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4" r:id="rId4"/>
  </p:sldMasterIdLst>
  <p:notesMasterIdLst>
    <p:notesMasterId r:id="rId24"/>
  </p:notesMasterIdLst>
  <p:handoutMasterIdLst>
    <p:handoutMasterId r:id="rId25"/>
  </p:handoutMasterIdLst>
  <p:sldIdLst>
    <p:sldId id="281" r:id="rId5"/>
    <p:sldId id="292" r:id="rId6"/>
    <p:sldId id="293" r:id="rId7"/>
    <p:sldId id="294" r:id="rId8"/>
    <p:sldId id="296" r:id="rId9"/>
    <p:sldId id="297" r:id="rId10"/>
    <p:sldId id="299" r:id="rId11"/>
    <p:sldId id="301" r:id="rId12"/>
    <p:sldId id="302" r:id="rId13"/>
    <p:sldId id="303" r:id="rId14"/>
    <p:sldId id="304" r:id="rId15"/>
    <p:sldId id="298" r:id="rId16"/>
    <p:sldId id="300" r:id="rId17"/>
    <p:sldId id="305" r:id="rId18"/>
    <p:sldId id="306" r:id="rId19"/>
    <p:sldId id="307" r:id="rId20"/>
    <p:sldId id="308" r:id="rId21"/>
    <p:sldId id="309" r:id="rId22"/>
    <p:sldId id="291" r:id="rId23"/>
  </p:sldIdLst>
  <p:sldSz cx="9144000" cy="6858000" type="screen4x3"/>
  <p:notesSz cx="6858000" cy="9144000"/>
  <p:defaultTextStyle>
    <a:defPPr>
      <a:defRPr lang="it-IT"/>
    </a:defPPr>
    <a:lvl1pPr marL="0" algn="l" defTabSz="914400" rtl="0" eaLnBrk="1" latinLnBrk="0" hangingPunct="1">
      <a:defRPr lang="it-IT" sz="1800" kern="1200">
        <a:solidFill>
          <a:schemeClr val="tx1"/>
        </a:solidFill>
        <a:latin typeface="+mn-lt"/>
        <a:ea typeface="+mn-ea"/>
        <a:cs typeface="+mn-cs"/>
      </a:defRPr>
    </a:lvl1pPr>
    <a:lvl2pPr marL="457200" algn="l" defTabSz="914400" rtl="0" eaLnBrk="1" latinLnBrk="0" hangingPunct="1">
      <a:defRPr lang="it-IT" sz="1800" kern="1200">
        <a:solidFill>
          <a:schemeClr val="tx1"/>
        </a:solidFill>
        <a:latin typeface="+mn-lt"/>
        <a:ea typeface="+mn-ea"/>
        <a:cs typeface="+mn-cs"/>
      </a:defRPr>
    </a:lvl2pPr>
    <a:lvl3pPr marL="914400" algn="l" defTabSz="914400" rtl="0" eaLnBrk="1" latinLnBrk="0" hangingPunct="1">
      <a:defRPr lang="it-IT" sz="1800" kern="1200">
        <a:solidFill>
          <a:schemeClr val="tx1"/>
        </a:solidFill>
        <a:latin typeface="+mn-lt"/>
        <a:ea typeface="+mn-ea"/>
        <a:cs typeface="+mn-cs"/>
      </a:defRPr>
    </a:lvl3pPr>
    <a:lvl4pPr marL="1371600" algn="l" defTabSz="914400" rtl="0" eaLnBrk="1" latinLnBrk="0" hangingPunct="1">
      <a:defRPr lang="it-IT" sz="1800" kern="1200">
        <a:solidFill>
          <a:schemeClr val="tx1"/>
        </a:solidFill>
        <a:latin typeface="+mn-lt"/>
        <a:ea typeface="+mn-ea"/>
        <a:cs typeface="+mn-cs"/>
      </a:defRPr>
    </a:lvl4pPr>
    <a:lvl5pPr marL="1828800" algn="l" defTabSz="914400" rtl="0" eaLnBrk="1" latinLnBrk="0" hangingPunct="1">
      <a:defRPr lang="it-IT" sz="1800" kern="1200">
        <a:solidFill>
          <a:schemeClr val="tx1"/>
        </a:solidFill>
        <a:latin typeface="+mn-lt"/>
        <a:ea typeface="+mn-ea"/>
        <a:cs typeface="+mn-cs"/>
      </a:defRPr>
    </a:lvl5pPr>
    <a:lvl6pPr marL="2286000" algn="l" defTabSz="914400" rtl="0" eaLnBrk="1" latinLnBrk="0" hangingPunct="1">
      <a:defRPr lang="it-IT" sz="1800" kern="1200">
        <a:solidFill>
          <a:schemeClr val="tx1"/>
        </a:solidFill>
        <a:latin typeface="+mn-lt"/>
        <a:ea typeface="+mn-ea"/>
        <a:cs typeface="+mn-cs"/>
      </a:defRPr>
    </a:lvl6pPr>
    <a:lvl7pPr marL="2743200" algn="l" defTabSz="914400" rtl="0" eaLnBrk="1" latinLnBrk="0" hangingPunct="1">
      <a:defRPr lang="it-IT" sz="1800" kern="1200">
        <a:solidFill>
          <a:schemeClr val="tx1"/>
        </a:solidFill>
        <a:latin typeface="+mn-lt"/>
        <a:ea typeface="+mn-ea"/>
        <a:cs typeface="+mn-cs"/>
      </a:defRPr>
    </a:lvl7pPr>
    <a:lvl8pPr marL="3200400" algn="l" defTabSz="914400" rtl="0" eaLnBrk="1" latinLnBrk="0" hangingPunct="1">
      <a:defRPr lang="it-IT" sz="1800" kern="1200">
        <a:solidFill>
          <a:schemeClr val="tx1"/>
        </a:solidFill>
        <a:latin typeface="+mn-lt"/>
        <a:ea typeface="+mn-ea"/>
        <a:cs typeface="+mn-cs"/>
      </a:defRPr>
    </a:lvl8pPr>
    <a:lvl9pPr marL="3657600" algn="l" defTabSz="914400" rtl="0" eaLnBrk="1" latinLnBrk="0" hangingPunct="1">
      <a:defRPr lang="it-IT"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olo" id="{ABA716BF-3A5C-4ADB-94C9-CFEF84EBA240}">
          <p14:sldIdLst>
            <p14:sldId id="281"/>
            <p14:sldId id="292"/>
            <p14:sldId id="293"/>
            <p14:sldId id="294"/>
            <p14:sldId id="296"/>
            <p14:sldId id="297"/>
            <p14:sldId id="299"/>
            <p14:sldId id="301"/>
            <p14:sldId id="302"/>
            <p14:sldId id="303"/>
            <p14:sldId id="304"/>
            <p14:sldId id="298"/>
            <p14:sldId id="300"/>
            <p14:sldId id="305"/>
            <p14:sldId id="306"/>
            <p14:sldId id="307"/>
            <p14:sldId id="308"/>
            <p14:sldId id="309"/>
            <p14:sldId id="291"/>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9ED6"/>
    <a:srgbClr val="003300"/>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76" autoAdjust="0"/>
    <p:restoredTop sz="83968" autoAdjust="0"/>
  </p:normalViewPr>
  <p:slideViewPr>
    <p:cSldViewPr>
      <p:cViewPr>
        <p:scale>
          <a:sx n="90" d="100"/>
          <a:sy n="90" d="100"/>
        </p:scale>
        <p:origin x="-912" y="72"/>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it-IT" sz="1200"/>
            </a:lvl1pPr>
          </a:lstStyle>
          <a:p>
            <a:endParaRPr lang="it-IT"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latinLnBrk="0">
              <a:defRPr lang="it-IT" sz="1200"/>
            </a:lvl1pPr>
          </a:lstStyle>
          <a:p>
            <a:fld id="{D83FDC75-7F73-4A4A-A77C-09AADF00E0EA}" type="datetimeFigureOut">
              <a:rPr lang="it-IT" smtClean="0"/>
              <a:pPr/>
              <a:t>03/02/2017</a:t>
            </a:fld>
            <a:endParaRPr lang="it-IT"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latinLnBrk="0">
              <a:defRPr lang="it-IT" sz="1200"/>
            </a:lvl1pPr>
          </a:lstStyle>
          <a:p>
            <a:endParaRPr lang="it-IT"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latinLnBrk="0">
              <a:defRPr lang="it-IT" sz="1200"/>
            </a:lvl1pPr>
          </a:lstStyle>
          <a:p>
            <a:fld id="{459226BF-1F13-42D3-80DC-373E7ADD1EBC}" type="slidenum">
              <a:rPr lang="it-IT" smtClean="0"/>
              <a:pPr/>
              <a:t>‹N›</a:t>
            </a:fld>
            <a:endParaRPr lang="it-IT" dirty="0"/>
          </a:p>
        </p:txBody>
      </p:sp>
    </p:spTree>
    <p:extLst>
      <p:ext uri="{BB962C8B-B14F-4D97-AF65-F5344CB8AC3E}">
        <p14:creationId xmlns:p14="http://schemas.microsoft.com/office/powerpoint/2010/main" val="4198367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it-IT" sz="1200"/>
            </a:lvl1pPr>
          </a:lstStyle>
          <a:p>
            <a:endParaRPr lang="it-IT"/>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it-IT" sz="1200"/>
            </a:lvl1pPr>
          </a:lstStyle>
          <a:p>
            <a:fld id="{48AEF76B-3757-4A0B-AF93-28494465C1DD}" type="datetimeFigureOut">
              <a:rPr lang="it-IT"/>
              <a:pPr/>
              <a:t>03/02/2017</a:t>
            </a:fld>
            <a:endParaRPr lang="it-IT"/>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it-IT" sz="1200"/>
            </a:lvl1pPr>
          </a:lstStyle>
          <a:p>
            <a:endParaRPr lang="it-IT"/>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it-IT" sz="1200"/>
            </a:lvl1pPr>
          </a:lstStyle>
          <a:p>
            <a:fld id="{75693FD4-8F83-4EF7-AC3F-0DC0388986B0}" type="slidenum">
              <a:rPr/>
              <a:pPr/>
              <a:t>‹N›</a:t>
            </a:fld>
            <a:endParaRPr lang="it-IT"/>
          </a:p>
        </p:txBody>
      </p:sp>
    </p:spTree>
    <p:extLst>
      <p:ext uri="{BB962C8B-B14F-4D97-AF65-F5344CB8AC3E}">
        <p14:creationId xmlns:p14="http://schemas.microsoft.com/office/powerpoint/2010/main" val="1843327145"/>
      </p:ext>
    </p:extLst>
  </p:cSld>
  <p:clrMap bg1="lt1" tx1="dk1" bg2="lt2" tx2="dk2" accent1="accent1" accent2="accent2" accent3="accent3" accent4="accent4" accent5="accent5" accent6="accent6" hlink="hlink" folHlink="folHlink"/>
  <p:notesStyle>
    <a:lvl1pPr marL="0" algn="l" defTabSz="914400" rtl="0" eaLnBrk="1" latinLnBrk="0" hangingPunct="1">
      <a:defRPr lang="it-IT" sz="1200" kern="1200">
        <a:solidFill>
          <a:schemeClr val="tx1"/>
        </a:solidFill>
        <a:latin typeface="+mn-lt"/>
        <a:ea typeface="+mn-ea"/>
        <a:cs typeface="+mn-cs"/>
      </a:defRPr>
    </a:lvl1pPr>
    <a:lvl2pPr marL="457200" algn="l" defTabSz="914400" rtl="0" eaLnBrk="1" latinLnBrk="0" hangingPunct="1">
      <a:defRPr lang="it-IT" sz="1200" kern="1200">
        <a:solidFill>
          <a:schemeClr val="tx1"/>
        </a:solidFill>
        <a:latin typeface="+mn-lt"/>
        <a:ea typeface="+mn-ea"/>
        <a:cs typeface="+mn-cs"/>
      </a:defRPr>
    </a:lvl2pPr>
    <a:lvl3pPr marL="914400" algn="l" defTabSz="914400" rtl="0" eaLnBrk="1" latinLnBrk="0" hangingPunct="1">
      <a:defRPr lang="it-IT" sz="1200" kern="1200">
        <a:solidFill>
          <a:schemeClr val="tx1"/>
        </a:solidFill>
        <a:latin typeface="+mn-lt"/>
        <a:ea typeface="+mn-ea"/>
        <a:cs typeface="+mn-cs"/>
      </a:defRPr>
    </a:lvl3pPr>
    <a:lvl4pPr marL="1371600" algn="l" defTabSz="914400" rtl="0" eaLnBrk="1" latinLnBrk="0" hangingPunct="1">
      <a:defRPr lang="it-IT" sz="1200" kern="1200">
        <a:solidFill>
          <a:schemeClr val="tx1"/>
        </a:solidFill>
        <a:latin typeface="+mn-lt"/>
        <a:ea typeface="+mn-ea"/>
        <a:cs typeface="+mn-cs"/>
      </a:defRPr>
    </a:lvl4pPr>
    <a:lvl5pPr marL="1828800" algn="l" defTabSz="914400" rtl="0" eaLnBrk="1" latinLnBrk="0" hangingPunct="1">
      <a:defRPr lang="it-IT" sz="1200" kern="1200">
        <a:solidFill>
          <a:schemeClr val="tx1"/>
        </a:solidFill>
        <a:latin typeface="+mn-lt"/>
        <a:ea typeface="+mn-ea"/>
        <a:cs typeface="+mn-cs"/>
      </a:defRPr>
    </a:lvl5pPr>
    <a:lvl6pPr marL="2286000" algn="l" defTabSz="914400" rtl="0" eaLnBrk="1" latinLnBrk="0" hangingPunct="1">
      <a:defRPr lang="it-IT" sz="1200" kern="1200">
        <a:solidFill>
          <a:schemeClr val="tx1"/>
        </a:solidFill>
        <a:latin typeface="+mn-lt"/>
        <a:ea typeface="+mn-ea"/>
        <a:cs typeface="+mn-cs"/>
      </a:defRPr>
    </a:lvl6pPr>
    <a:lvl7pPr marL="2743200" algn="l" defTabSz="914400" rtl="0" eaLnBrk="1" latinLnBrk="0" hangingPunct="1">
      <a:defRPr lang="it-IT" sz="1200" kern="1200">
        <a:solidFill>
          <a:schemeClr val="tx1"/>
        </a:solidFill>
        <a:latin typeface="+mn-lt"/>
        <a:ea typeface="+mn-ea"/>
        <a:cs typeface="+mn-cs"/>
      </a:defRPr>
    </a:lvl7pPr>
    <a:lvl8pPr marL="3200400" algn="l" defTabSz="914400" rtl="0" eaLnBrk="1" latinLnBrk="0" hangingPunct="1">
      <a:defRPr lang="it-IT" sz="1200" kern="1200">
        <a:solidFill>
          <a:schemeClr val="tx1"/>
        </a:solidFill>
        <a:latin typeface="+mn-lt"/>
        <a:ea typeface="+mn-ea"/>
        <a:cs typeface="+mn-cs"/>
      </a:defRPr>
    </a:lvl8pPr>
    <a:lvl9pPr marL="3657600" algn="l" defTabSz="914400" rtl="0" eaLnBrk="1" latinLnBrk="0" hangingPunct="1">
      <a:defRPr lang="it-IT"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lang="it-IT"/>
            </a:pPr>
            <a:r>
              <a:rPr lang="it-IT" sz="1200" dirty="0" smtClean="0"/>
              <a:t>Questa è un'altra opzione</a:t>
            </a:r>
            <a:r>
              <a:rPr lang="it-IT" sz="1200" baseline="0" dirty="0" smtClean="0"/>
              <a:t> per creare diapositive introduttive che utilizzano transizioni.</a:t>
            </a:r>
            <a:endParaRPr lang="it-IT" sz="1200" dirty="0" smtClean="0"/>
          </a:p>
          <a:p>
            <a:endParaRPr lang="it-IT" dirty="0"/>
          </a:p>
        </p:txBody>
      </p:sp>
      <p:sp>
        <p:nvSpPr>
          <p:cNvPr id="4" name="Slide Number Placeholder 3"/>
          <p:cNvSpPr>
            <a:spLocks noGrp="1"/>
          </p:cNvSpPr>
          <p:nvPr>
            <p:ph type="sldNum" sz="quarter" idx="10"/>
          </p:nvPr>
        </p:nvSpPr>
        <p:spPr/>
        <p:txBody>
          <a:bodyPr/>
          <a:lstStyle/>
          <a:p>
            <a:fld id="{75693FD4-8F83-4EF7-AC3F-0DC0388986B0}" type="slidenum">
              <a:rPr lang="it-IT" smtClean="0"/>
              <a:pPr/>
              <a:t>1</a:t>
            </a:fld>
            <a:endParaRPr lang="it-IT"/>
          </a:p>
        </p:txBody>
      </p:sp>
    </p:spTree>
    <p:extLst>
      <p:ext uri="{BB962C8B-B14F-4D97-AF65-F5344CB8AC3E}">
        <p14:creationId xmlns:p14="http://schemas.microsoft.com/office/powerpoint/2010/main" val="831227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pic>
        <p:nvPicPr>
          <p:cNvPr id="2" name="Immagine 1"/>
          <p:cNvPicPr>
            <a:picLocks noChangeAspect="1"/>
          </p:cNvPicPr>
          <p:nvPr userDrawn="1"/>
        </p:nvPicPr>
        <p:blipFill rotWithShape="1">
          <a:blip r:embed="rId2" cstate="email">
            <a:extLst>
              <a:ext uri="{28A0092B-C50C-407E-A947-70E740481C1C}">
                <a14:useLocalDpi xmlns:a14="http://schemas.microsoft.com/office/drawing/2010/main"/>
              </a:ext>
            </a:extLst>
          </a:blip>
          <a:srcRect t="1" b="27305"/>
          <a:stretch/>
        </p:blipFill>
        <p:spPr>
          <a:xfrm>
            <a:off x="0" y="6120000"/>
            <a:ext cx="9144000" cy="288032"/>
          </a:xfrm>
          <a:prstGeom prst="rect">
            <a:avLst/>
          </a:prstGeom>
        </p:spPr>
      </p:pic>
      <p:pic>
        <p:nvPicPr>
          <p:cNvPr id="3" name="Immagine 2"/>
          <p:cNvPicPr>
            <a:picLocks noChangeAspect="1"/>
          </p:cNvPicPr>
          <p:nvPr userDrawn="1"/>
        </p:nvPicPr>
        <p:blipFill rotWithShape="1">
          <a:blip r:embed="rId2" cstate="email">
            <a:extLst>
              <a:ext uri="{28A0092B-C50C-407E-A947-70E740481C1C}">
                <a14:useLocalDpi xmlns:a14="http://schemas.microsoft.com/office/drawing/2010/main"/>
              </a:ext>
            </a:extLst>
          </a:blip>
          <a:srcRect t="18174" b="27305"/>
          <a:stretch/>
        </p:blipFill>
        <p:spPr>
          <a:xfrm>
            <a:off x="0" y="6381328"/>
            <a:ext cx="9144000" cy="216024"/>
          </a:xfrm>
          <a:prstGeom prst="rect">
            <a:avLst/>
          </a:prstGeom>
        </p:spPr>
      </p:pic>
      <p:sp>
        <p:nvSpPr>
          <p:cNvPr id="4" name="Line 21"/>
          <p:cNvSpPr>
            <a:spLocks noChangeShapeType="1"/>
          </p:cNvSpPr>
          <p:nvPr userDrawn="1"/>
        </p:nvSpPr>
        <p:spPr bwMode="auto">
          <a:xfrm>
            <a:off x="5580000" y="6174000"/>
            <a:ext cx="0" cy="630000"/>
          </a:xfrm>
          <a:prstGeom prst="line">
            <a:avLst/>
          </a:prstGeom>
          <a:noFill/>
          <a:ln w="15875">
            <a:solidFill>
              <a:schemeClr val="bg1">
                <a:lumMod val="75000"/>
              </a:schemeClr>
            </a:solidFill>
            <a:round/>
            <a:headEnd/>
            <a:tailEnd/>
          </a:ln>
        </p:spPr>
        <p:txBody>
          <a:bodyPr/>
          <a:lstStyle/>
          <a:p>
            <a:pPr fontAlgn="base">
              <a:spcBef>
                <a:spcPct val="0"/>
              </a:spcBef>
              <a:spcAft>
                <a:spcPct val="0"/>
              </a:spcAft>
            </a:pPr>
            <a:endParaRPr>
              <a:solidFill>
                <a:prstClr val="black"/>
              </a:solidFill>
              <a:latin typeface="Arial" charset="0"/>
            </a:endParaRPr>
          </a:p>
        </p:txBody>
      </p:sp>
      <p:pic>
        <p:nvPicPr>
          <p:cNvPr id="6" name="Immagine 5"/>
          <p:cNvPicPr>
            <a:picLocks noChangeAspect="1"/>
          </p:cNvPicPr>
          <p:nvPr userDrawn="1"/>
        </p:nvPicPr>
        <p:blipFill>
          <a:blip r:embed="rId3" cstate="email">
            <a:clrChange>
              <a:clrFrom>
                <a:srgbClr val="020000"/>
              </a:clrFrom>
              <a:clrTo>
                <a:srgbClr val="020000">
                  <a:alpha val="0"/>
                </a:srgbClr>
              </a:clrTo>
            </a:clrChange>
            <a:extLst>
              <a:ext uri="{28A0092B-C50C-407E-A947-70E740481C1C}">
                <a14:useLocalDpi xmlns:a14="http://schemas.microsoft.com/office/drawing/2010/main"/>
              </a:ext>
            </a:extLst>
          </a:blip>
          <a:stretch>
            <a:fillRect/>
          </a:stretch>
        </p:blipFill>
        <p:spPr>
          <a:xfrm>
            <a:off x="7686000" y="6228000"/>
            <a:ext cx="1206000" cy="540000"/>
          </a:xfrm>
          <a:prstGeom prst="rect">
            <a:avLst/>
          </a:prstGeom>
          <a:noFill/>
          <a:ln>
            <a:noFill/>
          </a:ln>
        </p:spPr>
      </p:pic>
      <p:sp>
        <p:nvSpPr>
          <p:cNvPr id="7" name="CasellaDiTesto 6"/>
          <p:cNvSpPr txBox="1"/>
          <p:nvPr userDrawn="1"/>
        </p:nvSpPr>
        <p:spPr>
          <a:xfrm>
            <a:off x="242039" y="6174000"/>
            <a:ext cx="4680000" cy="612000"/>
          </a:xfrm>
          <a:prstGeom prst="rect">
            <a:avLst/>
          </a:prstGeom>
          <a:noFill/>
        </p:spPr>
        <p:txBody>
          <a:bodyPr wrap="none" tIns="54000" bIns="54000" rtlCol="0" anchor="ctr" anchorCtr="0">
            <a:noAutofit/>
          </a:bodyPr>
          <a:lstStyle/>
          <a:p>
            <a:pPr fontAlgn="base">
              <a:lnSpc>
                <a:spcPct val="140000"/>
              </a:lnSpc>
              <a:spcBef>
                <a:spcPct val="0"/>
              </a:spcBef>
              <a:spcAft>
                <a:spcPct val="0"/>
              </a:spcAft>
            </a:pPr>
            <a:r>
              <a:rPr lang="en-GB" sz="1200" dirty="0">
                <a:solidFill>
                  <a:prstClr val="white"/>
                </a:solidFill>
                <a:latin typeface="Arial" charset="0"/>
              </a:rPr>
              <a:t>Interdepartmental Technology Transfer Laboratory</a:t>
            </a:r>
          </a:p>
          <a:p>
            <a:pPr fontAlgn="base">
              <a:lnSpc>
                <a:spcPct val="140000"/>
              </a:lnSpc>
              <a:spcBef>
                <a:spcPct val="0"/>
              </a:spcBef>
              <a:spcAft>
                <a:spcPct val="0"/>
              </a:spcAft>
            </a:pPr>
            <a:r>
              <a:rPr lang="en-GB" sz="1200" dirty="0">
                <a:solidFill>
                  <a:prstClr val="white"/>
                </a:solidFill>
                <a:latin typeface="Arial" charset="0"/>
              </a:rPr>
              <a:t>telephone: +39 011 090 </a:t>
            </a:r>
            <a:r>
              <a:rPr lang="en-GB" sz="1200" dirty="0" smtClean="0">
                <a:solidFill>
                  <a:prstClr val="white"/>
                </a:solidFill>
                <a:latin typeface="Arial" charset="0"/>
              </a:rPr>
              <a:t>6317 </a:t>
            </a:r>
            <a:r>
              <a:rPr lang="en-GB" sz="1200" dirty="0">
                <a:solidFill>
                  <a:prstClr val="white"/>
                </a:solidFill>
                <a:latin typeface="Arial" charset="0"/>
              </a:rPr>
              <a:t>- email: laboratorioTT@polito.it</a:t>
            </a:r>
          </a:p>
        </p:txBody>
      </p:sp>
    </p:spTree>
    <p:extLst>
      <p:ext uri="{BB962C8B-B14F-4D97-AF65-F5344CB8AC3E}">
        <p14:creationId xmlns:p14="http://schemas.microsoft.com/office/powerpoint/2010/main" val="2065501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990600"/>
          </a:xfrm>
          <a:prstGeom prst="rect">
            <a:avLst/>
          </a:prstGeom>
        </p:spPr>
        <p:txBody>
          <a:bodyPr/>
          <a:lstStyle/>
          <a:p>
            <a:r>
              <a:rPr lang="it-IT" smtClean="0"/>
              <a:t>Fare clic per modificare lo stile del titolo</a:t>
            </a:r>
            <a:endParaRPr lang="en-US"/>
          </a:p>
        </p:txBody>
      </p:sp>
      <p:sp>
        <p:nvSpPr>
          <p:cNvPr id="3" name="Content Placeholder 2"/>
          <p:cNvSpPr>
            <a:spLocks noGrp="1"/>
          </p:cNvSpPr>
          <p:nvPr>
            <p:ph idx="1"/>
          </p:nvPr>
        </p:nvSpPr>
        <p:spPr>
          <a:xfrm>
            <a:off x="457200" y="1600200"/>
            <a:ext cx="8229600" cy="4876800"/>
          </a:xfrm>
          <a:prstGeom prst="rect">
            <a:avLst/>
          </a:prstGeo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a:xfrm>
            <a:off x="457200" y="18288"/>
            <a:ext cx="2895600" cy="329184"/>
          </a:xfrm>
          <a:prstGeom prst="rect">
            <a:avLst/>
          </a:prstGeom>
        </p:spPr>
        <p:txBody>
          <a:bodyPr/>
          <a:lstStyle/>
          <a:p>
            <a:pPr fontAlgn="base">
              <a:spcBef>
                <a:spcPct val="0"/>
              </a:spcBef>
              <a:spcAft>
                <a:spcPct val="0"/>
              </a:spcAft>
            </a:pPr>
            <a:fld id="{6396A3A3-94A6-4E5B-AF39-173ACA3E61CC}" type="datetime2">
              <a:rPr lang="en-US">
                <a:solidFill>
                  <a:prstClr val="black"/>
                </a:solidFill>
                <a:latin typeface="Arial" charset="0"/>
              </a:rPr>
              <a:pPr fontAlgn="base">
                <a:spcBef>
                  <a:spcPct val="0"/>
                </a:spcBef>
                <a:spcAft>
                  <a:spcPct val="0"/>
                </a:spcAft>
              </a:pPr>
              <a:t>Friday, February 03, 2017</a:t>
            </a:fld>
            <a:endParaRPr lang="en-US">
              <a:solidFill>
                <a:prstClr val="black"/>
              </a:solidFill>
              <a:latin typeface="Arial" charset="0"/>
            </a:endParaRP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lgn="r" fontAlgn="base">
              <a:spcBef>
                <a:spcPct val="0"/>
              </a:spcBef>
              <a:spcAft>
                <a:spcPct val="0"/>
              </a:spcAft>
            </a:pPr>
            <a:endParaRPr lang="en-US" dirty="0">
              <a:solidFill>
                <a:prstClr val="black"/>
              </a:solidFill>
              <a:latin typeface="Arial" charset="0"/>
            </a:endParaRP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pPr fontAlgn="base">
              <a:spcBef>
                <a:spcPct val="0"/>
              </a:spcBef>
              <a:spcAft>
                <a:spcPct val="0"/>
              </a:spcAft>
            </a:pPr>
            <a:fld id="{0CFEC368-1D7A-4F81-ABF6-AE0E36BAF64C}" type="slidenum">
              <a:rPr lang="en-US">
                <a:solidFill>
                  <a:prstClr val="black"/>
                </a:solidFill>
                <a:latin typeface="Arial" charset="0"/>
              </a:rPr>
              <a:pPr fontAlgn="base">
                <a:spcBef>
                  <a:spcPct val="0"/>
                </a:spcBef>
                <a:spcAft>
                  <a:spcPct val="0"/>
                </a:spcAft>
              </a:pPr>
              <a:t>‹N›</a:t>
            </a:fld>
            <a:endParaRPr lang="en-US">
              <a:solidFill>
                <a:prstClr val="black"/>
              </a:solidFill>
              <a:latin typeface="Arial" charset="0"/>
            </a:endParaRPr>
          </a:p>
        </p:txBody>
      </p:sp>
    </p:spTree>
    <p:extLst>
      <p:ext uri="{BB962C8B-B14F-4D97-AF65-F5344CB8AC3E}">
        <p14:creationId xmlns:p14="http://schemas.microsoft.com/office/powerpoint/2010/main" val="189566648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3_Titolo e contenuto">
    <p:spTree>
      <p:nvGrpSpPr>
        <p:cNvPr id="1" name=""/>
        <p:cNvGrpSpPr/>
        <p:nvPr/>
      </p:nvGrpSpPr>
      <p:grpSpPr>
        <a:xfrm>
          <a:off x="0" y="0"/>
          <a:ext cx="0" cy="0"/>
          <a:chOff x="0" y="0"/>
          <a:chExt cx="0" cy="0"/>
        </a:xfrm>
      </p:grpSpPr>
      <p:grpSp>
        <p:nvGrpSpPr>
          <p:cNvPr id="3" name="Gruppo 6"/>
          <p:cNvGrpSpPr>
            <a:grpSpLocks/>
          </p:cNvGrpSpPr>
          <p:nvPr userDrawn="1"/>
        </p:nvGrpSpPr>
        <p:grpSpPr bwMode="auto">
          <a:xfrm>
            <a:off x="179388" y="765175"/>
            <a:ext cx="8785225" cy="42863"/>
            <a:chOff x="179387" y="1079025"/>
            <a:chExt cx="8785226" cy="43200"/>
          </a:xfrm>
        </p:grpSpPr>
        <p:sp>
          <p:nvSpPr>
            <p:cNvPr id="4" name="Rettangolo 7"/>
            <p:cNvSpPr/>
            <p:nvPr userDrawn="1"/>
          </p:nvSpPr>
          <p:spPr>
            <a:xfrm>
              <a:off x="179387" y="1079025"/>
              <a:ext cx="1757362" cy="43200"/>
            </a:xfrm>
            <a:prstGeom prst="rect">
              <a:avLst/>
            </a:prstGeom>
            <a:solidFill>
              <a:srgbClr val="3399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5" name="Rettangolo 8"/>
            <p:cNvSpPr/>
            <p:nvPr userDrawn="1"/>
          </p:nvSpPr>
          <p:spPr>
            <a:xfrm>
              <a:off x="1936749" y="1079025"/>
              <a:ext cx="1755775" cy="43200"/>
            </a:xfrm>
            <a:prstGeom prst="rect">
              <a:avLst/>
            </a:prstGeom>
            <a:solidFill>
              <a:srgbClr val="FF7C1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6" name="Rettangolo 9"/>
            <p:cNvSpPr/>
            <p:nvPr userDrawn="1"/>
          </p:nvSpPr>
          <p:spPr>
            <a:xfrm>
              <a:off x="3692524" y="1079025"/>
              <a:ext cx="1757363" cy="43200"/>
            </a:xfrm>
            <a:prstGeom prst="rect">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7" name="Rettangolo 10"/>
            <p:cNvSpPr/>
            <p:nvPr userDrawn="1"/>
          </p:nvSpPr>
          <p:spPr>
            <a:xfrm>
              <a:off x="5449888" y="1079025"/>
              <a:ext cx="1757362" cy="43200"/>
            </a:xfrm>
            <a:prstGeom prst="rect">
              <a:avLst/>
            </a:prstGeom>
            <a:solidFill>
              <a:srgbClr val="9966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sp>
          <p:nvSpPr>
            <p:cNvPr id="8" name="Rettangolo 11"/>
            <p:cNvSpPr/>
            <p:nvPr userDrawn="1"/>
          </p:nvSpPr>
          <p:spPr>
            <a:xfrm>
              <a:off x="7207250" y="1079025"/>
              <a:ext cx="1757363" cy="43200"/>
            </a:xfrm>
            <a:prstGeom prst="rect">
              <a:avLst/>
            </a:prstGeom>
            <a:solidFill>
              <a:srgbClr val="2D8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grpSp>
      <p:sp>
        <p:nvSpPr>
          <p:cNvPr id="9" name="Rettangolo 12"/>
          <p:cNvSpPr/>
          <p:nvPr userDrawn="1"/>
        </p:nvSpPr>
        <p:spPr>
          <a:xfrm>
            <a:off x="179388" y="815975"/>
            <a:ext cx="8785225" cy="5849938"/>
          </a:xfrm>
          <a:prstGeom prst="rect">
            <a:avLst/>
          </a:prstGeom>
          <a:gradFill flip="none" rotWithShape="1">
            <a:gsLst>
              <a:gs pos="0">
                <a:schemeClr val="bg1"/>
              </a:gs>
              <a:gs pos="100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solidFill>
                <a:prstClr val="white"/>
              </a:solidFill>
            </a:endParaRPr>
          </a:p>
        </p:txBody>
      </p:sp>
      <p:pic>
        <p:nvPicPr>
          <p:cNvPr id="10" name="Immagine 14"/>
          <p:cNvPicPr>
            <a:picLocks noChangeAspect="1"/>
          </p:cNvPicPr>
          <p:nvPr userDrawn="1"/>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7838019" y="153988"/>
            <a:ext cx="1122363" cy="504825"/>
          </a:xfrm>
          <a:prstGeom prst="rect">
            <a:avLst/>
          </a:prstGeom>
          <a:noFill/>
          <a:ln>
            <a:noFill/>
          </a:ln>
          <a:extLst/>
        </p:spPr>
      </p:pic>
      <p:sp>
        <p:nvSpPr>
          <p:cNvPr id="2" name="Titolo 1"/>
          <p:cNvSpPr>
            <a:spLocks noGrp="1"/>
          </p:cNvSpPr>
          <p:nvPr>
            <p:ph type="title"/>
          </p:nvPr>
        </p:nvSpPr>
        <p:spPr>
          <a:xfrm>
            <a:off x="171450" y="33338"/>
            <a:ext cx="8229600" cy="706437"/>
          </a:xfrm>
          <a:prstGeom prst="rect">
            <a:avLst/>
          </a:prstGeom>
        </p:spPr>
        <p:txBody>
          <a:bodyPr/>
          <a:lstStyle/>
          <a:p>
            <a:r>
              <a:rPr lang="it-IT" smtClean="0"/>
              <a:t>Fare clic per modificare lo stile del titolo</a:t>
            </a:r>
            <a:endParaRPr lang="it-IT"/>
          </a:p>
        </p:txBody>
      </p:sp>
    </p:spTree>
    <p:extLst>
      <p:ext uri="{BB962C8B-B14F-4D97-AF65-F5344CB8AC3E}">
        <p14:creationId xmlns:p14="http://schemas.microsoft.com/office/powerpoint/2010/main" val="30300892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0"/>
            <a:ext cx="9144000" cy="829012"/>
          </a:xfrm>
          <a:prstGeom prst="rect">
            <a:avLst/>
          </a:prstGeom>
        </p:spPr>
      </p:pic>
      <p:pic>
        <p:nvPicPr>
          <p:cNvPr id="3" name="Immagine 2"/>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0" y="6462000"/>
            <a:ext cx="9144000" cy="396219"/>
          </a:xfrm>
          <a:prstGeom prst="rect">
            <a:avLst/>
          </a:prstGeom>
        </p:spPr>
      </p:pic>
    </p:spTree>
    <p:extLst>
      <p:ext uri="{BB962C8B-B14F-4D97-AF65-F5344CB8AC3E}">
        <p14:creationId xmlns:p14="http://schemas.microsoft.com/office/powerpoint/2010/main" val="156098390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8" r:id="rId3"/>
  </p:sldLayoutIdLst>
  <p:timing>
    <p:tnLst>
      <p:par>
        <p:cTn id="1" dur="indefinite" restart="never" nodeType="tmRoot"/>
      </p:par>
    </p:tn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92.png"/><Relationship Id="rId13" Type="http://schemas.openxmlformats.org/officeDocument/2006/relationships/image" Target="../media/image96.png"/><Relationship Id="rId3" Type="http://schemas.openxmlformats.org/officeDocument/2006/relationships/image" Target="../media/image53.png"/><Relationship Id="rId7" Type="http://schemas.openxmlformats.org/officeDocument/2006/relationships/image" Target="../media/image91.png"/><Relationship Id="rId12" Type="http://schemas.openxmlformats.org/officeDocument/2006/relationships/image" Target="../media/image95.jpeg"/><Relationship Id="rId17" Type="http://schemas.openxmlformats.org/officeDocument/2006/relationships/image" Target="../media/image6.png"/><Relationship Id="rId2" Type="http://schemas.openxmlformats.org/officeDocument/2006/relationships/notesSlide" Target="../notesSlides/notesSlide9.xml"/><Relationship Id="rId16" Type="http://schemas.openxmlformats.org/officeDocument/2006/relationships/image" Target="../media/image98.png"/><Relationship Id="rId1" Type="http://schemas.openxmlformats.org/officeDocument/2006/relationships/slideLayout" Target="../slideLayouts/slideLayout2.xml"/><Relationship Id="rId6" Type="http://schemas.openxmlformats.org/officeDocument/2006/relationships/image" Target="../media/image90.jpeg"/><Relationship Id="rId11" Type="http://schemas.openxmlformats.org/officeDocument/2006/relationships/image" Target="../media/image94.jpeg"/><Relationship Id="rId5" Type="http://schemas.openxmlformats.org/officeDocument/2006/relationships/image" Target="../media/image89.png"/><Relationship Id="rId15" Type="http://schemas.openxmlformats.org/officeDocument/2006/relationships/image" Target="../media/image97.png"/><Relationship Id="rId10" Type="http://schemas.openxmlformats.org/officeDocument/2006/relationships/image" Target="../media/image93.png"/><Relationship Id="rId4" Type="http://schemas.openxmlformats.org/officeDocument/2006/relationships/image" Target="../media/image82.jpeg"/><Relationship Id="rId9" Type="http://schemas.openxmlformats.org/officeDocument/2006/relationships/image" Target="../media/image73.png"/><Relationship Id="rId14" Type="http://schemas.openxmlformats.org/officeDocument/2006/relationships/image" Target="../media/image56.png"/></Relationships>
</file>

<file path=ppt/slides/_rels/slide11.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60.jpeg"/><Relationship Id="rId18" Type="http://schemas.openxmlformats.org/officeDocument/2006/relationships/image" Target="../media/image110.png"/><Relationship Id="rId3" Type="http://schemas.openxmlformats.org/officeDocument/2006/relationships/image" Target="../media/image99.png"/><Relationship Id="rId21" Type="http://schemas.openxmlformats.org/officeDocument/2006/relationships/image" Target="../media/image6.png"/><Relationship Id="rId7" Type="http://schemas.openxmlformats.org/officeDocument/2006/relationships/image" Target="../media/image102.jpeg"/><Relationship Id="rId12" Type="http://schemas.openxmlformats.org/officeDocument/2006/relationships/image" Target="../media/image83.png"/><Relationship Id="rId17" Type="http://schemas.openxmlformats.org/officeDocument/2006/relationships/image" Target="../media/image109.jpeg"/><Relationship Id="rId2" Type="http://schemas.openxmlformats.org/officeDocument/2006/relationships/notesSlide" Target="../notesSlides/notesSlide10.xml"/><Relationship Id="rId16" Type="http://schemas.openxmlformats.org/officeDocument/2006/relationships/image" Target="../media/image108.jpeg"/><Relationship Id="rId20" Type="http://schemas.openxmlformats.org/officeDocument/2006/relationships/image" Target="../media/image112.jpeg"/><Relationship Id="rId1" Type="http://schemas.openxmlformats.org/officeDocument/2006/relationships/slideLayout" Target="../slideLayouts/slideLayout2.xml"/><Relationship Id="rId6" Type="http://schemas.openxmlformats.org/officeDocument/2006/relationships/image" Target="../media/image101.png"/><Relationship Id="rId11" Type="http://schemas.openxmlformats.org/officeDocument/2006/relationships/image" Target="../media/image89.png"/><Relationship Id="rId5" Type="http://schemas.openxmlformats.org/officeDocument/2006/relationships/image" Target="../media/image53.png"/><Relationship Id="rId15" Type="http://schemas.openxmlformats.org/officeDocument/2006/relationships/image" Target="../media/image107.jpeg"/><Relationship Id="rId10" Type="http://schemas.openxmlformats.org/officeDocument/2006/relationships/image" Target="../media/image105.jpeg"/><Relationship Id="rId19" Type="http://schemas.openxmlformats.org/officeDocument/2006/relationships/image" Target="../media/image111.jpeg"/><Relationship Id="rId4" Type="http://schemas.openxmlformats.org/officeDocument/2006/relationships/image" Target="../media/image100.jpeg"/><Relationship Id="rId9" Type="http://schemas.openxmlformats.org/officeDocument/2006/relationships/image" Target="../media/image104.jpeg"/><Relationship Id="rId14" Type="http://schemas.openxmlformats.org/officeDocument/2006/relationships/image" Target="../media/image106.png"/></Relationships>
</file>

<file path=ppt/slides/_rels/slide12.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6.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6.png"/><Relationship Id="rId4" Type="http://schemas.openxmlformats.org/officeDocument/2006/relationships/image" Target="../media/image34.png"/><Relationship Id="rId9" Type="http://schemas.openxmlformats.org/officeDocument/2006/relationships/image" Target="../media/image39.png"/></Relationships>
</file>

<file path=ppt/slides/_rels/slide6.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3.png"/><Relationship Id="rId11" Type="http://schemas.openxmlformats.org/officeDocument/2006/relationships/image" Target="../media/image48.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2.png"/></Relationships>
</file>

<file path=ppt/slides/_rels/slide8.xml.rels><?xml version="1.0" encoding="UTF-8" standalone="yes"?>
<Relationships xmlns="http://schemas.openxmlformats.org/package/2006/relationships"><Relationship Id="rId8" Type="http://schemas.openxmlformats.org/officeDocument/2006/relationships/image" Target="../media/image58.jpeg"/><Relationship Id="rId13" Type="http://schemas.openxmlformats.org/officeDocument/2006/relationships/image" Target="../media/image63.jpeg"/><Relationship Id="rId18" Type="http://schemas.openxmlformats.org/officeDocument/2006/relationships/image" Target="../media/image68.png"/><Relationship Id="rId3" Type="http://schemas.openxmlformats.org/officeDocument/2006/relationships/image" Target="../media/image53.png"/><Relationship Id="rId21" Type="http://schemas.openxmlformats.org/officeDocument/2006/relationships/image" Target="../media/image71.png"/><Relationship Id="rId7" Type="http://schemas.openxmlformats.org/officeDocument/2006/relationships/image" Target="../media/image57.jpeg"/><Relationship Id="rId12" Type="http://schemas.openxmlformats.org/officeDocument/2006/relationships/image" Target="../media/image62.jpeg"/><Relationship Id="rId17" Type="http://schemas.openxmlformats.org/officeDocument/2006/relationships/image" Target="../media/image67.jpeg"/><Relationship Id="rId2" Type="http://schemas.openxmlformats.org/officeDocument/2006/relationships/notesSlide" Target="../notesSlides/notesSlide7.xml"/><Relationship Id="rId16" Type="http://schemas.openxmlformats.org/officeDocument/2006/relationships/image" Target="../media/image66.jpeg"/><Relationship Id="rId20" Type="http://schemas.openxmlformats.org/officeDocument/2006/relationships/image" Target="../media/image70.png"/><Relationship Id="rId1" Type="http://schemas.openxmlformats.org/officeDocument/2006/relationships/slideLayout" Target="../slideLayouts/slideLayout2.xml"/><Relationship Id="rId6" Type="http://schemas.openxmlformats.org/officeDocument/2006/relationships/image" Target="../media/image56.png"/><Relationship Id="rId11" Type="http://schemas.openxmlformats.org/officeDocument/2006/relationships/image" Target="../media/image61.png"/><Relationship Id="rId24" Type="http://schemas.openxmlformats.org/officeDocument/2006/relationships/image" Target="../media/image6.png"/><Relationship Id="rId5" Type="http://schemas.openxmlformats.org/officeDocument/2006/relationships/image" Target="../media/image55.jpeg"/><Relationship Id="rId15" Type="http://schemas.openxmlformats.org/officeDocument/2006/relationships/image" Target="../media/image65.jpeg"/><Relationship Id="rId23" Type="http://schemas.openxmlformats.org/officeDocument/2006/relationships/image" Target="../media/image73.png"/><Relationship Id="rId10" Type="http://schemas.openxmlformats.org/officeDocument/2006/relationships/image" Target="../media/image60.jpeg"/><Relationship Id="rId19" Type="http://schemas.openxmlformats.org/officeDocument/2006/relationships/image" Target="../media/image69.jpeg"/><Relationship Id="rId4" Type="http://schemas.openxmlformats.org/officeDocument/2006/relationships/image" Target="../media/image54.png"/><Relationship Id="rId9" Type="http://schemas.openxmlformats.org/officeDocument/2006/relationships/image" Target="../media/image59.jpeg"/><Relationship Id="rId14" Type="http://schemas.openxmlformats.org/officeDocument/2006/relationships/image" Target="../media/image64.png"/><Relationship Id="rId22" Type="http://schemas.openxmlformats.org/officeDocument/2006/relationships/image" Target="../media/image72.jpeg"/></Relationships>
</file>

<file path=ppt/slides/_rels/slide9.xml.rels><?xml version="1.0" encoding="UTF-8" standalone="yes"?>
<Relationships xmlns="http://schemas.openxmlformats.org/package/2006/relationships"><Relationship Id="rId8" Type="http://schemas.openxmlformats.org/officeDocument/2006/relationships/image" Target="../media/image78.jpeg"/><Relationship Id="rId13" Type="http://schemas.openxmlformats.org/officeDocument/2006/relationships/image" Target="../media/image83.png"/><Relationship Id="rId18" Type="http://schemas.openxmlformats.org/officeDocument/2006/relationships/image" Target="../media/image87.jpeg"/><Relationship Id="rId3" Type="http://schemas.openxmlformats.org/officeDocument/2006/relationships/image" Target="../media/image53.png"/><Relationship Id="rId7" Type="http://schemas.openxmlformats.org/officeDocument/2006/relationships/image" Target="../media/image77.jpeg"/><Relationship Id="rId12" Type="http://schemas.openxmlformats.org/officeDocument/2006/relationships/image" Target="../media/image82.jpeg"/><Relationship Id="rId17" Type="http://schemas.openxmlformats.org/officeDocument/2006/relationships/image" Target="../media/image86.jpeg"/><Relationship Id="rId2" Type="http://schemas.openxmlformats.org/officeDocument/2006/relationships/notesSlide" Target="../notesSlides/notesSlide8.xml"/><Relationship Id="rId16" Type="http://schemas.openxmlformats.org/officeDocument/2006/relationships/image" Target="../media/image85.png"/><Relationship Id="rId20"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76.jpeg"/><Relationship Id="rId11" Type="http://schemas.openxmlformats.org/officeDocument/2006/relationships/image" Target="../media/image81.png"/><Relationship Id="rId5" Type="http://schemas.openxmlformats.org/officeDocument/2006/relationships/image" Target="../media/image75.png"/><Relationship Id="rId15" Type="http://schemas.openxmlformats.org/officeDocument/2006/relationships/image" Target="../media/image66.jpeg"/><Relationship Id="rId10" Type="http://schemas.openxmlformats.org/officeDocument/2006/relationships/image" Target="../media/image80.jpeg"/><Relationship Id="rId19" Type="http://schemas.openxmlformats.org/officeDocument/2006/relationships/image" Target="../media/image88.png"/><Relationship Id="rId4" Type="http://schemas.openxmlformats.org/officeDocument/2006/relationships/image" Target="../media/image74.png"/><Relationship Id="rId9" Type="http://schemas.openxmlformats.org/officeDocument/2006/relationships/image" Target="../media/image79.jpeg"/><Relationship Id="rId14" Type="http://schemas.openxmlformats.org/officeDocument/2006/relationships/image" Target="../media/image8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769576" y="1196752"/>
            <a:ext cx="7560840" cy="2123658"/>
          </a:xfrm>
          <a:prstGeom prst="rect">
            <a:avLst/>
          </a:prstGeom>
          <a:noFill/>
        </p:spPr>
        <p:txBody>
          <a:bodyPr wrap="square" rtlCol="0">
            <a:spAutoFit/>
          </a:bodyPr>
          <a:lstStyle/>
          <a:p>
            <a:pPr algn="ctr"/>
            <a:r>
              <a:rPr lang="it-IT" sz="4400" b="1" dirty="0" smtClean="0">
                <a:solidFill>
                  <a:srgbClr val="002060"/>
                </a:solidFill>
              </a:rPr>
              <a:t>POLITECNICO di TORINO </a:t>
            </a:r>
          </a:p>
          <a:p>
            <a:pPr algn="ctr"/>
            <a:r>
              <a:rPr lang="it-IT" sz="4400" b="1" dirty="0" smtClean="0">
                <a:solidFill>
                  <a:srgbClr val="002060"/>
                </a:solidFill>
              </a:rPr>
              <a:t>e le</a:t>
            </a:r>
          </a:p>
          <a:p>
            <a:pPr algn="ctr"/>
            <a:r>
              <a:rPr lang="it-IT" sz="4400" b="1" dirty="0" smtClean="0">
                <a:solidFill>
                  <a:srgbClr val="002060"/>
                </a:solidFill>
              </a:rPr>
              <a:t>SCIENZE DELLA VITA</a:t>
            </a:r>
          </a:p>
        </p:txBody>
      </p:sp>
      <p:sp>
        <p:nvSpPr>
          <p:cNvPr id="3" name="AutoShape 4" descr="Risultati immagini per logo politecnico di torin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29" name="Picture 5"/>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55575" y="5157192"/>
            <a:ext cx="2673392" cy="1201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Logo Politecnico di Torin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79912" y="117763"/>
            <a:ext cx="1368152" cy="571845"/>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9" descr="Risultati immagini per asl to3"/>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11" descr="Risultati immagini per asl to3"/>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37" name="Picture 13" descr="Risultati immagini per asl to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3" y="5157192"/>
            <a:ext cx="3400425" cy="1143001"/>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1996676" y="3717032"/>
            <a:ext cx="4993354" cy="1015663"/>
          </a:xfrm>
          <a:prstGeom prst="rect">
            <a:avLst/>
          </a:prstGeom>
          <a:noFill/>
        </p:spPr>
        <p:txBody>
          <a:bodyPr wrap="none" rtlCol="0">
            <a:spAutoFit/>
          </a:bodyPr>
          <a:lstStyle/>
          <a:p>
            <a:pPr algn="ctr"/>
            <a:r>
              <a:rPr lang="it-IT" sz="2000" b="1" dirty="0" smtClean="0">
                <a:solidFill>
                  <a:srgbClr val="002060"/>
                </a:solidFill>
              </a:rPr>
              <a:t>Prof. Emilio Paolucci </a:t>
            </a:r>
          </a:p>
          <a:p>
            <a:pPr algn="ctr"/>
            <a:r>
              <a:rPr lang="it-IT" sz="2000" b="1" dirty="0" smtClean="0">
                <a:solidFill>
                  <a:srgbClr val="002060"/>
                </a:solidFill>
              </a:rPr>
              <a:t>Vice Rettore per il Trasferimento Tecnologico </a:t>
            </a:r>
          </a:p>
          <a:p>
            <a:pPr algn="ctr"/>
            <a:endParaRPr lang="it-IT" sz="2000" b="1" dirty="0">
              <a:solidFill>
                <a:srgbClr val="002060"/>
              </a:solidFill>
            </a:endParaRPr>
          </a:p>
        </p:txBody>
      </p:sp>
      <p:sp>
        <p:nvSpPr>
          <p:cNvPr id="7" name="CasellaDiTesto 6"/>
          <p:cNvSpPr txBox="1"/>
          <p:nvPr/>
        </p:nvSpPr>
        <p:spPr>
          <a:xfrm>
            <a:off x="0" y="6484694"/>
            <a:ext cx="9143999" cy="369332"/>
          </a:xfrm>
          <a:prstGeom prst="rect">
            <a:avLst/>
          </a:prstGeom>
          <a:noFill/>
        </p:spPr>
        <p:txBody>
          <a:bodyPr wrap="square" rtlCol="0">
            <a:spAutoFit/>
          </a:bodyPr>
          <a:lstStyle/>
          <a:p>
            <a:pPr algn="ctr"/>
            <a:r>
              <a:rPr lang="it-IT" b="1" dirty="0" smtClean="0">
                <a:solidFill>
                  <a:schemeClr val="bg1"/>
                </a:solidFill>
              </a:rPr>
              <a:t>Torino 7 Febbraio 2017</a:t>
            </a:r>
            <a:endParaRPr lang="it-IT" b="1" dirty="0">
              <a:solidFill>
                <a:schemeClr val="bg1"/>
              </a:solidFill>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465067" y="854432"/>
            <a:ext cx="1396746" cy="70236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888285"/>
            <a:ext cx="3288284" cy="461645"/>
          </a:xfrm>
          <a:custGeom>
            <a:avLst/>
            <a:gdLst/>
            <a:ahLst/>
            <a:cxnLst/>
            <a:rect l="l" t="t" r="r" b="b"/>
            <a:pathLst>
              <a:path w="2844165" h="461644">
                <a:moveTo>
                  <a:pt x="2613025" y="0"/>
                </a:moveTo>
                <a:lnTo>
                  <a:pt x="0" y="0"/>
                </a:lnTo>
                <a:lnTo>
                  <a:pt x="0" y="461645"/>
                </a:lnTo>
                <a:lnTo>
                  <a:pt x="2613025" y="461645"/>
                </a:lnTo>
                <a:lnTo>
                  <a:pt x="2843784" y="230759"/>
                </a:lnTo>
                <a:lnTo>
                  <a:pt x="2613025" y="0"/>
                </a:lnTo>
                <a:close/>
              </a:path>
            </a:pathLst>
          </a:custGeom>
          <a:solidFill>
            <a:srgbClr val="00AF50"/>
          </a:solidFill>
        </p:spPr>
        <p:txBody>
          <a:bodyPr wrap="square" lIns="0" tIns="0" rIns="0" bIns="0" rtlCol="0"/>
          <a:lstStyle/>
          <a:p>
            <a:endParaRPr/>
          </a:p>
        </p:txBody>
      </p:sp>
      <p:sp>
        <p:nvSpPr>
          <p:cNvPr id="5" name="object 5"/>
          <p:cNvSpPr/>
          <p:nvPr/>
        </p:nvSpPr>
        <p:spPr>
          <a:xfrm>
            <a:off x="0" y="877652"/>
            <a:ext cx="3288284" cy="461645"/>
          </a:xfrm>
          <a:custGeom>
            <a:avLst/>
            <a:gdLst/>
            <a:ahLst/>
            <a:cxnLst/>
            <a:rect l="l" t="t" r="r" b="b"/>
            <a:pathLst>
              <a:path w="2844165" h="461644">
                <a:moveTo>
                  <a:pt x="0" y="0"/>
                </a:moveTo>
                <a:lnTo>
                  <a:pt x="2613025" y="0"/>
                </a:lnTo>
                <a:lnTo>
                  <a:pt x="2843784" y="230759"/>
                </a:lnTo>
                <a:lnTo>
                  <a:pt x="2613025" y="461645"/>
                </a:lnTo>
                <a:lnTo>
                  <a:pt x="0" y="461645"/>
                </a:lnTo>
              </a:path>
            </a:pathLst>
          </a:custGeom>
          <a:ln w="9525">
            <a:solidFill>
              <a:srgbClr val="1F487C"/>
            </a:solidFill>
          </a:ln>
        </p:spPr>
        <p:txBody>
          <a:bodyPr wrap="square" lIns="0" tIns="0" rIns="0" bIns="0" rtlCol="0"/>
          <a:lstStyle/>
          <a:p>
            <a:endParaRPr/>
          </a:p>
        </p:txBody>
      </p:sp>
      <p:sp>
        <p:nvSpPr>
          <p:cNvPr id="6" name="object 6"/>
          <p:cNvSpPr txBox="1"/>
          <p:nvPr/>
        </p:nvSpPr>
        <p:spPr>
          <a:xfrm>
            <a:off x="66674" y="913657"/>
            <a:ext cx="2993157" cy="369332"/>
          </a:xfrm>
          <a:prstGeom prst="rect">
            <a:avLst/>
          </a:prstGeom>
        </p:spPr>
        <p:txBody>
          <a:bodyPr vert="horz" wrap="square" lIns="0" tIns="0" rIns="0" bIns="0" rtlCol="0">
            <a:spAutoFit/>
          </a:bodyPr>
          <a:lstStyle/>
          <a:p>
            <a:pPr marL="12700">
              <a:lnSpc>
                <a:spcPct val="100000"/>
              </a:lnSpc>
              <a:buClr>
                <a:srgbClr val="1F487C"/>
              </a:buClr>
              <a:tabLst>
                <a:tab pos="299720" algn="l"/>
              </a:tabLst>
            </a:pPr>
            <a:r>
              <a:rPr sz="2000" b="1" dirty="0" smtClean="0">
                <a:solidFill>
                  <a:srgbClr val="1F487C"/>
                </a:solidFill>
                <a:latin typeface="Calibri"/>
                <a:cs typeface="Calibri"/>
              </a:rPr>
              <a:t>&gt;</a:t>
            </a:r>
            <a:r>
              <a:rPr sz="2000" b="1" spc="-10" dirty="0" smtClean="0">
                <a:solidFill>
                  <a:srgbClr val="1F487C"/>
                </a:solidFill>
                <a:latin typeface="Calibri"/>
                <a:cs typeface="Calibri"/>
              </a:rPr>
              <a:t> </a:t>
            </a:r>
            <a:r>
              <a:rPr sz="2400" b="1" dirty="0">
                <a:solidFill>
                  <a:srgbClr val="1F487C"/>
                </a:solidFill>
                <a:latin typeface="Calibri"/>
                <a:cs typeface="Calibri"/>
              </a:rPr>
              <a:t>10</a:t>
            </a:r>
            <a:r>
              <a:rPr sz="2400" b="1" spc="-120" dirty="0">
                <a:solidFill>
                  <a:srgbClr val="1F487C"/>
                </a:solidFill>
                <a:latin typeface="Calibri"/>
                <a:cs typeface="Calibri"/>
              </a:rPr>
              <a:t> </a:t>
            </a:r>
            <a:r>
              <a:rPr sz="2000" b="1" spc="-25" dirty="0" smtClean="0">
                <a:solidFill>
                  <a:srgbClr val="1F487C"/>
                </a:solidFill>
                <a:latin typeface="Calibri"/>
                <a:cs typeface="Calibri"/>
              </a:rPr>
              <a:t>U</a:t>
            </a:r>
            <a:r>
              <a:rPr sz="2000" b="1" spc="-15" dirty="0" smtClean="0">
                <a:solidFill>
                  <a:srgbClr val="1F487C"/>
                </a:solidFill>
                <a:latin typeface="Calibri"/>
                <a:cs typeface="Calibri"/>
              </a:rPr>
              <a:t>n</a:t>
            </a:r>
            <a:r>
              <a:rPr sz="2000" b="1" dirty="0" smtClean="0">
                <a:solidFill>
                  <a:srgbClr val="1F487C"/>
                </a:solidFill>
                <a:latin typeface="Calibri"/>
                <a:cs typeface="Calibri"/>
              </a:rPr>
              <a:t>i</a:t>
            </a:r>
            <a:r>
              <a:rPr sz="2000" b="1" spc="-30" dirty="0" smtClean="0">
                <a:solidFill>
                  <a:srgbClr val="1F487C"/>
                </a:solidFill>
                <a:latin typeface="Calibri"/>
                <a:cs typeface="Calibri"/>
              </a:rPr>
              <a:t>v</a:t>
            </a:r>
            <a:r>
              <a:rPr sz="2000" b="1" spc="-10" dirty="0" smtClean="0">
                <a:solidFill>
                  <a:srgbClr val="1F487C"/>
                </a:solidFill>
                <a:latin typeface="Calibri"/>
                <a:cs typeface="Calibri"/>
              </a:rPr>
              <a:t>e</a:t>
            </a:r>
            <a:r>
              <a:rPr sz="2000" b="1" spc="-15" dirty="0" smtClean="0">
                <a:solidFill>
                  <a:srgbClr val="1F487C"/>
                </a:solidFill>
                <a:latin typeface="Calibri"/>
                <a:cs typeface="Calibri"/>
              </a:rPr>
              <a:t>r</a:t>
            </a:r>
            <a:r>
              <a:rPr sz="2000" b="1" spc="-10" dirty="0" smtClean="0">
                <a:solidFill>
                  <a:srgbClr val="1F487C"/>
                </a:solidFill>
                <a:latin typeface="Calibri"/>
                <a:cs typeface="Calibri"/>
              </a:rPr>
              <a:t>s</a:t>
            </a:r>
            <a:r>
              <a:rPr sz="2000" b="1" dirty="0" smtClean="0">
                <a:solidFill>
                  <a:srgbClr val="1F487C"/>
                </a:solidFill>
                <a:latin typeface="Calibri"/>
                <a:cs typeface="Calibri"/>
              </a:rPr>
              <a:t>i</a:t>
            </a:r>
            <a:r>
              <a:rPr sz="2000" b="1" spc="-10" dirty="0" smtClean="0">
                <a:solidFill>
                  <a:srgbClr val="1F487C"/>
                </a:solidFill>
                <a:latin typeface="Calibri"/>
                <a:cs typeface="Calibri"/>
              </a:rPr>
              <a:t>t</a:t>
            </a:r>
            <a:r>
              <a:rPr sz="2000" b="1" dirty="0" smtClean="0">
                <a:solidFill>
                  <a:srgbClr val="1F487C"/>
                </a:solidFill>
                <a:latin typeface="Calibri"/>
                <a:cs typeface="Calibri"/>
              </a:rPr>
              <a:t>à nel Mondo</a:t>
            </a:r>
            <a:endParaRPr sz="2000" dirty="0">
              <a:latin typeface="Calibri"/>
              <a:cs typeface="Calibri"/>
            </a:endParaRPr>
          </a:p>
        </p:txBody>
      </p:sp>
      <p:sp>
        <p:nvSpPr>
          <p:cNvPr id="7" name="object 7"/>
          <p:cNvSpPr/>
          <p:nvPr/>
        </p:nvSpPr>
        <p:spPr>
          <a:xfrm>
            <a:off x="459943" y="3212973"/>
            <a:ext cx="8684260" cy="504190"/>
          </a:xfrm>
          <a:custGeom>
            <a:avLst/>
            <a:gdLst/>
            <a:ahLst/>
            <a:cxnLst/>
            <a:rect l="l" t="t" r="r" b="b"/>
            <a:pathLst>
              <a:path w="8684260" h="504189">
                <a:moveTo>
                  <a:pt x="8406561" y="0"/>
                </a:moveTo>
                <a:lnTo>
                  <a:pt x="0" y="0"/>
                </a:lnTo>
                <a:lnTo>
                  <a:pt x="0" y="504063"/>
                </a:lnTo>
                <a:lnTo>
                  <a:pt x="8406561" y="504063"/>
                </a:lnTo>
                <a:lnTo>
                  <a:pt x="8684056" y="251967"/>
                </a:lnTo>
                <a:lnTo>
                  <a:pt x="8406561" y="0"/>
                </a:lnTo>
                <a:close/>
              </a:path>
            </a:pathLst>
          </a:custGeom>
          <a:solidFill>
            <a:srgbClr val="00AF50"/>
          </a:solidFill>
        </p:spPr>
        <p:txBody>
          <a:bodyPr wrap="square" lIns="0" tIns="0" rIns="0" bIns="0" rtlCol="0" anchor="ctr" anchorCtr="0"/>
          <a:lstStyle/>
          <a:p>
            <a:endParaRPr/>
          </a:p>
        </p:txBody>
      </p:sp>
      <p:sp>
        <p:nvSpPr>
          <p:cNvPr id="8" name="object 8"/>
          <p:cNvSpPr txBox="1"/>
          <p:nvPr/>
        </p:nvSpPr>
        <p:spPr>
          <a:xfrm>
            <a:off x="231400" y="3270348"/>
            <a:ext cx="8589072" cy="430887"/>
          </a:xfrm>
          <a:prstGeom prst="rect">
            <a:avLst/>
          </a:prstGeom>
        </p:spPr>
        <p:txBody>
          <a:bodyPr vert="horz" wrap="square" lIns="0" tIns="0" rIns="0" bIns="0" rtlCol="0">
            <a:spAutoFit/>
          </a:bodyPr>
          <a:lstStyle/>
          <a:p>
            <a:pPr marL="12700" algn="ctr">
              <a:lnSpc>
                <a:spcPct val="100000"/>
              </a:lnSpc>
            </a:pPr>
            <a:r>
              <a:rPr sz="2800" b="1" spc="-20" dirty="0" smtClean="0">
                <a:solidFill>
                  <a:srgbClr val="001F5F"/>
                </a:solidFill>
                <a:latin typeface="Calibri"/>
                <a:cs typeface="Calibri"/>
              </a:rPr>
              <a:t>Aziende e Fondazioni</a:t>
            </a:r>
            <a:endParaRPr sz="2800" dirty="0">
              <a:latin typeface="Calibri"/>
              <a:cs typeface="Calibri"/>
            </a:endParaRPr>
          </a:p>
        </p:txBody>
      </p:sp>
      <p:sp>
        <p:nvSpPr>
          <p:cNvPr id="9" name="object 9"/>
          <p:cNvSpPr/>
          <p:nvPr/>
        </p:nvSpPr>
        <p:spPr>
          <a:xfrm>
            <a:off x="1847" y="3212973"/>
            <a:ext cx="459105" cy="504190"/>
          </a:xfrm>
          <a:custGeom>
            <a:avLst/>
            <a:gdLst/>
            <a:ahLst/>
            <a:cxnLst/>
            <a:rect l="l" t="t" r="r" b="b"/>
            <a:pathLst>
              <a:path w="459105" h="504189">
                <a:moveTo>
                  <a:pt x="458527" y="0"/>
                </a:moveTo>
                <a:lnTo>
                  <a:pt x="252367" y="0"/>
                </a:lnTo>
                <a:lnTo>
                  <a:pt x="0" y="251967"/>
                </a:lnTo>
                <a:lnTo>
                  <a:pt x="252367" y="504063"/>
                </a:lnTo>
                <a:lnTo>
                  <a:pt x="458527" y="504063"/>
                </a:lnTo>
                <a:lnTo>
                  <a:pt x="458527" y="0"/>
                </a:lnTo>
                <a:close/>
              </a:path>
            </a:pathLst>
          </a:custGeom>
          <a:solidFill>
            <a:srgbClr val="00AF50"/>
          </a:solidFill>
        </p:spPr>
        <p:txBody>
          <a:bodyPr wrap="square" lIns="0" tIns="0" rIns="0" bIns="0" rtlCol="0"/>
          <a:lstStyle/>
          <a:p>
            <a:endParaRPr/>
          </a:p>
        </p:txBody>
      </p:sp>
      <p:sp>
        <p:nvSpPr>
          <p:cNvPr id="13" name="object 13"/>
          <p:cNvSpPr/>
          <p:nvPr/>
        </p:nvSpPr>
        <p:spPr>
          <a:xfrm>
            <a:off x="5291074" y="4502911"/>
            <a:ext cx="1053934" cy="916711"/>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4893311" y="5486081"/>
            <a:ext cx="1880997" cy="574154"/>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1806360" y="5550382"/>
            <a:ext cx="2300224" cy="445566"/>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5047107" y="3951884"/>
            <a:ext cx="1800225" cy="390525"/>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1769136" y="3951833"/>
            <a:ext cx="2909443" cy="461822"/>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5440807" y="857542"/>
            <a:ext cx="1691386" cy="536917"/>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7525893" y="746874"/>
            <a:ext cx="1368678" cy="693813"/>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1838960" y="2072500"/>
            <a:ext cx="1724914" cy="663079"/>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2381466" y="4533163"/>
            <a:ext cx="1581784" cy="933322"/>
          </a:xfrm>
          <a:prstGeom prst="rect">
            <a:avLst/>
          </a:prstGeom>
          <a:blipFill>
            <a:blip r:embed="rId12" cstate="print"/>
            <a:stretch>
              <a:fillRect/>
            </a:stretch>
          </a:blipFill>
        </p:spPr>
        <p:txBody>
          <a:bodyPr wrap="square" lIns="0" tIns="0" rIns="0" bIns="0" rtlCol="0"/>
          <a:lstStyle/>
          <a:p>
            <a:endParaRPr/>
          </a:p>
        </p:txBody>
      </p:sp>
      <p:sp>
        <p:nvSpPr>
          <p:cNvPr id="22" name="object 22"/>
          <p:cNvSpPr/>
          <p:nvPr/>
        </p:nvSpPr>
        <p:spPr>
          <a:xfrm>
            <a:off x="231114" y="1849513"/>
            <a:ext cx="1412875" cy="1109078"/>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3818382" y="1905355"/>
            <a:ext cx="1341501" cy="997483"/>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7928102" y="1831073"/>
            <a:ext cx="966609" cy="966609"/>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5390641" y="2127364"/>
            <a:ext cx="2211959" cy="538746"/>
          </a:xfrm>
          <a:prstGeom prst="rect">
            <a:avLst/>
          </a:prstGeom>
          <a:blipFill>
            <a:blip r:embed="rId16" cstate="print"/>
            <a:stretch>
              <a:fillRect/>
            </a:stretch>
          </a:blipFill>
        </p:spPr>
        <p:txBody>
          <a:bodyPr wrap="square" lIns="0" tIns="0" rIns="0" bIns="0" rtlCol="0"/>
          <a:lstStyle/>
          <a:p>
            <a:endParaRPr/>
          </a:p>
        </p:txBody>
      </p:sp>
      <p:sp>
        <p:nvSpPr>
          <p:cNvPr id="30" name="Rettangolo 29"/>
          <p:cNvSpPr/>
          <p:nvPr/>
        </p:nvSpPr>
        <p:spPr>
          <a:xfrm>
            <a:off x="1848" y="332656"/>
            <a:ext cx="9142152" cy="400110"/>
          </a:xfrm>
          <a:prstGeom prst="rect">
            <a:avLst/>
          </a:prstGeom>
        </p:spPr>
        <p:txBody>
          <a:bodyPr wrap="square">
            <a:spAutoFit/>
          </a:bodyPr>
          <a:lstStyle/>
          <a:p>
            <a:pPr algn="ctr"/>
            <a:r>
              <a:rPr lang="it-IT" sz="2000" b="1" dirty="0">
                <a:solidFill>
                  <a:schemeClr val="bg1"/>
                </a:solidFill>
              </a:rPr>
              <a:t>Collaborazioni in corso : </a:t>
            </a:r>
            <a:r>
              <a:rPr lang="it-IT" sz="2000" b="1" dirty="0" smtClean="0">
                <a:solidFill>
                  <a:schemeClr val="bg1"/>
                </a:solidFill>
              </a:rPr>
              <a:t> </a:t>
            </a:r>
            <a:r>
              <a:rPr lang="it-IT" sz="2000" b="1" cap="all" dirty="0" smtClean="0">
                <a:solidFill>
                  <a:schemeClr val="bg1"/>
                </a:solidFill>
              </a:rPr>
              <a:t>Biologia Computazionale</a:t>
            </a:r>
            <a:endParaRPr lang="it-IT" sz="2000" cap="all" dirty="0"/>
          </a:p>
        </p:txBody>
      </p:sp>
      <p:pic>
        <p:nvPicPr>
          <p:cNvPr id="26" name="Picture 7" descr="Logo Politecnico di Torino"/>
          <p:cNvPicPr>
            <a:picLocks noChangeAspect="1" noChangeArrowheads="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128031" y="148152"/>
            <a:ext cx="1368152" cy="57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805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 y="915924"/>
            <a:ext cx="3153529" cy="461645"/>
          </a:xfrm>
          <a:custGeom>
            <a:avLst/>
            <a:gdLst/>
            <a:ahLst/>
            <a:cxnLst/>
            <a:rect l="l" t="t" r="r" b="b"/>
            <a:pathLst>
              <a:path w="2700020" h="461644">
                <a:moveTo>
                  <a:pt x="2469006" y="0"/>
                </a:moveTo>
                <a:lnTo>
                  <a:pt x="0" y="0"/>
                </a:lnTo>
                <a:lnTo>
                  <a:pt x="0" y="461645"/>
                </a:lnTo>
                <a:lnTo>
                  <a:pt x="2469006" y="461645"/>
                </a:lnTo>
                <a:lnTo>
                  <a:pt x="2699765" y="230759"/>
                </a:lnTo>
                <a:lnTo>
                  <a:pt x="2469006" y="0"/>
                </a:lnTo>
                <a:close/>
              </a:path>
            </a:pathLst>
          </a:custGeom>
          <a:solidFill>
            <a:srgbClr val="CCC1DA"/>
          </a:solidFill>
        </p:spPr>
        <p:txBody>
          <a:bodyPr wrap="square" lIns="0" tIns="0" rIns="0" bIns="0" rtlCol="0"/>
          <a:lstStyle/>
          <a:p>
            <a:endParaRPr/>
          </a:p>
        </p:txBody>
      </p:sp>
      <p:sp>
        <p:nvSpPr>
          <p:cNvPr id="4" name="object 4"/>
          <p:cNvSpPr/>
          <p:nvPr/>
        </p:nvSpPr>
        <p:spPr>
          <a:xfrm>
            <a:off x="-1" y="915924"/>
            <a:ext cx="3153529" cy="461645"/>
          </a:xfrm>
          <a:custGeom>
            <a:avLst/>
            <a:gdLst/>
            <a:ahLst/>
            <a:cxnLst/>
            <a:rect l="l" t="t" r="r" b="b"/>
            <a:pathLst>
              <a:path w="2700020" h="461644">
                <a:moveTo>
                  <a:pt x="0" y="0"/>
                </a:moveTo>
                <a:lnTo>
                  <a:pt x="2469006" y="0"/>
                </a:lnTo>
                <a:lnTo>
                  <a:pt x="2699765" y="230759"/>
                </a:lnTo>
                <a:lnTo>
                  <a:pt x="2469006" y="461645"/>
                </a:lnTo>
                <a:lnTo>
                  <a:pt x="0" y="461645"/>
                </a:lnTo>
                <a:lnTo>
                  <a:pt x="0" y="0"/>
                </a:lnTo>
                <a:close/>
              </a:path>
            </a:pathLst>
          </a:custGeom>
          <a:ln w="9525">
            <a:solidFill>
              <a:srgbClr val="1F487C"/>
            </a:solidFill>
          </a:ln>
        </p:spPr>
        <p:txBody>
          <a:bodyPr wrap="square" lIns="0" tIns="0" rIns="0" bIns="0" rtlCol="0"/>
          <a:lstStyle/>
          <a:p>
            <a:endParaRPr/>
          </a:p>
        </p:txBody>
      </p:sp>
      <p:sp>
        <p:nvSpPr>
          <p:cNvPr id="5" name="object 5"/>
          <p:cNvSpPr txBox="1"/>
          <p:nvPr/>
        </p:nvSpPr>
        <p:spPr>
          <a:xfrm>
            <a:off x="78739" y="962673"/>
            <a:ext cx="3074789" cy="369332"/>
          </a:xfrm>
          <a:prstGeom prst="rect">
            <a:avLst/>
          </a:prstGeom>
        </p:spPr>
        <p:txBody>
          <a:bodyPr vert="horz" wrap="square" lIns="0" tIns="0" rIns="0" bIns="0" rtlCol="0">
            <a:spAutoFit/>
          </a:bodyPr>
          <a:lstStyle/>
          <a:p>
            <a:pPr marL="12700">
              <a:lnSpc>
                <a:spcPct val="100000"/>
              </a:lnSpc>
              <a:buClr>
                <a:srgbClr val="1F487C"/>
              </a:buClr>
              <a:tabLst>
                <a:tab pos="299720" algn="l"/>
              </a:tabLst>
            </a:pPr>
            <a:r>
              <a:rPr sz="2000" b="1" dirty="0">
                <a:solidFill>
                  <a:srgbClr val="1F487C"/>
                </a:solidFill>
                <a:latin typeface="Calibri"/>
                <a:cs typeface="Calibri"/>
              </a:rPr>
              <a:t>&gt;</a:t>
            </a:r>
            <a:r>
              <a:rPr sz="2000" b="1" spc="-10" dirty="0">
                <a:solidFill>
                  <a:srgbClr val="1F487C"/>
                </a:solidFill>
                <a:latin typeface="Calibri"/>
                <a:cs typeface="Calibri"/>
              </a:rPr>
              <a:t> </a:t>
            </a:r>
            <a:r>
              <a:rPr sz="2400" b="1" spc="-15" dirty="0">
                <a:solidFill>
                  <a:srgbClr val="1F487C"/>
                </a:solidFill>
                <a:latin typeface="Calibri"/>
                <a:cs typeface="Calibri"/>
              </a:rPr>
              <a:t>20</a:t>
            </a:r>
            <a:r>
              <a:rPr sz="2400" b="1" spc="-120" dirty="0">
                <a:solidFill>
                  <a:srgbClr val="1F487C"/>
                </a:solidFill>
                <a:latin typeface="Calibri"/>
                <a:cs typeface="Calibri"/>
              </a:rPr>
              <a:t> </a:t>
            </a:r>
            <a:r>
              <a:rPr sz="2000" b="1" spc="-25" dirty="0" smtClean="0">
                <a:solidFill>
                  <a:srgbClr val="1F487C"/>
                </a:solidFill>
                <a:latin typeface="Calibri"/>
                <a:cs typeface="Calibri"/>
              </a:rPr>
              <a:t>Università nel Mondo</a:t>
            </a:r>
            <a:endParaRPr sz="2000" dirty="0">
              <a:latin typeface="Calibri"/>
              <a:cs typeface="Calibri"/>
            </a:endParaRPr>
          </a:p>
        </p:txBody>
      </p:sp>
      <p:sp>
        <p:nvSpPr>
          <p:cNvPr id="6" name="object 6"/>
          <p:cNvSpPr/>
          <p:nvPr/>
        </p:nvSpPr>
        <p:spPr>
          <a:xfrm>
            <a:off x="307975" y="3212973"/>
            <a:ext cx="8836025" cy="504190"/>
          </a:xfrm>
          <a:custGeom>
            <a:avLst/>
            <a:gdLst/>
            <a:ahLst/>
            <a:cxnLst/>
            <a:rect l="l" t="t" r="r" b="b"/>
            <a:pathLst>
              <a:path w="8836025" h="504189">
                <a:moveTo>
                  <a:pt x="8558530" y="0"/>
                </a:moveTo>
                <a:lnTo>
                  <a:pt x="0" y="0"/>
                </a:lnTo>
                <a:lnTo>
                  <a:pt x="0" y="504063"/>
                </a:lnTo>
                <a:lnTo>
                  <a:pt x="8558530" y="504063"/>
                </a:lnTo>
                <a:lnTo>
                  <a:pt x="8836025" y="251967"/>
                </a:lnTo>
                <a:lnTo>
                  <a:pt x="8558530" y="0"/>
                </a:lnTo>
                <a:close/>
              </a:path>
            </a:pathLst>
          </a:custGeom>
          <a:solidFill>
            <a:srgbClr val="B3A1C6"/>
          </a:solidFill>
        </p:spPr>
        <p:txBody>
          <a:bodyPr wrap="square" lIns="0" tIns="0" rIns="0" bIns="0" rtlCol="0"/>
          <a:lstStyle/>
          <a:p>
            <a:endParaRPr/>
          </a:p>
        </p:txBody>
      </p:sp>
      <p:sp>
        <p:nvSpPr>
          <p:cNvPr id="7" name="object 7"/>
          <p:cNvSpPr txBox="1"/>
          <p:nvPr/>
        </p:nvSpPr>
        <p:spPr>
          <a:xfrm>
            <a:off x="307975" y="3249082"/>
            <a:ext cx="8512497" cy="430887"/>
          </a:xfrm>
          <a:prstGeom prst="rect">
            <a:avLst/>
          </a:prstGeom>
        </p:spPr>
        <p:txBody>
          <a:bodyPr vert="horz" wrap="square" lIns="0" tIns="0" rIns="0" bIns="0" rtlCol="0">
            <a:spAutoFit/>
          </a:bodyPr>
          <a:lstStyle/>
          <a:p>
            <a:pPr marL="12700" algn="ctr">
              <a:lnSpc>
                <a:spcPct val="100000"/>
              </a:lnSpc>
            </a:pPr>
            <a:r>
              <a:rPr sz="2800" b="1" spc="-10" dirty="0" smtClean="0">
                <a:solidFill>
                  <a:srgbClr val="001F5F"/>
                </a:solidFill>
                <a:latin typeface="Calibri"/>
                <a:cs typeface="Calibri"/>
              </a:rPr>
              <a:t>Aziende e Fondazioni</a:t>
            </a:r>
            <a:endParaRPr sz="2800" dirty="0">
              <a:latin typeface="Calibri"/>
              <a:cs typeface="Calibri"/>
            </a:endParaRPr>
          </a:p>
        </p:txBody>
      </p:sp>
      <p:sp>
        <p:nvSpPr>
          <p:cNvPr id="8" name="object 8"/>
          <p:cNvSpPr/>
          <p:nvPr/>
        </p:nvSpPr>
        <p:spPr>
          <a:xfrm>
            <a:off x="1847" y="3212973"/>
            <a:ext cx="459105" cy="504190"/>
          </a:xfrm>
          <a:custGeom>
            <a:avLst/>
            <a:gdLst/>
            <a:ahLst/>
            <a:cxnLst/>
            <a:rect l="l" t="t" r="r" b="b"/>
            <a:pathLst>
              <a:path w="459105" h="504189">
                <a:moveTo>
                  <a:pt x="458527" y="0"/>
                </a:moveTo>
                <a:lnTo>
                  <a:pt x="252367" y="0"/>
                </a:lnTo>
                <a:lnTo>
                  <a:pt x="0" y="251967"/>
                </a:lnTo>
                <a:lnTo>
                  <a:pt x="252367" y="504063"/>
                </a:lnTo>
                <a:lnTo>
                  <a:pt x="458527" y="504063"/>
                </a:lnTo>
                <a:lnTo>
                  <a:pt x="458527" y="0"/>
                </a:lnTo>
                <a:close/>
              </a:path>
            </a:pathLst>
          </a:custGeom>
          <a:solidFill>
            <a:srgbClr val="B3A1C6"/>
          </a:solidFill>
        </p:spPr>
        <p:txBody>
          <a:bodyPr wrap="square" lIns="0" tIns="0" rIns="0" bIns="0" rtlCol="0"/>
          <a:lstStyle/>
          <a:p>
            <a:endParaRPr/>
          </a:p>
        </p:txBody>
      </p:sp>
      <p:sp>
        <p:nvSpPr>
          <p:cNvPr id="12" name="object 12"/>
          <p:cNvSpPr/>
          <p:nvPr/>
        </p:nvSpPr>
        <p:spPr>
          <a:xfrm>
            <a:off x="2586608" y="1538350"/>
            <a:ext cx="1858391" cy="743978"/>
          </a:xfrm>
          <a:prstGeom prst="rect">
            <a:avLst/>
          </a:prstGeom>
          <a:blipFill>
            <a:blip r:embed="rId3" cstate="print"/>
            <a:stretch>
              <a:fillRect/>
            </a:stretch>
          </a:blipFill>
        </p:spPr>
        <p:txBody>
          <a:bodyPr wrap="square" lIns="0" tIns="0" rIns="0" bIns="0" rtlCol="0"/>
          <a:lstStyle/>
          <a:p>
            <a:endParaRPr/>
          </a:p>
        </p:txBody>
      </p:sp>
      <p:sp>
        <p:nvSpPr>
          <p:cNvPr id="13" name="object 13"/>
          <p:cNvSpPr/>
          <p:nvPr/>
        </p:nvSpPr>
        <p:spPr>
          <a:xfrm>
            <a:off x="4869560" y="1962886"/>
            <a:ext cx="1043457" cy="1043457"/>
          </a:xfrm>
          <a:prstGeom prst="rect">
            <a:avLst/>
          </a:prstGeom>
          <a:blipFill>
            <a:blip r:embed="rId4" cstate="print"/>
            <a:stretch>
              <a:fillRect/>
            </a:stretch>
          </a:blipFill>
        </p:spPr>
        <p:txBody>
          <a:bodyPr wrap="square" lIns="0" tIns="0" rIns="0" bIns="0" rtlCol="0"/>
          <a:lstStyle/>
          <a:p>
            <a:endParaRPr/>
          </a:p>
        </p:txBody>
      </p:sp>
      <p:sp>
        <p:nvSpPr>
          <p:cNvPr id="14" name="object 14"/>
          <p:cNvSpPr/>
          <p:nvPr/>
        </p:nvSpPr>
        <p:spPr>
          <a:xfrm>
            <a:off x="7577708" y="835990"/>
            <a:ext cx="1396746" cy="702360"/>
          </a:xfrm>
          <a:prstGeom prst="rect">
            <a:avLst/>
          </a:prstGeom>
          <a:blipFill>
            <a:blip r:embed="rId5" cstate="print"/>
            <a:stretch>
              <a:fillRect/>
            </a:stretch>
          </a:blipFill>
        </p:spPr>
        <p:txBody>
          <a:bodyPr wrap="square" lIns="0" tIns="0" rIns="0" bIns="0" rtlCol="0"/>
          <a:lstStyle/>
          <a:p>
            <a:endParaRPr/>
          </a:p>
        </p:txBody>
      </p:sp>
      <p:sp>
        <p:nvSpPr>
          <p:cNvPr id="15" name="object 15"/>
          <p:cNvSpPr/>
          <p:nvPr/>
        </p:nvSpPr>
        <p:spPr>
          <a:xfrm>
            <a:off x="454025" y="2567495"/>
            <a:ext cx="1235075" cy="325310"/>
          </a:xfrm>
          <a:prstGeom prst="rect">
            <a:avLst/>
          </a:prstGeom>
          <a:blipFill>
            <a:blip r:embed="rId6" cstate="print"/>
            <a:stretch>
              <a:fillRect/>
            </a:stretch>
          </a:blipFill>
        </p:spPr>
        <p:txBody>
          <a:bodyPr wrap="square" lIns="0" tIns="0" rIns="0" bIns="0" rtlCol="0"/>
          <a:lstStyle/>
          <a:p>
            <a:endParaRPr/>
          </a:p>
        </p:txBody>
      </p:sp>
      <p:sp>
        <p:nvSpPr>
          <p:cNvPr id="16" name="object 16"/>
          <p:cNvSpPr/>
          <p:nvPr/>
        </p:nvSpPr>
        <p:spPr>
          <a:xfrm>
            <a:off x="6120257" y="689711"/>
            <a:ext cx="1431797" cy="945032"/>
          </a:xfrm>
          <a:prstGeom prst="rect">
            <a:avLst/>
          </a:prstGeom>
          <a:blipFill>
            <a:blip r:embed="rId7" cstate="print"/>
            <a:stretch>
              <a:fillRect/>
            </a:stretch>
          </a:blipFill>
        </p:spPr>
        <p:txBody>
          <a:bodyPr wrap="square" lIns="0" tIns="0" rIns="0" bIns="0" rtlCol="0"/>
          <a:lstStyle/>
          <a:p>
            <a:endParaRPr/>
          </a:p>
        </p:txBody>
      </p:sp>
      <p:sp>
        <p:nvSpPr>
          <p:cNvPr id="17" name="object 17"/>
          <p:cNvSpPr/>
          <p:nvPr/>
        </p:nvSpPr>
        <p:spPr>
          <a:xfrm>
            <a:off x="3216782" y="841959"/>
            <a:ext cx="1848612" cy="740460"/>
          </a:xfrm>
          <a:prstGeom prst="rect">
            <a:avLst/>
          </a:prstGeom>
          <a:blipFill>
            <a:blip r:embed="rId8" cstate="print"/>
            <a:stretch>
              <a:fillRect/>
            </a:stretch>
          </a:blipFill>
        </p:spPr>
        <p:txBody>
          <a:bodyPr wrap="square" lIns="0" tIns="0" rIns="0" bIns="0" rtlCol="0"/>
          <a:lstStyle/>
          <a:p>
            <a:endParaRPr/>
          </a:p>
        </p:txBody>
      </p:sp>
      <p:sp>
        <p:nvSpPr>
          <p:cNvPr id="18" name="object 18"/>
          <p:cNvSpPr/>
          <p:nvPr/>
        </p:nvSpPr>
        <p:spPr>
          <a:xfrm>
            <a:off x="5240401" y="799579"/>
            <a:ext cx="745744" cy="738771"/>
          </a:xfrm>
          <a:prstGeom prst="rect">
            <a:avLst/>
          </a:prstGeom>
          <a:blipFill>
            <a:blip r:embed="rId9" cstate="print"/>
            <a:stretch>
              <a:fillRect/>
            </a:stretch>
          </a:blipFill>
        </p:spPr>
        <p:txBody>
          <a:bodyPr wrap="square" lIns="0" tIns="0" rIns="0" bIns="0" rtlCol="0"/>
          <a:lstStyle/>
          <a:p>
            <a:endParaRPr/>
          </a:p>
        </p:txBody>
      </p:sp>
      <p:sp>
        <p:nvSpPr>
          <p:cNvPr id="19" name="object 19"/>
          <p:cNvSpPr/>
          <p:nvPr/>
        </p:nvSpPr>
        <p:spPr>
          <a:xfrm>
            <a:off x="1754847" y="3867353"/>
            <a:ext cx="2750312" cy="726490"/>
          </a:xfrm>
          <a:prstGeom prst="rect">
            <a:avLst/>
          </a:prstGeom>
          <a:blipFill>
            <a:blip r:embed="rId10" cstate="print"/>
            <a:stretch>
              <a:fillRect/>
            </a:stretch>
          </a:blipFill>
        </p:spPr>
        <p:txBody>
          <a:bodyPr wrap="square" lIns="0" tIns="0" rIns="0" bIns="0" rtlCol="0"/>
          <a:lstStyle/>
          <a:p>
            <a:endParaRPr/>
          </a:p>
        </p:txBody>
      </p:sp>
      <p:sp>
        <p:nvSpPr>
          <p:cNvPr id="20" name="object 20"/>
          <p:cNvSpPr/>
          <p:nvPr/>
        </p:nvSpPr>
        <p:spPr>
          <a:xfrm>
            <a:off x="5213437" y="3932567"/>
            <a:ext cx="1880997" cy="574154"/>
          </a:xfrm>
          <a:prstGeom prst="rect">
            <a:avLst/>
          </a:prstGeom>
          <a:blipFill>
            <a:blip r:embed="rId11" cstate="print"/>
            <a:stretch>
              <a:fillRect/>
            </a:stretch>
          </a:blipFill>
        </p:spPr>
        <p:txBody>
          <a:bodyPr wrap="square" lIns="0" tIns="0" rIns="0" bIns="0" rtlCol="0"/>
          <a:lstStyle/>
          <a:p>
            <a:endParaRPr/>
          </a:p>
        </p:txBody>
      </p:sp>
      <p:sp>
        <p:nvSpPr>
          <p:cNvPr id="21" name="object 21"/>
          <p:cNvSpPr/>
          <p:nvPr/>
        </p:nvSpPr>
        <p:spPr>
          <a:xfrm>
            <a:off x="460375" y="1703057"/>
            <a:ext cx="1118946" cy="537095"/>
          </a:xfrm>
          <a:prstGeom prst="rect">
            <a:avLst/>
          </a:prstGeom>
          <a:blipFill>
            <a:blip r:embed="rId12" cstate="print"/>
            <a:stretch>
              <a:fillRect/>
            </a:stretch>
          </a:blipFill>
        </p:spPr>
        <p:txBody>
          <a:bodyPr wrap="square" lIns="0" tIns="0" rIns="0" bIns="0" rtlCol="0"/>
          <a:lstStyle/>
          <a:p>
            <a:endParaRPr/>
          </a:p>
        </p:txBody>
      </p:sp>
      <p:sp>
        <p:nvSpPr>
          <p:cNvPr id="22" name="object 22"/>
          <p:cNvSpPr/>
          <p:nvPr/>
        </p:nvSpPr>
        <p:spPr>
          <a:xfrm>
            <a:off x="2988564" y="2537434"/>
            <a:ext cx="1260462" cy="415950"/>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6368160" y="2330208"/>
            <a:ext cx="1162189" cy="433819"/>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1811870" y="4948974"/>
            <a:ext cx="1986407" cy="540473"/>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4159718" y="4982667"/>
            <a:ext cx="995413" cy="883424"/>
          </a:xfrm>
          <a:prstGeom prst="rect">
            <a:avLst/>
          </a:prstGeom>
          <a:blipFill>
            <a:blip r:embed="rId16" cstate="print"/>
            <a:stretch>
              <a:fillRect/>
            </a:stretch>
          </a:blipFill>
        </p:spPr>
        <p:txBody>
          <a:bodyPr wrap="square" lIns="0" tIns="0" rIns="0" bIns="0" rtlCol="0"/>
          <a:lstStyle/>
          <a:p>
            <a:endParaRPr/>
          </a:p>
        </p:txBody>
      </p:sp>
      <p:sp>
        <p:nvSpPr>
          <p:cNvPr id="26" name="object 26"/>
          <p:cNvSpPr/>
          <p:nvPr/>
        </p:nvSpPr>
        <p:spPr>
          <a:xfrm>
            <a:off x="5559004" y="4639576"/>
            <a:ext cx="1185341" cy="656196"/>
          </a:xfrm>
          <a:prstGeom prst="rect">
            <a:avLst/>
          </a:prstGeom>
          <a:blipFill>
            <a:blip r:embed="rId17" cstate="print"/>
            <a:stretch>
              <a:fillRect/>
            </a:stretch>
          </a:blipFill>
        </p:spPr>
        <p:txBody>
          <a:bodyPr wrap="square" lIns="0" tIns="0" rIns="0" bIns="0" rtlCol="0"/>
          <a:lstStyle/>
          <a:p>
            <a:endParaRPr/>
          </a:p>
        </p:txBody>
      </p:sp>
      <p:sp>
        <p:nvSpPr>
          <p:cNvPr id="27" name="object 27"/>
          <p:cNvSpPr/>
          <p:nvPr/>
        </p:nvSpPr>
        <p:spPr>
          <a:xfrm>
            <a:off x="1886609" y="5633846"/>
            <a:ext cx="1477263" cy="484962"/>
          </a:xfrm>
          <a:prstGeom prst="rect">
            <a:avLst/>
          </a:prstGeom>
          <a:blipFill>
            <a:blip r:embed="rId18" cstate="print"/>
            <a:stretch>
              <a:fillRect/>
            </a:stretch>
          </a:blipFill>
        </p:spPr>
        <p:txBody>
          <a:bodyPr wrap="square" lIns="0" tIns="0" rIns="0" bIns="0" rtlCol="0"/>
          <a:lstStyle/>
          <a:p>
            <a:endParaRPr/>
          </a:p>
        </p:txBody>
      </p:sp>
      <p:sp>
        <p:nvSpPr>
          <p:cNvPr id="28" name="object 28"/>
          <p:cNvSpPr/>
          <p:nvPr/>
        </p:nvSpPr>
        <p:spPr>
          <a:xfrm>
            <a:off x="7850758" y="2328151"/>
            <a:ext cx="1084110" cy="469785"/>
          </a:xfrm>
          <a:prstGeom prst="rect">
            <a:avLst/>
          </a:prstGeom>
          <a:blipFill>
            <a:blip r:embed="rId19" cstate="print"/>
            <a:stretch>
              <a:fillRect/>
            </a:stretch>
          </a:blipFill>
        </p:spPr>
        <p:txBody>
          <a:bodyPr wrap="square" lIns="0" tIns="0" rIns="0" bIns="0" rtlCol="0"/>
          <a:lstStyle/>
          <a:p>
            <a:endParaRPr/>
          </a:p>
        </p:txBody>
      </p:sp>
      <p:sp>
        <p:nvSpPr>
          <p:cNvPr id="29" name="object 29"/>
          <p:cNvSpPr/>
          <p:nvPr/>
        </p:nvSpPr>
        <p:spPr>
          <a:xfrm>
            <a:off x="5686512" y="5424360"/>
            <a:ext cx="1765808" cy="580428"/>
          </a:xfrm>
          <a:prstGeom prst="rect">
            <a:avLst/>
          </a:prstGeom>
          <a:blipFill>
            <a:blip r:embed="rId20" cstate="print"/>
            <a:stretch>
              <a:fillRect/>
            </a:stretch>
          </a:blipFill>
        </p:spPr>
        <p:txBody>
          <a:bodyPr wrap="square" lIns="0" tIns="0" rIns="0" bIns="0" rtlCol="0"/>
          <a:lstStyle/>
          <a:p>
            <a:endParaRPr/>
          </a:p>
        </p:txBody>
      </p:sp>
      <p:sp>
        <p:nvSpPr>
          <p:cNvPr id="34" name="Rettangolo 33"/>
          <p:cNvSpPr/>
          <p:nvPr/>
        </p:nvSpPr>
        <p:spPr>
          <a:xfrm>
            <a:off x="108519" y="323364"/>
            <a:ext cx="9144001" cy="400110"/>
          </a:xfrm>
          <a:prstGeom prst="rect">
            <a:avLst/>
          </a:prstGeom>
        </p:spPr>
        <p:txBody>
          <a:bodyPr wrap="square">
            <a:spAutoFit/>
          </a:bodyPr>
          <a:lstStyle/>
          <a:p>
            <a:pPr algn="ctr"/>
            <a:r>
              <a:rPr lang="it-IT" sz="2000" b="1" spc="5" dirty="0">
                <a:solidFill>
                  <a:schemeClr val="bg1"/>
                </a:solidFill>
                <a:cs typeface="Calibri"/>
              </a:rPr>
              <a:t>Collaborazioni in corso: </a:t>
            </a:r>
            <a:r>
              <a:rPr lang="it-IT" sz="2000" b="1" spc="5" dirty="0" smtClean="0">
                <a:solidFill>
                  <a:schemeClr val="bg1"/>
                </a:solidFill>
                <a:cs typeface="Calibri"/>
              </a:rPr>
              <a:t> </a:t>
            </a:r>
            <a:r>
              <a:rPr lang="it-IT" sz="2000" b="1" cap="all" spc="5" dirty="0" smtClean="0">
                <a:solidFill>
                  <a:schemeClr val="bg1"/>
                </a:solidFill>
                <a:cs typeface="Calibri"/>
              </a:rPr>
              <a:t>Riabilitazione e Controllo del Movimento</a:t>
            </a:r>
            <a:endParaRPr lang="it-IT" sz="2000" cap="all" dirty="0"/>
          </a:p>
        </p:txBody>
      </p:sp>
      <p:pic>
        <p:nvPicPr>
          <p:cNvPr id="30" name="Picture 7" descr="Logo Politecnico di Torino"/>
          <p:cNvPicPr>
            <a:picLocks noChangeAspect="1" noChangeArrowheads="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128031" y="148152"/>
            <a:ext cx="1368152" cy="57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3123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1340768"/>
            <a:ext cx="9036496" cy="3539430"/>
          </a:xfrm>
          <a:prstGeom prst="rect">
            <a:avLst/>
          </a:prstGeom>
        </p:spPr>
        <p:txBody>
          <a:bodyPr wrap="square">
            <a:spAutoFit/>
          </a:bodyPr>
          <a:lstStyle/>
          <a:p>
            <a:pPr algn="ctr"/>
            <a:endParaRPr lang="it-IT" sz="2000" cap="all" dirty="0" smtClean="0">
              <a:solidFill>
                <a:srgbClr val="0070C0"/>
              </a:solidFill>
            </a:endParaRPr>
          </a:p>
          <a:p>
            <a:pPr algn="ctr"/>
            <a:r>
              <a:rPr lang="it-IT" sz="2000" cap="all" dirty="0" smtClean="0">
                <a:solidFill>
                  <a:srgbClr val="0070C0"/>
                </a:solidFill>
              </a:rPr>
              <a:t>Nel </a:t>
            </a:r>
            <a:r>
              <a:rPr lang="it-IT" sz="2000" cap="all" dirty="0">
                <a:solidFill>
                  <a:srgbClr val="0070C0"/>
                </a:solidFill>
              </a:rPr>
              <a:t>2016 </a:t>
            </a:r>
            <a:r>
              <a:rPr lang="it-IT" sz="2000" b="1" cap="all" dirty="0">
                <a:solidFill>
                  <a:srgbClr val="0070C0"/>
                </a:solidFill>
              </a:rPr>
              <a:t>due Professoresse </a:t>
            </a:r>
            <a:r>
              <a:rPr lang="it-IT" sz="2000" cap="all" dirty="0" smtClean="0">
                <a:solidFill>
                  <a:srgbClr val="0070C0"/>
                </a:solidFill>
              </a:rPr>
              <a:t>dell'Ateneo hanno </a:t>
            </a:r>
            <a:r>
              <a:rPr lang="it-IT" sz="2000" cap="all" dirty="0">
                <a:solidFill>
                  <a:srgbClr val="0070C0"/>
                </a:solidFill>
              </a:rPr>
              <a:t>ricevuto </a:t>
            </a:r>
            <a:r>
              <a:rPr lang="it-IT" sz="2000" cap="all" dirty="0" smtClean="0">
                <a:solidFill>
                  <a:srgbClr val="0070C0"/>
                </a:solidFill>
              </a:rPr>
              <a:t>un </a:t>
            </a:r>
            <a:r>
              <a:rPr lang="it-IT" sz="2000" b="1" cap="all" dirty="0" smtClean="0">
                <a:solidFill>
                  <a:srgbClr val="0070C0"/>
                </a:solidFill>
              </a:rPr>
              <a:t>ERC </a:t>
            </a:r>
            <a:r>
              <a:rPr lang="it-IT" sz="2000" b="1" cap="all" dirty="0">
                <a:solidFill>
                  <a:srgbClr val="0070C0"/>
                </a:solidFill>
              </a:rPr>
              <a:t>Grant</a:t>
            </a:r>
            <a:r>
              <a:rPr lang="it-IT" sz="2000" cap="all" dirty="0">
                <a:solidFill>
                  <a:srgbClr val="0070C0"/>
                </a:solidFill>
              </a:rPr>
              <a:t>, un prestigioso </a:t>
            </a:r>
            <a:r>
              <a:rPr lang="it-IT" sz="2000" cap="all" dirty="0" smtClean="0">
                <a:solidFill>
                  <a:srgbClr val="0070C0"/>
                </a:solidFill>
              </a:rPr>
              <a:t>premio </a:t>
            </a:r>
            <a:r>
              <a:rPr lang="it-IT" sz="2000" cap="all" dirty="0">
                <a:solidFill>
                  <a:srgbClr val="0070C0"/>
                </a:solidFill>
              </a:rPr>
              <a:t>dell'Unione Europea, per un finanziamento totale di </a:t>
            </a:r>
            <a:r>
              <a:rPr lang="it-IT" sz="2000" b="1" u="sng" cap="all" dirty="0">
                <a:solidFill>
                  <a:srgbClr val="0070C0"/>
                </a:solidFill>
              </a:rPr>
              <a:t>3.5 milioni di euro</a:t>
            </a:r>
            <a:r>
              <a:rPr lang="it-IT" sz="2000" dirty="0" smtClean="0">
                <a:solidFill>
                  <a:srgbClr val="0070C0"/>
                </a:solidFill>
              </a:rPr>
              <a:t>.</a:t>
            </a:r>
          </a:p>
          <a:p>
            <a:pPr algn="ctr"/>
            <a:endParaRPr lang="it-IT" dirty="0" smtClean="0">
              <a:solidFill>
                <a:srgbClr val="0070C0"/>
              </a:solidFill>
            </a:endParaRPr>
          </a:p>
          <a:p>
            <a:endParaRPr lang="it-IT" dirty="0" smtClean="0">
              <a:solidFill>
                <a:srgbClr val="0070C0"/>
              </a:solidFill>
            </a:endParaRPr>
          </a:p>
          <a:p>
            <a:pPr marL="285750" indent="-285750" algn="just">
              <a:buFont typeface="Wingdings" panose="05000000000000000000" pitchFamily="2" charset="2"/>
              <a:buChar char="Ø"/>
            </a:pPr>
            <a:r>
              <a:rPr lang="it-IT" dirty="0" smtClean="0">
                <a:solidFill>
                  <a:srgbClr val="0070C0"/>
                </a:solidFill>
              </a:rPr>
              <a:t>La Prof.ssa </a:t>
            </a:r>
            <a:r>
              <a:rPr lang="it-IT" b="1" dirty="0" smtClean="0">
                <a:solidFill>
                  <a:srgbClr val="0070C0"/>
                </a:solidFill>
              </a:rPr>
              <a:t>Chiara Vitale </a:t>
            </a:r>
            <a:r>
              <a:rPr lang="it-IT" b="1" dirty="0" err="1" smtClean="0">
                <a:solidFill>
                  <a:srgbClr val="0070C0"/>
                </a:solidFill>
              </a:rPr>
              <a:t>Brovarone</a:t>
            </a:r>
            <a:r>
              <a:rPr lang="it-IT" b="1" dirty="0" smtClean="0">
                <a:solidFill>
                  <a:srgbClr val="0070C0"/>
                </a:solidFill>
              </a:rPr>
              <a:t> </a:t>
            </a:r>
            <a:r>
              <a:rPr lang="it-IT" dirty="0" smtClean="0">
                <a:solidFill>
                  <a:srgbClr val="0070C0"/>
                </a:solidFill>
              </a:rPr>
              <a:t>con il progetto: </a:t>
            </a:r>
            <a:r>
              <a:rPr lang="it-IT" b="1" i="1" dirty="0" smtClean="0">
                <a:solidFill>
                  <a:srgbClr val="0070C0"/>
                </a:solidFill>
              </a:rPr>
              <a:t>BOOST</a:t>
            </a:r>
            <a:r>
              <a:rPr lang="it-IT" i="1" dirty="0" smtClean="0">
                <a:solidFill>
                  <a:srgbClr val="0070C0"/>
                </a:solidFill>
              </a:rPr>
              <a:t>,</a:t>
            </a:r>
            <a:r>
              <a:rPr lang="it-IT" b="1" i="1" dirty="0" smtClean="0">
                <a:solidFill>
                  <a:srgbClr val="0070C0"/>
                </a:solidFill>
              </a:rPr>
              <a:t> </a:t>
            </a:r>
            <a:r>
              <a:rPr lang="it-IT" i="1" dirty="0" smtClean="0">
                <a:solidFill>
                  <a:srgbClr val="0070C0"/>
                </a:solidFill>
              </a:rPr>
              <a:t>mira a </a:t>
            </a:r>
            <a:r>
              <a:rPr lang="it-IT" dirty="0" smtClean="0">
                <a:solidFill>
                  <a:srgbClr val="0070C0"/>
                </a:solidFill>
              </a:rPr>
              <a:t>“ingannare</a:t>
            </a:r>
            <a:r>
              <a:rPr lang="it-IT" dirty="0">
                <a:solidFill>
                  <a:srgbClr val="0070C0"/>
                </a:solidFill>
              </a:rPr>
              <a:t>” le cellule ossee invecchiate, ricreando, con uno </a:t>
            </a:r>
            <a:r>
              <a:rPr lang="it-IT" i="1" dirty="0" err="1">
                <a:solidFill>
                  <a:srgbClr val="0070C0"/>
                </a:solidFill>
              </a:rPr>
              <a:t>scaffold</a:t>
            </a:r>
            <a:r>
              <a:rPr lang="it-IT" i="1" dirty="0">
                <a:solidFill>
                  <a:srgbClr val="0070C0"/>
                </a:solidFill>
              </a:rPr>
              <a:t> </a:t>
            </a:r>
            <a:r>
              <a:rPr lang="it-IT" dirty="0">
                <a:solidFill>
                  <a:srgbClr val="0070C0"/>
                </a:solidFill>
              </a:rPr>
              <a:t>intelligente </a:t>
            </a:r>
            <a:r>
              <a:rPr lang="it-IT" dirty="0" smtClean="0">
                <a:solidFill>
                  <a:srgbClr val="0070C0"/>
                </a:solidFill>
              </a:rPr>
              <a:t>(una </a:t>
            </a:r>
            <a:r>
              <a:rPr lang="it-IT" dirty="0">
                <a:solidFill>
                  <a:srgbClr val="0070C0"/>
                </a:solidFill>
              </a:rPr>
              <a:t>sorta di “impalcatura” realizzata con </a:t>
            </a:r>
            <a:r>
              <a:rPr lang="it-IT" dirty="0" err="1">
                <a:solidFill>
                  <a:srgbClr val="0070C0"/>
                </a:solidFill>
              </a:rPr>
              <a:t>nanomateriali</a:t>
            </a:r>
            <a:r>
              <a:rPr lang="it-IT" dirty="0">
                <a:solidFill>
                  <a:srgbClr val="0070C0"/>
                </a:solidFill>
              </a:rPr>
              <a:t> e biomolecole), il microambiente tipico di un osso sano, con l’obiettivo di </a:t>
            </a:r>
            <a:r>
              <a:rPr lang="it-IT" dirty="0" err="1">
                <a:solidFill>
                  <a:srgbClr val="0070C0"/>
                </a:solidFill>
              </a:rPr>
              <a:t>ri</a:t>
            </a:r>
            <a:r>
              <a:rPr lang="it-IT" dirty="0">
                <a:solidFill>
                  <a:srgbClr val="0070C0"/>
                </a:solidFill>
              </a:rPr>
              <a:t>-bilanciare </a:t>
            </a:r>
            <a:r>
              <a:rPr lang="it-IT" dirty="0" smtClean="0">
                <a:solidFill>
                  <a:srgbClr val="0070C0"/>
                </a:solidFill>
              </a:rPr>
              <a:t>le interazioni tra le cellule, </a:t>
            </a:r>
            <a:r>
              <a:rPr lang="it-IT" dirty="0">
                <a:solidFill>
                  <a:srgbClr val="0070C0"/>
                </a:solidFill>
              </a:rPr>
              <a:t>ripristinando così il coordinamento tra il riassorbimento e la deposizione di matrice ossea. </a:t>
            </a:r>
          </a:p>
          <a:p>
            <a:endParaRPr lang="it-IT" dirty="0">
              <a:solidFill>
                <a:srgbClr val="0070C0"/>
              </a:solidFill>
            </a:endParaRPr>
          </a:p>
        </p:txBody>
      </p:sp>
      <p:sp>
        <p:nvSpPr>
          <p:cNvPr id="5" name="CasellaDiTesto 4"/>
          <p:cNvSpPr txBox="1"/>
          <p:nvPr/>
        </p:nvSpPr>
        <p:spPr>
          <a:xfrm>
            <a:off x="1496183" y="137898"/>
            <a:ext cx="6929910" cy="523220"/>
          </a:xfrm>
          <a:prstGeom prst="rect">
            <a:avLst/>
          </a:prstGeom>
          <a:noFill/>
        </p:spPr>
        <p:txBody>
          <a:bodyPr wrap="none" rtlCol="0">
            <a:spAutoFit/>
          </a:bodyPr>
          <a:lstStyle/>
          <a:p>
            <a:r>
              <a:rPr lang="it-IT" sz="2800" b="1" dirty="0" smtClean="0">
                <a:solidFill>
                  <a:schemeClr val="bg1"/>
                </a:solidFill>
              </a:rPr>
              <a:t>Il Politecnico di Torino e le Scienze della Vita</a:t>
            </a:r>
            <a:endParaRPr lang="it-IT" sz="2800" b="1" dirty="0">
              <a:solidFill>
                <a:schemeClr val="bg1"/>
              </a:solidFill>
            </a:endParaRPr>
          </a:p>
        </p:txBody>
      </p:sp>
      <p:pic>
        <p:nvPicPr>
          <p:cNvPr id="6" name="Picture 7" descr="Logo Politecnico di Torin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8031" y="148152"/>
            <a:ext cx="1368152" cy="571845"/>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2" descr="Risultati immagini per erc gra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52" name="Picture 4" descr="Risultati immagini per erc gran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1871" y="4725144"/>
            <a:ext cx="2743200" cy="1504951"/>
          </a:xfrm>
          <a:prstGeom prst="rect">
            <a:avLst/>
          </a:prstGeom>
          <a:noFill/>
          <a:extLst>
            <a:ext uri="{909E8E84-426E-40DD-AFC4-6F175D3DCCD1}">
              <a14:hiddenFill xmlns:a14="http://schemas.microsoft.com/office/drawing/2010/main">
                <a:solidFill>
                  <a:srgbClr val="FFFFFF"/>
                </a:solidFill>
              </a14:hiddenFill>
            </a:ext>
          </a:extLst>
        </p:spPr>
      </p:pic>
      <p:sp>
        <p:nvSpPr>
          <p:cNvPr id="8" name="CasellaDiTesto 7"/>
          <p:cNvSpPr txBox="1"/>
          <p:nvPr/>
        </p:nvSpPr>
        <p:spPr>
          <a:xfrm>
            <a:off x="-25294" y="4882936"/>
            <a:ext cx="6411872" cy="1477328"/>
          </a:xfrm>
          <a:prstGeom prst="rect">
            <a:avLst/>
          </a:prstGeom>
          <a:noFill/>
        </p:spPr>
        <p:txBody>
          <a:bodyPr wrap="square" rtlCol="0">
            <a:spAutoFit/>
          </a:bodyPr>
          <a:lstStyle/>
          <a:p>
            <a:pPr marL="285750" indent="-285750" algn="just">
              <a:buFont typeface="Wingdings" panose="05000000000000000000" pitchFamily="2" charset="2"/>
              <a:buChar char="Ø"/>
            </a:pPr>
            <a:r>
              <a:rPr lang="it-IT" dirty="0">
                <a:solidFill>
                  <a:srgbClr val="0070C0"/>
                </a:solidFill>
              </a:rPr>
              <a:t>La Prof.ssa </a:t>
            </a:r>
            <a:r>
              <a:rPr lang="it-IT" b="1" dirty="0">
                <a:solidFill>
                  <a:srgbClr val="0070C0"/>
                </a:solidFill>
              </a:rPr>
              <a:t>Valentina </a:t>
            </a:r>
            <a:r>
              <a:rPr lang="it-IT" b="1" dirty="0" err="1">
                <a:solidFill>
                  <a:srgbClr val="0070C0"/>
                </a:solidFill>
              </a:rPr>
              <a:t>Cauda</a:t>
            </a:r>
            <a:r>
              <a:rPr lang="it-IT" b="1" dirty="0">
                <a:solidFill>
                  <a:srgbClr val="0070C0"/>
                </a:solidFill>
              </a:rPr>
              <a:t>  </a:t>
            </a:r>
            <a:r>
              <a:rPr lang="it-IT" dirty="0">
                <a:solidFill>
                  <a:srgbClr val="0070C0"/>
                </a:solidFill>
              </a:rPr>
              <a:t>con il progetto </a:t>
            </a:r>
            <a:r>
              <a:rPr lang="it-IT" b="1" i="1" dirty="0" err="1" smtClean="0">
                <a:solidFill>
                  <a:srgbClr val="0070C0"/>
                </a:solidFill>
              </a:rPr>
              <a:t>TrojaNanoHors</a:t>
            </a:r>
            <a:r>
              <a:rPr lang="it-IT" b="1" i="1" dirty="0" smtClean="0">
                <a:solidFill>
                  <a:srgbClr val="0070C0"/>
                </a:solidFill>
              </a:rPr>
              <a:t> </a:t>
            </a:r>
            <a:r>
              <a:rPr lang="it-IT" i="1" dirty="0" smtClean="0">
                <a:solidFill>
                  <a:srgbClr val="0070C0"/>
                </a:solidFill>
              </a:rPr>
              <a:t>s</a:t>
            </a:r>
            <a:r>
              <a:rPr lang="it-IT" dirty="0" smtClean="0">
                <a:solidFill>
                  <a:srgbClr val="0070C0"/>
                </a:solidFill>
              </a:rPr>
              <a:t>i </a:t>
            </a:r>
            <a:r>
              <a:rPr lang="it-IT" dirty="0">
                <a:solidFill>
                  <a:srgbClr val="0070C0"/>
                </a:solidFill>
              </a:rPr>
              <a:t>propone di realizzare una </a:t>
            </a:r>
            <a:r>
              <a:rPr lang="it-IT" dirty="0" err="1">
                <a:solidFill>
                  <a:srgbClr val="0070C0"/>
                </a:solidFill>
              </a:rPr>
              <a:t>nanoparticella</a:t>
            </a:r>
            <a:r>
              <a:rPr lang="it-IT" dirty="0">
                <a:solidFill>
                  <a:srgbClr val="0070C0"/>
                </a:solidFill>
              </a:rPr>
              <a:t> che agisca come una sorta di Cavallo di Troia, conducendo un </a:t>
            </a:r>
            <a:r>
              <a:rPr lang="it-IT" dirty="0" err="1">
                <a:solidFill>
                  <a:srgbClr val="0070C0"/>
                </a:solidFill>
              </a:rPr>
              <a:t>nanomateriale</a:t>
            </a:r>
            <a:r>
              <a:rPr lang="it-IT" dirty="0">
                <a:solidFill>
                  <a:srgbClr val="0070C0"/>
                </a:solidFill>
              </a:rPr>
              <a:t> letale per le cellule tumorali direttamente all’obiettivo, senza effetti tossici sui tessuti sani</a:t>
            </a:r>
            <a:r>
              <a:rPr lang="it-IT" dirty="0" smtClean="0">
                <a:solidFill>
                  <a:srgbClr val="0070C0"/>
                </a:solidFill>
              </a:rPr>
              <a:t>.</a:t>
            </a:r>
            <a:endParaRPr lang="it-IT" dirty="0"/>
          </a:p>
        </p:txBody>
      </p:sp>
      <p:sp>
        <p:nvSpPr>
          <p:cNvPr id="9" name="CasellaDiTesto 8"/>
          <p:cNvSpPr txBox="1"/>
          <p:nvPr/>
        </p:nvSpPr>
        <p:spPr>
          <a:xfrm>
            <a:off x="0" y="868070"/>
            <a:ext cx="9144000" cy="461665"/>
          </a:xfrm>
          <a:prstGeom prst="rect">
            <a:avLst/>
          </a:prstGeom>
          <a:noFill/>
        </p:spPr>
        <p:txBody>
          <a:bodyPr wrap="square" rtlCol="0">
            <a:spAutoFit/>
          </a:bodyPr>
          <a:lstStyle/>
          <a:p>
            <a:pPr algn="ctr"/>
            <a:r>
              <a:rPr lang="it-IT" sz="2400" b="1" dirty="0" smtClean="0">
                <a:solidFill>
                  <a:srgbClr val="0070C0"/>
                </a:solidFill>
              </a:rPr>
              <a:t>RICONOSCIMENTI INTERNAZIONALI</a:t>
            </a:r>
            <a:endParaRPr lang="it-IT" sz="2400" b="1" dirty="0">
              <a:solidFill>
                <a:srgbClr val="0070C0"/>
              </a:solidFill>
            </a:endParaRPr>
          </a:p>
        </p:txBody>
      </p:sp>
    </p:spTree>
    <p:extLst>
      <p:ext uri="{BB962C8B-B14F-4D97-AF65-F5344CB8AC3E}">
        <p14:creationId xmlns:p14="http://schemas.microsoft.com/office/powerpoint/2010/main" val="2966438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6671" y="1944062"/>
            <a:ext cx="9144000" cy="2862322"/>
          </a:xfrm>
          <a:prstGeom prst="rect">
            <a:avLst/>
          </a:prstGeom>
        </p:spPr>
        <p:txBody>
          <a:bodyPr wrap="square">
            <a:spAutoFit/>
          </a:bodyPr>
          <a:lstStyle/>
          <a:p>
            <a:pPr algn="just"/>
            <a:r>
              <a:rPr lang="it-IT" b="1" cap="all" dirty="0" smtClean="0">
                <a:solidFill>
                  <a:srgbClr val="0070C0"/>
                </a:solidFill>
              </a:rPr>
              <a:t>Tramite un programma </a:t>
            </a:r>
            <a:r>
              <a:rPr lang="it-IT" b="1" cap="all" dirty="0">
                <a:solidFill>
                  <a:srgbClr val="0070C0"/>
                </a:solidFill>
              </a:rPr>
              <a:t>di finanziamento </a:t>
            </a:r>
            <a:r>
              <a:rPr lang="it-IT" b="1" cap="all" dirty="0" smtClean="0">
                <a:solidFill>
                  <a:srgbClr val="0070C0"/>
                </a:solidFill>
              </a:rPr>
              <a:t>interno realizzato anche grazie al contributo della compagnia di san paolo, </a:t>
            </a:r>
            <a:r>
              <a:rPr lang="it-IT" b="1" cap="all" dirty="0">
                <a:solidFill>
                  <a:srgbClr val="0070C0"/>
                </a:solidFill>
              </a:rPr>
              <a:t>denominato Proof of Concept</a:t>
            </a:r>
            <a:r>
              <a:rPr lang="it-IT" b="1" cap="all" dirty="0" smtClean="0">
                <a:solidFill>
                  <a:srgbClr val="0070C0"/>
                </a:solidFill>
              </a:rPr>
              <a:t>,  </a:t>
            </a:r>
            <a:r>
              <a:rPr lang="it-IT" b="1" cap="all" dirty="0" smtClean="0">
                <a:solidFill>
                  <a:srgbClr val="0070C0"/>
                </a:solidFill>
              </a:rPr>
              <a:t>l'Ateneo ha </a:t>
            </a:r>
            <a:r>
              <a:rPr lang="it-IT" b="1" cap="all" dirty="0">
                <a:solidFill>
                  <a:srgbClr val="0070C0"/>
                </a:solidFill>
              </a:rPr>
              <a:t>finanziato 4</a:t>
            </a:r>
            <a:r>
              <a:rPr lang="it-IT" b="1" cap="all" dirty="0" smtClean="0">
                <a:solidFill>
                  <a:srgbClr val="0070C0"/>
                </a:solidFill>
              </a:rPr>
              <a:t> </a:t>
            </a:r>
            <a:r>
              <a:rPr lang="it-IT" b="1" cap="all" dirty="0">
                <a:solidFill>
                  <a:srgbClr val="0070C0"/>
                </a:solidFill>
              </a:rPr>
              <a:t>progetti nel settore Life Science per un totale di  </a:t>
            </a:r>
            <a:r>
              <a:rPr lang="it-IT" b="1" cap="all" dirty="0" smtClean="0">
                <a:solidFill>
                  <a:srgbClr val="0070C0"/>
                </a:solidFill>
              </a:rPr>
              <a:t>152.000 euro.</a:t>
            </a:r>
          </a:p>
          <a:p>
            <a:pPr algn="just"/>
            <a:endParaRPr lang="it-IT" b="1" cap="all" dirty="0">
              <a:solidFill>
                <a:srgbClr val="0070C0"/>
              </a:solidFill>
            </a:endParaRPr>
          </a:p>
          <a:p>
            <a:pPr algn="just"/>
            <a:r>
              <a:rPr lang="it-IT" b="1" cap="all" dirty="0" smtClean="0">
                <a:solidFill>
                  <a:srgbClr val="0070C0"/>
                </a:solidFill>
              </a:rPr>
              <a:t>Obiettivo del  bando  è quello di permettere ai ricercatori, che hanno depositato un brevetto di titolarità dell'ateneo, di disporre di fondi  per la costruzione del prototipo, validando in questo modo il funzionamento della tecnologia ed un più veloce trasferimento verso la realtà industriale avendo ridotto il rischio d'impresa.</a:t>
            </a:r>
            <a:endParaRPr lang="it-IT" b="1" cap="all" dirty="0">
              <a:solidFill>
                <a:srgbClr val="0070C0"/>
              </a:solidFill>
            </a:endParaRPr>
          </a:p>
        </p:txBody>
      </p:sp>
      <p:sp>
        <p:nvSpPr>
          <p:cNvPr id="5" name="CasellaDiTesto 4"/>
          <p:cNvSpPr txBox="1"/>
          <p:nvPr/>
        </p:nvSpPr>
        <p:spPr>
          <a:xfrm>
            <a:off x="1403648" y="148152"/>
            <a:ext cx="6929910" cy="523220"/>
          </a:xfrm>
          <a:prstGeom prst="rect">
            <a:avLst/>
          </a:prstGeom>
          <a:noFill/>
        </p:spPr>
        <p:txBody>
          <a:bodyPr wrap="none" rtlCol="0">
            <a:spAutoFit/>
          </a:bodyPr>
          <a:lstStyle/>
          <a:p>
            <a:r>
              <a:rPr lang="it-IT" sz="2800" b="1" dirty="0" smtClean="0">
                <a:solidFill>
                  <a:schemeClr val="bg1"/>
                </a:solidFill>
              </a:rPr>
              <a:t>Il Politecnico di Torino e le Scienze della Vita</a:t>
            </a:r>
            <a:endParaRPr lang="it-IT" sz="2800" b="1" dirty="0">
              <a:solidFill>
                <a:schemeClr val="bg1"/>
              </a:solidFill>
            </a:endParaRPr>
          </a:p>
        </p:txBody>
      </p:sp>
      <p:pic>
        <p:nvPicPr>
          <p:cNvPr id="6" name="Picture 7" descr="Logo Politecnico di Torin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8031" y="148152"/>
            <a:ext cx="1368152" cy="571845"/>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2675263" y="946400"/>
            <a:ext cx="4484369" cy="461665"/>
          </a:xfrm>
          <a:prstGeom prst="rect">
            <a:avLst/>
          </a:prstGeom>
          <a:noFill/>
        </p:spPr>
        <p:txBody>
          <a:bodyPr wrap="none" rtlCol="0">
            <a:spAutoFit/>
          </a:bodyPr>
          <a:lstStyle/>
          <a:p>
            <a:r>
              <a:rPr lang="it-IT" sz="2400" b="1" cap="all" dirty="0" smtClean="0">
                <a:solidFill>
                  <a:srgbClr val="0070C0"/>
                </a:solidFill>
              </a:rPr>
              <a:t>Bando Proof of Concept 2016</a:t>
            </a:r>
            <a:endParaRPr lang="it-IT" sz="2400" b="1" cap="all" dirty="0">
              <a:solidFill>
                <a:srgbClr val="0070C0"/>
              </a:solidFill>
            </a:endParaRPr>
          </a:p>
        </p:txBody>
      </p:sp>
      <p:sp>
        <p:nvSpPr>
          <p:cNvPr id="8" name="CasellaDiTesto 7"/>
          <p:cNvSpPr txBox="1"/>
          <p:nvPr/>
        </p:nvSpPr>
        <p:spPr>
          <a:xfrm>
            <a:off x="128031" y="3068960"/>
            <a:ext cx="184731" cy="369332"/>
          </a:xfrm>
          <a:prstGeom prst="rect">
            <a:avLst/>
          </a:prstGeom>
          <a:noFill/>
        </p:spPr>
        <p:txBody>
          <a:bodyPr wrap="none" rtlCol="0">
            <a:spAutoFit/>
          </a:bodyPr>
          <a:lstStyle/>
          <a:p>
            <a:endParaRPr lang="it-IT" dirty="0"/>
          </a:p>
        </p:txBody>
      </p:sp>
    </p:spTree>
    <p:extLst>
      <p:ext uri="{BB962C8B-B14F-4D97-AF65-F5344CB8AC3E}">
        <p14:creationId xmlns:p14="http://schemas.microsoft.com/office/powerpoint/2010/main" val="2076720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9755" y="1772816"/>
            <a:ext cx="9131461" cy="2862322"/>
          </a:xfrm>
          <a:prstGeom prst="rect">
            <a:avLst/>
          </a:prstGeom>
        </p:spPr>
        <p:txBody>
          <a:bodyPr wrap="square">
            <a:spAutoFit/>
          </a:bodyPr>
          <a:lstStyle/>
          <a:p>
            <a:pPr algn="ctr"/>
            <a:r>
              <a:rPr lang="it-IT" b="1" dirty="0" smtClean="0">
                <a:solidFill>
                  <a:srgbClr val="002060"/>
                </a:solidFill>
              </a:rPr>
              <a:t>Prof.ssa  Valeria Chiono (DIMEAS)</a:t>
            </a:r>
          </a:p>
          <a:p>
            <a:pPr algn="ctr"/>
            <a:endParaRPr lang="it-IT" b="1" dirty="0" smtClean="0">
              <a:solidFill>
                <a:srgbClr val="002060"/>
              </a:solidFill>
            </a:endParaRPr>
          </a:p>
          <a:p>
            <a:pPr algn="ctr"/>
            <a:r>
              <a:rPr lang="it-IT" b="1" dirty="0" smtClean="0">
                <a:solidFill>
                  <a:srgbClr val="002060"/>
                </a:solidFill>
              </a:rPr>
              <a:t> "Metodo per la preparazione di costrutti </a:t>
            </a:r>
            <a:r>
              <a:rPr lang="it-IT" b="1" dirty="0" err="1" smtClean="0">
                <a:solidFill>
                  <a:srgbClr val="002060"/>
                </a:solidFill>
              </a:rPr>
              <a:t>cellularizzati</a:t>
            </a:r>
            <a:r>
              <a:rPr lang="it-IT" b="1" dirty="0" smtClean="0">
                <a:solidFill>
                  <a:srgbClr val="002060"/>
                </a:solidFill>
              </a:rPr>
              <a:t> a base di </a:t>
            </a:r>
            <a:r>
              <a:rPr lang="it-IT" b="1" dirty="0" err="1" smtClean="0">
                <a:solidFill>
                  <a:srgbClr val="002060"/>
                </a:solidFill>
              </a:rPr>
              <a:t>idrogeli</a:t>
            </a:r>
            <a:r>
              <a:rPr lang="it-IT" b="1" dirty="0" smtClean="0">
                <a:solidFill>
                  <a:srgbClr val="002060"/>
                </a:solidFill>
              </a:rPr>
              <a:t> termosensibili" </a:t>
            </a:r>
          </a:p>
          <a:p>
            <a:pPr algn="ctr"/>
            <a:endParaRPr lang="it-IT" b="1" dirty="0" smtClean="0">
              <a:solidFill>
                <a:srgbClr val="00B0F0"/>
              </a:solidFill>
            </a:endParaRPr>
          </a:p>
          <a:p>
            <a:pPr algn="just"/>
            <a:r>
              <a:rPr lang="it-IT" b="1" dirty="0">
                <a:solidFill>
                  <a:srgbClr val="0070C0"/>
                </a:solidFill>
              </a:rPr>
              <a:t>L</a:t>
            </a:r>
            <a:r>
              <a:rPr lang="it-IT" b="1" dirty="0" smtClean="0">
                <a:solidFill>
                  <a:srgbClr val="0070C0"/>
                </a:solidFill>
              </a:rPr>
              <a:t>a </a:t>
            </a:r>
            <a:r>
              <a:rPr lang="it-IT" b="1" dirty="0">
                <a:solidFill>
                  <a:srgbClr val="0070C0"/>
                </a:solidFill>
              </a:rPr>
              <a:t>tecnologia proposta (</a:t>
            </a:r>
            <a:r>
              <a:rPr lang="it-IT" b="1" dirty="0" err="1">
                <a:solidFill>
                  <a:srgbClr val="0070C0"/>
                </a:solidFill>
              </a:rPr>
              <a:t>Tissue</a:t>
            </a:r>
            <a:r>
              <a:rPr lang="it-IT" b="1" dirty="0">
                <a:solidFill>
                  <a:srgbClr val="0070C0"/>
                </a:solidFill>
              </a:rPr>
              <a:t> </a:t>
            </a:r>
            <a:r>
              <a:rPr lang="it-IT" b="1" dirty="0" err="1">
                <a:solidFill>
                  <a:srgbClr val="0070C0"/>
                </a:solidFill>
              </a:rPr>
              <a:t>Engineering</a:t>
            </a:r>
            <a:r>
              <a:rPr lang="it-IT" b="1" dirty="0">
                <a:solidFill>
                  <a:srgbClr val="0070C0"/>
                </a:solidFill>
              </a:rPr>
              <a:t> </a:t>
            </a:r>
            <a:r>
              <a:rPr lang="it-IT" b="1" dirty="0" err="1">
                <a:solidFill>
                  <a:srgbClr val="0070C0"/>
                </a:solidFill>
              </a:rPr>
              <a:t>Ink</a:t>
            </a:r>
            <a:r>
              <a:rPr lang="it-IT" b="1" dirty="0">
                <a:solidFill>
                  <a:srgbClr val="0070C0"/>
                </a:solidFill>
              </a:rPr>
              <a:t>, </a:t>
            </a:r>
            <a:r>
              <a:rPr lang="it-IT" b="1" dirty="0" err="1">
                <a:solidFill>
                  <a:srgbClr val="0070C0"/>
                </a:solidFill>
              </a:rPr>
              <a:t>ThINK</a:t>
            </a:r>
            <a:r>
              <a:rPr lang="it-IT" b="1" dirty="0">
                <a:solidFill>
                  <a:srgbClr val="0070C0"/>
                </a:solidFill>
              </a:rPr>
              <a:t>) consiste in un metodo semplice ed innovativo per la preparazione di strutture 3D cellularizzate (“</a:t>
            </a:r>
            <a:r>
              <a:rPr lang="it-IT" b="1" dirty="0" err="1">
                <a:solidFill>
                  <a:srgbClr val="0070C0"/>
                </a:solidFill>
              </a:rPr>
              <a:t>scaffold</a:t>
            </a:r>
            <a:r>
              <a:rPr lang="it-IT" b="1" dirty="0">
                <a:solidFill>
                  <a:srgbClr val="0070C0"/>
                </a:solidFill>
              </a:rPr>
              <a:t>”) con una geometria controllata, stabili in ambiente acquoso, ottenute con condizioni di processo non aggressive. Essa può trovare applicazione nel settore biomedicale, nell’ambito dell’ingegneria dei tessuti biologici </a:t>
            </a:r>
            <a:r>
              <a:rPr lang="it-IT" b="1" dirty="0" smtClean="0">
                <a:solidFill>
                  <a:srgbClr val="0070C0"/>
                </a:solidFill>
              </a:rPr>
              <a:t>per</a:t>
            </a:r>
            <a:r>
              <a:rPr lang="it-IT" b="1" dirty="0">
                <a:solidFill>
                  <a:srgbClr val="0070C0"/>
                </a:solidFill>
              </a:rPr>
              <a:t> </a:t>
            </a:r>
            <a:r>
              <a:rPr lang="it-IT" b="1" dirty="0" smtClean="0">
                <a:solidFill>
                  <a:srgbClr val="0070C0"/>
                </a:solidFill>
              </a:rPr>
              <a:t>realizzare tessuti in laboratorio per scopi di ricerca oppure per la ricostruzione di innesti utilizzando le cellule </a:t>
            </a:r>
            <a:r>
              <a:rPr lang="it-IT" b="1" dirty="0" smtClean="0">
                <a:solidFill>
                  <a:srgbClr val="0070C0"/>
                </a:solidFill>
              </a:rPr>
              <a:t>prelevate </a:t>
            </a:r>
            <a:r>
              <a:rPr lang="it-IT" b="1" dirty="0" smtClean="0">
                <a:solidFill>
                  <a:srgbClr val="0070C0"/>
                </a:solidFill>
              </a:rPr>
              <a:t>da paziente.</a:t>
            </a:r>
            <a:endParaRPr lang="it-IT" b="1" dirty="0">
              <a:solidFill>
                <a:srgbClr val="0070C0"/>
              </a:solidFill>
            </a:endParaRPr>
          </a:p>
        </p:txBody>
      </p:sp>
      <p:sp>
        <p:nvSpPr>
          <p:cNvPr id="5" name="Rettangolo 4"/>
          <p:cNvSpPr/>
          <p:nvPr/>
        </p:nvSpPr>
        <p:spPr>
          <a:xfrm>
            <a:off x="0" y="980728"/>
            <a:ext cx="9141216" cy="646331"/>
          </a:xfrm>
          <a:prstGeom prst="rect">
            <a:avLst/>
          </a:prstGeom>
        </p:spPr>
        <p:txBody>
          <a:bodyPr wrap="square">
            <a:spAutoFit/>
          </a:bodyPr>
          <a:lstStyle/>
          <a:p>
            <a:pPr algn="ctr"/>
            <a:r>
              <a:rPr lang="it-IT" b="1" cap="all" dirty="0">
                <a:solidFill>
                  <a:srgbClr val="0070C0"/>
                </a:solidFill>
              </a:rPr>
              <a:t>Bando Proof of Concept </a:t>
            </a:r>
            <a:r>
              <a:rPr lang="it-IT" b="1" cap="all" dirty="0" smtClean="0">
                <a:solidFill>
                  <a:srgbClr val="0070C0"/>
                </a:solidFill>
              </a:rPr>
              <a:t>2016</a:t>
            </a:r>
          </a:p>
          <a:p>
            <a:pPr algn="ctr"/>
            <a:r>
              <a:rPr lang="it-IT" b="1" cap="all" dirty="0" smtClean="0">
                <a:solidFill>
                  <a:srgbClr val="0070C0"/>
                </a:solidFill>
              </a:rPr>
              <a:t>Progetti life science finanziati</a:t>
            </a:r>
            <a:endParaRPr lang="it-IT" b="1" cap="all" dirty="0">
              <a:solidFill>
                <a:srgbClr val="0070C0"/>
              </a:solidFill>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8" y="4725144"/>
            <a:ext cx="5010150"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CasellaDiTesto 6"/>
          <p:cNvSpPr txBox="1"/>
          <p:nvPr/>
        </p:nvSpPr>
        <p:spPr>
          <a:xfrm>
            <a:off x="1403648" y="148152"/>
            <a:ext cx="6929910" cy="523220"/>
          </a:xfrm>
          <a:prstGeom prst="rect">
            <a:avLst/>
          </a:prstGeom>
          <a:noFill/>
        </p:spPr>
        <p:txBody>
          <a:bodyPr wrap="none" rtlCol="0">
            <a:spAutoFit/>
          </a:bodyPr>
          <a:lstStyle/>
          <a:p>
            <a:r>
              <a:rPr lang="it-IT" sz="2800" b="1" dirty="0" smtClean="0">
                <a:solidFill>
                  <a:schemeClr val="bg1"/>
                </a:solidFill>
              </a:rPr>
              <a:t>Il Politecnico di Torino e le Scienze della Vita</a:t>
            </a:r>
            <a:endParaRPr lang="it-IT" sz="2800" b="1" dirty="0">
              <a:solidFill>
                <a:schemeClr val="bg1"/>
              </a:solidFill>
            </a:endParaRPr>
          </a:p>
        </p:txBody>
      </p:sp>
      <p:pic>
        <p:nvPicPr>
          <p:cNvPr id="8" name="Picture 7" descr="Logo Politecnico di Torin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28031" y="148152"/>
            <a:ext cx="1368152" cy="57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48821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403648" y="148152"/>
            <a:ext cx="6929910" cy="523220"/>
          </a:xfrm>
          <a:prstGeom prst="rect">
            <a:avLst/>
          </a:prstGeom>
          <a:noFill/>
        </p:spPr>
        <p:txBody>
          <a:bodyPr wrap="none" rtlCol="0">
            <a:spAutoFit/>
          </a:bodyPr>
          <a:lstStyle/>
          <a:p>
            <a:r>
              <a:rPr lang="it-IT" sz="2800" b="1" dirty="0" smtClean="0">
                <a:solidFill>
                  <a:schemeClr val="bg1"/>
                </a:solidFill>
              </a:rPr>
              <a:t>Il Politecnico di Torino e le Scienze della Vita</a:t>
            </a:r>
            <a:endParaRPr lang="it-IT" sz="2800" b="1" dirty="0">
              <a:solidFill>
                <a:schemeClr val="bg1"/>
              </a:solidFill>
            </a:endParaRPr>
          </a:p>
        </p:txBody>
      </p:sp>
      <p:pic>
        <p:nvPicPr>
          <p:cNvPr id="5" name="Picture 7" descr="Logo Politecnico di Torin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8031" y="148152"/>
            <a:ext cx="1368152" cy="571845"/>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0" y="980728"/>
            <a:ext cx="9141216" cy="646331"/>
          </a:xfrm>
          <a:prstGeom prst="rect">
            <a:avLst/>
          </a:prstGeom>
        </p:spPr>
        <p:txBody>
          <a:bodyPr wrap="square">
            <a:spAutoFit/>
          </a:bodyPr>
          <a:lstStyle/>
          <a:p>
            <a:pPr algn="ctr"/>
            <a:r>
              <a:rPr lang="it-IT" b="1" cap="all" dirty="0">
                <a:solidFill>
                  <a:srgbClr val="0070C0"/>
                </a:solidFill>
              </a:rPr>
              <a:t>Bando Proof of Concept </a:t>
            </a:r>
            <a:r>
              <a:rPr lang="it-IT" b="1" cap="all" dirty="0" smtClean="0">
                <a:solidFill>
                  <a:srgbClr val="0070C0"/>
                </a:solidFill>
              </a:rPr>
              <a:t>2016</a:t>
            </a:r>
          </a:p>
          <a:p>
            <a:pPr algn="ctr"/>
            <a:r>
              <a:rPr lang="it-IT" b="1" cap="all" dirty="0" smtClean="0">
                <a:solidFill>
                  <a:srgbClr val="0070C0"/>
                </a:solidFill>
              </a:rPr>
              <a:t>Progetti life science finanziati</a:t>
            </a:r>
            <a:endParaRPr lang="it-IT" b="1" cap="all" dirty="0">
              <a:solidFill>
                <a:srgbClr val="0070C0"/>
              </a:solidFill>
            </a:endParaRPr>
          </a:p>
        </p:txBody>
      </p:sp>
      <p:sp>
        <p:nvSpPr>
          <p:cNvPr id="7" name="Rettangolo 6"/>
          <p:cNvSpPr/>
          <p:nvPr/>
        </p:nvSpPr>
        <p:spPr>
          <a:xfrm>
            <a:off x="-2784" y="1916832"/>
            <a:ext cx="9144000" cy="2308324"/>
          </a:xfrm>
          <a:prstGeom prst="rect">
            <a:avLst/>
          </a:prstGeom>
        </p:spPr>
        <p:txBody>
          <a:bodyPr wrap="square">
            <a:spAutoFit/>
          </a:bodyPr>
          <a:lstStyle/>
          <a:p>
            <a:pPr algn="ctr"/>
            <a:r>
              <a:rPr lang="it-IT" b="1" dirty="0" smtClean="0">
                <a:solidFill>
                  <a:srgbClr val="002060"/>
                </a:solidFill>
              </a:rPr>
              <a:t>Prof. Fernando Corinto (DET)</a:t>
            </a:r>
          </a:p>
          <a:p>
            <a:pPr algn="ctr"/>
            <a:endParaRPr lang="it-IT" b="1" dirty="0" smtClean="0">
              <a:solidFill>
                <a:srgbClr val="002060"/>
              </a:solidFill>
            </a:endParaRPr>
          </a:p>
          <a:p>
            <a:pPr algn="ctr"/>
            <a:r>
              <a:rPr lang="it-IT" b="1" dirty="0" smtClean="0">
                <a:solidFill>
                  <a:srgbClr val="002060"/>
                </a:solidFill>
              </a:rPr>
              <a:t> "Dispositivo e procedimento di acquisizione di immagini mediche per l’analisi di ulcere" </a:t>
            </a:r>
          </a:p>
          <a:p>
            <a:pPr algn="ctr"/>
            <a:endParaRPr lang="it-IT" b="1" dirty="0" smtClean="0">
              <a:solidFill>
                <a:schemeClr val="accent1"/>
              </a:solidFill>
            </a:endParaRPr>
          </a:p>
          <a:p>
            <a:pPr algn="just"/>
            <a:r>
              <a:rPr lang="it-IT" b="1" dirty="0" smtClean="0">
                <a:solidFill>
                  <a:srgbClr val="0070C0"/>
                </a:solidFill>
              </a:rPr>
              <a:t>La tecnologia proposta, denominata </a:t>
            </a:r>
            <a:r>
              <a:rPr lang="it-IT" b="1" dirty="0" err="1" smtClean="0">
                <a:solidFill>
                  <a:srgbClr val="0070C0"/>
                </a:solidFill>
              </a:rPr>
              <a:t>Wound</a:t>
            </a:r>
            <a:r>
              <a:rPr lang="it-IT" b="1" dirty="0">
                <a:solidFill>
                  <a:srgbClr val="0070C0"/>
                </a:solidFill>
              </a:rPr>
              <a:t> </a:t>
            </a:r>
            <a:r>
              <a:rPr lang="it-IT" b="1" dirty="0" smtClean="0">
                <a:solidFill>
                  <a:srgbClr val="0070C0"/>
                </a:solidFill>
              </a:rPr>
              <a:t>Viewer, consiste in un </a:t>
            </a:r>
            <a:r>
              <a:rPr lang="it-IT" b="1" dirty="0">
                <a:solidFill>
                  <a:srgbClr val="0070C0"/>
                </a:solidFill>
              </a:rPr>
              <a:t>sistema completo composto da dispositivo (hardware), algoritmo </a:t>
            </a:r>
            <a:r>
              <a:rPr lang="it-IT" b="1" dirty="0" smtClean="0">
                <a:solidFill>
                  <a:srgbClr val="0070C0"/>
                </a:solidFill>
              </a:rPr>
              <a:t>di riconoscimento </a:t>
            </a:r>
            <a:r>
              <a:rPr lang="it-IT" b="1" dirty="0">
                <a:solidFill>
                  <a:srgbClr val="0070C0"/>
                </a:solidFill>
              </a:rPr>
              <a:t>(software) e database in grado di raccogliere, immagazzinare e </a:t>
            </a:r>
            <a:r>
              <a:rPr lang="it-IT" b="1" dirty="0" smtClean="0">
                <a:solidFill>
                  <a:srgbClr val="0070C0"/>
                </a:solidFill>
              </a:rPr>
              <a:t>classificare automaticamente </a:t>
            </a:r>
            <a:r>
              <a:rPr lang="it-IT" b="1" dirty="0">
                <a:solidFill>
                  <a:srgbClr val="0070C0"/>
                </a:solidFill>
              </a:rPr>
              <a:t>i dati clinici riguardanti lo stato di cura di un paziente affetto da ulcere </a:t>
            </a:r>
            <a:r>
              <a:rPr lang="it-IT" b="1" dirty="0" smtClean="0">
                <a:solidFill>
                  <a:srgbClr val="0070C0"/>
                </a:solidFill>
              </a:rPr>
              <a:t>cutanee.</a:t>
            </a:r>
            <a:endParaRPr lang="it-IT" b="1" dirty="0">
              <a:solidFill>
                <a:srgbClr val="0070C0"/>
              </a:solidFill>
            </a:endParaRPr>
          </a:p>
        </p:txBody>
      </p:sp>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27984" y="3954109"/>
            <a:ext cx="3629025"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74546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403648" y="148152"/>
            <a:ext cx="6929910" cy="523220"/>
          </a:xfrm>
          <a:prstGeom prst="rect">
            <a:avLst/>
          </a:prstGeom>
          <a:noFill/>
        </p:spPr>
        <p:txBody>
          <a:bodyPr wrap="none" rtlCol="0">
            <a:spAutoFit/>
          </a:bodyPr>
          <a:lstStyle/>
          <a:p>
            <a:r>
              <a:rPr lang="it-IT" sz="2800" b="1" dirty="0" smtClean="0">
                <a:solidFill>
                  <a:schemeClr val="bg1"/>
                </a:solidFill>
              </a:rPr>
              <a:t>Il Politecnico di Torino e le Scienze della Vita</a:t>
            </a:r>
            <a:endParaRPr lang="it-IT" sz="2800" b="1" dirty="0">
              <a:solidFill>
                <a:schemeClr val="bg1"/>
              </a:solidFill>
            </a:endParaRPr>
          </a:p>
        </p:txBody>
      </p:sp>
      <p:pic>
        <p:nvPicPr>
          <p:cNvPr id="5" name="Picture 7" descr="Logo Politecnico di Torin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8031" y="148152"/>
            <a:ext cx="1368152" cy="571845"/>
          </a:xfrm>
          <a:prstGeom prst="rect">
            <a:avLst/>
          </a:prstGeom>
          <a:noFill/>
          <a:extLst>
            <a:ext uri="{909E8E84-426E-40DD-AFC4-6F175D3DCCD1}">
              <a14:hiddenFill xmlns:a14="http://schemas.microsoft.com/office/drawing/2010/main">
                <a:solidFill>
                  <a:srgbClr val="FFFFFF"/>
                </a:solidFill>
              </a14:hiddenFill>
            </a:ext>
          </a:extLst>
        </p:spPr>
      </p:pic>
      <p:sp>
        <p:nvSpPr>
          <p:cNvPr id="6" name="Rettangolo 5"/>
          <p:cNvSpPr/>
          <p:nvPr/>
        </p:nvSpPr>
        <p:spPr>
          <a:xfrm>
            <a:off x="2257036" y="980728"/>
            <a:ext cx="4572000" cy="646331"/>
          </a:xfrm>
          <a:prstGeom prst="rect">
            <a:avLst/>
          </a:prstGeom>
        </p:spPr>
        <p:txBody>
          <a:bodyPr>
            <a:spAutoFit/>
          </a:bodyPr>
          <a:lstStyle/>
          <a:p>
            <a:pPr algn="ctr"/>
            <a:r>
              <a:rPr lang="it-IT" b="1" cap="all" dirty="0">
                <a:solidFill>
                  <a:srgbClr val="0070C0"/>
                </a:solidFill>
              </a:rPr>
              <a:t>Bando Proof of Concept 2016</a:t>
            </a:r>
          </a:p>
          <a:p>
            <a:pPr algn="ctr"/>
            <a:r>
              <a:rPr lang="it-IT" b="1" cap="all" dirty="0">
                <a:solidFill>
                  <a:srgbClr val="0070C0"/>
                </a:solidFill>
              </a:rPr>
              <a:t>Progetti life science finanziati</a:t>
            </a:r>
          </a:p>
        </p:txBody>
      </p:sp>
      <p:sp>
        <p:nvSpPr>
          <p:cNvPr id="7" name="Rettangolo 6"/>
          <p:cNvSpPr/>
          <p:nvPr/>
        </p:nvSpPr>
        <p:spPr>
          <a:xfrm>
            <a:off x="0" y="1700808"/>
            <a:ext cx="9144000" cy="2308324"/>
          </a:xfrm>
          <a:prstGeom prst="rect">
            <a:avLst/>
          </a:prstGeom>
        </p:spPr>
        <p:txBody>
          <a:bodyPr wrap="square">
            <a:spAutoFit/>
          </a:bodyPr>
          <a:lstStyle/>
          <a:p>
            <a:pPr algn="ctr"/>
            <a:r>
              <a:rPr lang="it-IT" b="1" dirty="0">
                <a:solidFill>
                  <a:srgbClr val="002060"/>
                </a:solidFill>
              </a:rPr>
              <a:t>Prof.ssa </a:t>
            </a:r>
            <a:r>
              <a:rPr lang="it-IT" b="1" dirty="0" smtClean="0">
                <a:solidFill>
                  <a:srgbClr val="002060"/>
                </a:solidFill>
              </a:rPr>
              <a:t> Barbara  Onida (DISAT)</a:t>
            </a:r>
          </a:p>
          <a:p>
            <a:pPr algn="ctr"/>
            <a:endParaRPr lang="it-IT" b="1" dirty="0" smtClean="0">
              <a:solidFill>
                <a:srgbClr val="002060"/>
              </a:solidFill>
            </a:endParaRPr>
          </a:p>
          <a:p>
            <a:pPr algn="ctr"/>
            <a:r>
              <a:rPr lang="it-IT" b="1" dirty="0" smtClean="0">
                <a:solidFill>
                  <a:srgbClr val="002060"/>
                </a:solidFill>
              </a:rPr>
              <a:t> </a:t>
            </a:r>
            <a:r>
              <a:rPr lang="it-IT" b="1" dirty="0">
                <a:solidFill>
                  <a:srgbClr val="002060"/>
                </a:solidFill>
              </a:rPr>
              <a:t>"Sistema a base di silice </a:t>
            </a:r>
            <a:r>
              <a:rPr lang="it-IT" b="1" dirty="0" err="1">
                <a:solidFill>
                  <a:srgbClr val="002060"/>
                </a:solidFill>
              </a:rPr>
              <a:t>mesoporosa</a:t>
            </a:r>
            <a:r>
              <a:rPr lang="it-IT" b="1" dirty="0">
                <a:solidFill>
                  <a:srgbClr val="002060"/>
                </a:solidFill>
              </a:rPr>
              <a:t> per il rilascio prolungato di principio attivo"</a:t>
            </a:r>
            <a:r>
              <a:rPr lang="it-IT" dirty="0">
                <a:solidFill>
                  <a:srgbClr val="002060"/>
                </a:solidFill>
              </a:rPr>
              <a:t> </a:t>
            </a:r>
            <a:endParaRPr lang="it-IT" dirty="0" smtClean="0">
              <a:solidFill>
                <a:srgbClr val="002060"/>
              </a:solidFill>
            </a:endParaRPr>
          </a:p>
          <a:p>
            <a:pPr algn="ctr"/>
            <a:endParaRPr lang="it-IT" b="1" dirty="0" smtClean="0">
              <a:solidFill>
                <a:srgbClr val="009ED6"/>
              </a:solidFill>
            </a:endParaRPr>
          </a:p>
          <a:p>
            <a:pPr algn="just"/>
            <a:r>
              <a:rPr lang="it-IT" b="1" dirty="0">
                <a:solidFill>
                  <a:srgbClr val="0070C0"/>
                </a:solidFill>
              </a:rPr>
              <a:t>L</a:t>
            </a:r>
            <a:r>
              <a:rPr lang="it-IT" b="1" dirty="0" smtClean="0">
                <a:solidFill>
                  <a:srgbClr val="0070C0"/>
                </a:solidFill>
              </a:rPr>
              <a:t>’obiettivo </a:t>
            </a:r>
            <a:r>
              <a:rPr lang="it-IT" b="1" dirty="0">
                <a:solidFill>
                  <a:srgbClr val="0070C0"/>
                </a:solidFill>
              </a:rPr>
              <a:t>del progetto è quello di realizzare  </a:t>
            </a:r>
            <a:r>
              <a:rPr lang="it-IT" b="1" dirty="0" smtClean="0">
                <a:solidFill>
                  <a:srgbClr val="0070C0"/>
                </a:solidFill>
              </a:rPr>
              <a:t>una crema contenente </a:t>
            </a:r>
            <a:r>
              <a:rPr lang="it-IT" b="1" dirty="0">
                <a:solidFill>
                  <a:srgbClr val="0070C0"/>
                </a:solidFill>
              </a:rPr>
              <a:t>un antibiotico </a:t>
            </a:r>
            <a:r>
              <a:rPr lang="it-IT" b="1" dirty="0" smtClean="0">
                <a:solidFill>
                  <a:srgbClr val="0070C0"/>
                </a:solidFill>
              </a:rPr>
              <a:t>per </a:t>
            </a:r>
            <a:r>
              <a:rPr lang="it-IT" b="1" dirty="0">
                <a:solidFill>
                  <a:srgbClr val="0070C0"/>
                </a:solidFill>
              </a:rPr>
              <a:t>la cura di ferite, piaghe e </a:t>
            </a:r>
            <a:r>
              <a:rPr lang="it-IT" b="1" dirty="0" smtClean="0">
                <a:solidFill>
                  <a:srgbClr val="0070C0"/>
                </a:solidFill>
              </a:rPr>
              <a:t>lesioni, </a:t>
            </a:r>
            <a:r>
              <a:rPr lang="it-IT" b="1" dirty="0">
                <a:solidFill>
                  <a:srgbClr val="0070C0"/>
                </a:solidFill>
              </a:rPr>
              <a:t>innovativo rispetto ai prodotti attualmente in uso in quanto, grazie alla presenza di una riserva di </a:t>
            </a:r>
            <a:r>
              <a:rPr lang="it-IT" b="1" dirty="0" smtClean="0">
                <a:solidFill>
                  <a:srgbClr val="0070C0"/>
                </a:solidFill>
              </a:rPr>
              <a:t>antibiotico, </a:t>
            </a:r>
            <a:r>
              <a:rPr lang="it-IT" b="1" dirty="0">
                <a:solidFill>
                  <a:srgbClr val="0070C0"/>
                </a:solidFill>
              </a:rPr>
              <a:t>è possibile ottenere un rilascio costante e prolungato nel tempo diminuendo così il numero di applicazioni .</a:t>
            </a:r>
          </a:p>
        </p:txBody>
      </p:sp>
      <p:pic>
        <p:nvPicPr>
          <p:cNvPr id="1126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619672" y="4293096"/>
            <a:ext cx="6027962" cy="2125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23707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403648" y="148152"/>
            <a:ext cx="6929910" cy="523220"/>
          </a:xfrm>
          <a:prstGeom prst="rect">
            <a:avLst/>
          </a:prstGeom>
          <a:noFill/>
        </p:spPr>
        <p:txBody>
          <a:bodyPr wrap="none" rtlCol="0">
            <a:spAutoFit/>
          </a:bodyPr>
          <a:lstStyle/>
          <a:p>
            <a:r>
              <a:rPr lang="it-IT" sz="2800" b="1" dirty="0" smtClean="0">
                <a:solidFill>
                  <a:schemeClr val="bg1"/>
                </a:solidFill>
              </a:rPr>
              <a:t>Il Politecnico di Torino e le Scienze della Vita</a:t>
            </a:r>
            <a:endParaRPr lang="it-IT" sz="2800" b="1" dirty="0">
              <a:solidFill>
                <a:schemeClr val="bg1"/>
              </a:solidFill>
            </a:endParaRPr>
          </a:p>
        </p:txBody>
      </p:sp>
      <p:pic>
        <p:nvPicPr>
          <p:cNvPr id="5" name="Picture 7" descr="Logo Politecnico di Torin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8031" y="148152"/>
            <a:ext cx="1368152" cy="571845"/>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p:cNvSpPr txBox="1"/>
          <p:nvPr/>
        </p:nvSpPr>
        <p:spPr>
          <a:xfrm>
            <a:off x="-1" y="1502782"/>
            <a:ext cx="9144001" cy="2862322"/>
          </a:xfrm>
          <a:prstGeom prst="rect">
            <a:avLst/>
          </a:prstGeom>
          <a:noFill/>
        </p:spPr>
        <p:txBody>
          <a:bodyPr wrap="square" rtlCol="0">
            <a:spAutoFit/>
          </a:bodyPr>
          <a:lstStyle/>
          <a:p>
            <a:pPr algn="ctr"/>
            <a:r>
              <a:rPr lang="it-IT" b="1" dirty="0" smtClean="0">
                <a:solidFill>
                  <a:srgbClr val="002060"/>
                </a:solidFill>
              </a:rPr>
              <a:t>Prof. Giuseppe  Quaglia (DIMEAS)</a:t>
            </a:r>
          </a:p>
          <a:p>
            <a:pPr algn="ctr"/>
            <a:endParaRPr lang="it-IT" b="1" dirty="0" smtClean="0">
              <a:solidFill>
                <a:srgbClr val="002060"/>
              </a:solidFill>
            </a:endParaRPr>
          </a:p>
          <a:p>
            <a:pPr algn="ctr"/>
            <a:r>
              <a:rPr lang="it-IT" b="1" dirty="0" smtClean="0">
                <a:solidFill>
                  <a:srgbClr val="002060"/>
                </a:solidFill>
              </a:rPr>
              <a:t> "Carrozzina elettrica montascale con sistema di locomozione ibrido" </a:t>
            </a:r>
          </a:p>
          <a:p>
            <a:pPr algn="ctr"/>
            <a:endParaRPr lang="it-IT" b="1" dirty="0" smtClean="0">
              <a:solidFill>
                <a:srgbClr val="002060"/>
              </a:solidFill>
            </a:endParaRPr>
          </a:p>
          <a:p>
            <a:pPr algn="just"/>
            <a:r>
              <a:rPr lang="it-IT" b="1" dirty="0">
                <a:solidFill>
                  <a:srgbClr val="0070C0"/>
                </a:solidFill>
              </a:rPr>
              <a:t>I</a:t>
            </a:r>
            <a:r>
              <a:rPr lang="it-IT" b="1" dirty="0" smtClean="0">
                <a:solidFill>
                  <a:srgbClr val="0070C0"/>
                </a:solidFill>
              </a:rPr>
              <a:t>l progetto prevede lo sviluppo di una </a:t>
            </a:r>
            <a:r>
              <a:rPr lang="it-IT" b="1" dirty="0">
                <a:solidFill>
                  <a:srgbClr val="0070C0"/>
                </a:solidFill>
              </a:rPr>
              <a:t>carrozzina elettrica montascale in grado di </a:t>
            </a:r>
            <a:r>
              <a:rPr lang="it-IT" b="1" dirty="0" smtClean="0">
                <a:solidFill>
                  <a:srgbClr val="0070C0"/>
                </a:solidFill>
              </a:rPr>
              <a:t>salire </a:t>
            </a:r>
            <a:r>
              <a:rPr lang="it-IT" b="1" dirty="0">
                <a:solidFill>
                  <a:srgbClr val="0070C0"/>
                </a:solidFill>
              </a:rPr>
              <a:t>singoli scalini o intere rampe di scale. Il dispositivo può essere utilizzato da  persone disabili o da persone con ridotta mobilità che necessitano </a:t>
            </a:r>
            <a:r>
              <a:rPr lang="it-IT" b="1" dirty="0" smtClean="0">
                <a:solidFill>
                  <a:srgbClr val="0070C0"/>
                </a:solidFill>
              </a:rPr>
              <a:t>di incrementare </a:t>
            </a:r>
            <a:r>
              <a:rPr lang="it-IT" b="1" dirty="0">
                <a:solidFill>
                  <a:srgbClr val="0070C0"/>
                </a:solidFill>
              </a:rPr>
              <a:t>la </a:t>
            </a:r>
            <a:r>
              <a:rPr lang="it-IT" b="1" dirty="0" smtClean="0">
                <a:solidFill>
                  <a:srgbClr val="0070C0"/>
                </a:solidFill>
              </a:rPr>
              <a:t>propria libertà </a:t>
            </a:r>
            <a:r>
              <a:rPr lang="it-IT" b="1" dirty="0">
                <a:solidFill>
                  <a:srgbClr val="0070C0"/>
                </a:solidFill>
              </a:rPr>
              <a:t>di spostamento rispetto alle tradizionali carrozzine elettriche, in genere bloccate </a:t>
            </a:r>
            <a:r>
              <a:rPr lang="it-IT" b="1" dirty="0" smtClean="0">
                <a:solidFill>
                  <a:srgbClr val="0070C0"/>
                </a:solidFill>
              </a:rPr>
              <a:t>dalla presenza </a:t>
            </a:r>
            <a:r>
              <a:rPr lang="it-IT" b="1" dirty="0">
                <a:solidFill>
                  <a:srgbClr val="0070C0"/>
                </a:solidFill>
              </a:rPr>
              <a:t>di  barriere architettoniche.</a:t>
            </a:r>
          </a:p>
          <a:p>
            <a:pPr algn="just"/>
            <a:endParaRPr lang="it-IT"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62461" y="3838445"/>
            <a:ext cx="3249650" cy="2614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ttangolo 7"/>
          <p:cNvSpPr/>
          <p:nvPr/>
        </p:nvSpPr>
        <p:spPr>
          <a:xfrm>
            <a:off x="0" y="836712"/>
            <a:ext cx="9144000" cy="646331"/>
          </a:xfrm>
          <a:prstGeom prst="rect">
            <a:avLst/>
          </a:prstGeom>
        </p:spPr>
        <p:txBody>
          <a:bodyPr wrap="square">
            <a:spAutoFit/>
          </a:bodyPr>
          <a:lstStyle/>
          <a:p>
            <a:pPr algn="ctr"/>
            <a:r>
              <a:rPr lang="it-IT" b="1" cap="all" dirty="0">
                <a:solidFill>
                  <a:srgbClr val="0070C0"/>
                </a:solidFill>
              </a:rPr>
              <a:t>Bando Proof of Concept </a:t>
            </a:r>
            <a:r>
              <a:rPr lang="it-IT" b="1" cap="all" dirty="0" smtClean="0">
                <a:solidFill>
                  <a:srgbClr val="0070C0"/>
                </a:solidFill>
              </a:rPr>
              <a:t>2016</a:t>
            </a:r>
          </a:p>
          <a:p>
            <a:pPr algn="ctr"/>
            <a:r>
              <a:rPr lang="it-IT" b="1" cap="all" dirty="0" smtClean="0">
                <a:solidFill>
                  <a:srgbClr val="0070C0"/>
                </a:solidFill>
              </a:rPr>
              <a:t>Progetti life science finanziati</a:t>
            </a:r>
            <a:endParaRPr lang="it-IT" b="1" cap="all" dirty="0">
              <a:solidFill>
                <a:srgbClr val="0070C0"/>
              </a:solidFill>
            </a:endParaRPr>
          </a:p>
        </p:txBody>
      </p:sp>
    </p:spTree>
    <p:extLst>
      <p:ext uri="{BB962C8B-B14F-4D97-AF65-F5344CB8AC3E}">
        <p14:creationId xmlns:p14="http://schemas.microsoft.com/office/powerpoint/2010/main" val="16420075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403648" y="148152"/>
            <a:ext cx="6929910" cy="523220"/>
          </a:xfrm>
          <a:prstGeom prst="rect">
            <a:avLst/>
          </a:prstGeom>
          <a:noFill/>
        </p:spPr>
        <p:txBody>
          <a:bodyPr wrap="none" rtlCol="0">
            <a:spAutoFit/>
          </a:bodyPr>
          <a:lstStyle/>
          <a:p>
            <a:r>
              <a:rPr lang="it-IT" sz="2800" b="1" dirty="0" smtClean="0">
                <a:solidFill>
                  <a:schemeClr val="bg1"/>
                </a:solidFill>
              </a:rPr>
              <a:t>Il Politecnico di Torino e le Scienze della Vita</a:t>
            </a:r>
            <a:endParaRPr lang="it-IT" sz="2800" b="1" dirty="0">
              <a:solidFill>
                <a:schemeClr val="bg1"/>
              </a:solidFill>
            </a:endParaRPr>
          </a:p>
        </p:txBody>
      </p:sp>
      <p:pic>
        <p:nvPicPr>
          <p:cNvPr id="5" name="Picture 7" descr="Logo Politecnico di Torin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8031" y="148152"/>
            <a:ext cx="1368152" cy="571845"/>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p:cNvSpPr txBox="1"/>
          <p:nvPr/>
        </p:nvSpPr>
        <p:spPr>
          <a:xfrm>
            <a:off x="0" y="1137935"/>
            <a:ext cx="9144000" cy="523220"/>
          </a:xfrm>
          <a:prstGeom prst="rect">
            <a:avLst/>
          </a:prstGeom>
          <a:noFill/>
        </p:spPr>
        <p:txBody>
          <a:bodyPr wrap="square" rtlCol="0">
            <a:spAutoFit/>
          </a:bodyPr>
          <a:lstStyle/>
          <a:p>
            <a:pPr algn="ctr"/>
            <a:r>
              <a:rPr lang="it-IT" sz="2800" b="1" cap="all" dirty="0" smtClean="0">
                <a:solidFill>
                  <a:srgbClr val="002060"/>
                </a:solidFill>
              </a:rPr>
              <a:t>Altre attività</a:t>
            </a:r>
            <a:endParaRPr lang="it-IT" sz="2800" b="1" cap="all" dirty="0">
              <a:solidFill>
                <a:srgbClr val="002060"/>
              </a:solidFill>
            </a:endParaRPr>
          </a:p>
        </p:txBody>
      </p:sp>
      <p:sp>
        <p:nvSpPr>
          <p:cNvPr id="7" name="CasellaDiTesto 6"/>
          <p:cNvSpPr txBox="1"/>
          <p:nvPr/>
        </p:nvSpPr>
        <p:spPr>
          <a:xfrm>
            <a:off x="0" y="1916832"/>
            <a:ext cx="9124489" cy="2492990"/>
          </a:xfrm>
          <a:prstGeom prst="rect">
            <a:avLst/>
          </a:prstGeom>
          <a:noFill/>
        </p:spPr>
        <p:txBody>
          <a:bodyPr wrap="square" rtlCol="0">
            <a:spAutoFit/>
          </a:bodyPr>
          <a:lstStyle/>
          <a:p>
            <a:pPr algn="just"/>
            <a:r>
              <a:rPr lang="it-IT" sz="2000" b="1" dirty="0" smtClean="0">
                <a:solidFill>
                  <a:srgbClr val="0070C0"/>
                </a:solidFill>
              </a:rPr>
              <a:t>Recentemente il Politecnico di Torino ed un'azienda del </a:t>
            </a:r>
            <a:r>
              <a:rPr lang="it-IT" sz="2000" b="1" dirty="0">
                <a:solidFill>
                  <a:srgbClr val="0070C0"/>
                </a:solidFill>
              </a:rPr>
              <a:t>t</a:t>
            </a:r>
            <a:r>
              <a:rPr lang="it-IT" sz="2000" b="1" dirty="0" smtClean="0">
                <a:solidFill>
                  <a:srgbClr val="0070C0"/>
                </a:solidFill>
              </a:rPr>
              <a:t>erritorio, </a:t>
            </a:r>
            <a:r>
              <a:rPr lang="it-IT" sz="2000" b="1" dirty="0" smtClean="0">
                <a:solidFill>
                  <a:srgbClr val="0070C0"/>
                </a:solidFill>
              </a:rPr>
              <a:t>hanno instaurato una collaborazione finalizzata all'ingegnerizzazione e marcatura CE di un dispositivo medico che permetterà il monitoraggio a distanza di alcuni parametri vitali, permettendo ai medici di avere costantemente sotto controllo i propri pazienti migliorando significativamente la qualità delle cure e </a:t>
            </a:r>
            <a:r>
              <a:rPr lang="it-IT" sz="2000" b="1" dirty="0" smtClean="0">
                <a:solidFill>
                  <a:srgbClr val="0070C0"/>
                </a:solidFill>
              </a:rPr>
              <a:t>riducendo contemporaneamente </a:t>
            </a:r>
            <a:r>
              <a:rPr lang="it-IT" sz="2000" b="1" dirty="0" smtClean="0">
                <a:solidFill>
                  <a:srgbClr val="0070C0"/>
                </a:solidFill>
              </a:rPr>
              <a:t>i costi di gestione.</a:t>
            </a:r>
          </a:p>
          <a:p>
            <a:pPr algn="just"/>
            <a:endParaRPr lang="it-IT" dirty="0">
              <a:solidFill>
                <a:srgbClr val="0070C0"/>
              </a:solidFill>
            </a:endParaRPr>
          </a:p>
          <a:p>
            <a:pPr algn="just"/>
            <a:endParaRPr lang="it-IT" dirty="0">
              <a:solidFill>
                <a:srgbClr val="0070C0"/>
              </a:solidFill>
            </a:endParaRPr>
          </a:p>
        </p:txBody>
      </p:sp>
    </p:spTree>
    <p:extLst>
      <p:ext uri="{BB962C8B-B14F-4D97-AF65-F5344CB8AC3E}">
        <p14:creationId xmlns:p14="http://schemas.microsoft.com/office/powerpoint/2010/main" val="40143720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3598" y="4365104"/>
            <a:ext cx="9153605" cy="1754326"/>
          </a:xfrm>
          <a:prstGeom prst="rect">
            <a:avLst/>
          </a:prstGeom>
        </p:spPr>
        <p:txBody>
          <a:bodyPr wrap="square">
            <a:spAutoFit/>
          </a:bodyPr>
          <a:lstStyle/>
          <a:p>
            <a:pPr algn="just"/>
            <a:r>
              <a:rPr lang="it-IT" cap="all" dirty="0" smtClean="0">
                <a:solidFill>
                  <a:srgbClr val="0070C0"/>
                </a:solidFill>
              </a:rPr>
              <a:t>Grazie a questo accordo </a:t>
            </a:r>
            <a:r>
              <a:rPr lang="it-IT" b="1" cap="all" dirty="0" smtClean="0">
                <a:solidFill>
                  <a:srgbClr val="0070C0"/>
                </a:solidFill>
              </a:rPr>
              <a:t>Il Politecnico e l'ASL TO3 Agiranno sinergicamente </a:t>
            </a:r>
            <a:r>
              <a:rPr lang="it-IT" cap="all" dirty="0" smtClean="0">
                <a:solidFill>
                  <a:srgbClr val="0070C0"/>
                </a:solidFill>
              </a:rPr>
              <a:t>PER </a:t>
            </a:r>
            <a:r>
              <a:rPr lang="it-IT" cap="all" dirty="0">
                <a:solidFill>
                  <a:srgbClr val="0070C0"/>
                </a:solidFill>
              </a:rPr>
              <a:t>stimolare importanti occasioni di confronto, sviluppo ed approfondimento nonché di trasferimento tecnologico </a:t>
            </a:r>
            <a:r>
              <a:rPr lang="it-IT" b="1" cap="all" dirty="0">
                <a:solidFill>
                  <a:srgbClr val="0070C0"/>
                </a:solidFill>
              </a:rPr>
              <a:t>a sostegno e promozione di progetti di interesse comune relativamente al settore socio-sanitario</a:t>
            </a:r>
            <a:r>
              <a:rPr lang="it-IT" cap="all" dirty="0">
                <a:solidFill>
                  <a:srgbClr val="0070C0"/>
                </a:solidFill>
              </a:rPr>
              <a:t>, con particolare riguardo a soluzioni innovative nel </a:t>
            </a:r>
            <a:r>
              <a:rPr lang="it-IT" cap="all">
                <a:solidFill>
                  <a:srgbClr val="0070C0"/>
                </a:solidFill>
              </a:rPr>
              <a:t>campo </a:t>
            </a:r>
            <a:r>
              <a:rPr lang="it-IT" cap="all" smtClean="0">
                <a:solidFill>
                  <a:srgbClr val="0070C0"/>
                </a:solidFill>
              </a:rPr>
              <a:t>della </a:t>
            </a:r>
            <a:r>
              <a:rPr lang="it-IT" cap="all" dirty="0" smtClean="0">
                <a:solidFill>
                  <a:srgbClr val="0070C0"/>
                </a:solidFill>
              </a:rPr>
              <a:t>VITA Con particolare riguardo alla prevenzione</a:t>
            </a:r>
            <a:r>
              <a:rPr lang="it-IT" cap="all" dirty="0">
                <a:solidFill>
                  <a:srgbClr val="0070C0"/>
                </a:solidFill>
              </a:rPr>
              <a:t>, </a:t>
            </a:r>
            <a:r>
              <a:rPr lang="it-IT" cap="all" dirty="0" smtClean="0">
                <a:solidFill>
                  <a:srgbClr val="0070C0"/>
                </a:solidFill>
              </a:rPr>
              <a:t> alle cure ed alla riabilitazione</a:t>
            </a:r>
            <a:r>
              <a:rPr lang="it-IT" dirty="0">
                <a:solidFill>
                  <a:srgbClr val="0070C0"/>
                </a:solidFill>
              </a:rPr>
              <a:t>.</a:t>
            </a:r>
          </a:p>
        </p:txBody>
      </p:sp>
      <p:sp>
        <p:nvSpPr>
          <p:cNvPr id="3" name="CasellaDiTesto 2"/>
          <p:cNvSpPr txBox="1"/>
          <p:nvPr/>
        </p:nvSpPr>
        <p:spPr>
          <a:xfrm>
            <a:off x="1411765" y="172314"/>
            <a:ext cx="5631041" cy="475655"/>
          </a:xfrm>
          <a:prstGeom prst="rect">
            <a:avLst/>
          </a:prstGeom>
          <a:noFill/>
        </p:spPr>
        <p:txBody>
          <a:bodyPr wrap="square" rtlCol="0">
            <a:spAutoFit/>
          </a:bodyPr>
          <a:lstStyle/>
          <a:p>
            <a:pPr algn="ctr"/>
            <a:r>
              <a:rPr lang="it-IT" sz="2800" b="1" dirty="0" smtClean="0">
                <a:solidFill>
                  <a:schemeClr val="bg1"/>
                </a:solidFill>
              </a:rPr>
              <a:t>Il Politecnico di Torino e l'ASL TO3</a:t>
            </a:r>
            <a:endParaRPr lang="it-IT" sz="2800" b="1" dirty="0">
              <a:solidFill>
                <a:schemeClr val="bg1"/>
              </a:solidFill>
            </a:endParaRPr>
          </a:p>
        </p:txBody>
      </p:sp>
      <p:sp>
        <p:nvSpPr>
          <p:cNvPr id="2" name="CasellaDiTesto 1"/>
          <p:cNvSpPr txBox="1"/>
          <p:nvPr/>
        </p:nvSpPr>
        <p:spPr>
          <a:xfrm>
            <a:off x="-9605" y="810578"/>
            <a:ext cx="9123174" cy="1754326"/>
          </a:xfrm>
          <a:prstGeom prst="rect">
            <a:avLst/>
          </a:prstGeom>
          <a:noFill/>
        </p:spPr>
        <p:txBody>
          <a:bodyPr wrap="square" rtlCol="0">
            <a:spAutoFit/>
          </a:bodyPr>
          <a:lstStyle/>
          <a:p>
            <a:r>
              <a:rPr lang="it-IT" dirty="0" smtClean="0"/>
              <a:t> </a:t>
            </a:r>
            <a:endParaRPr lang="it-IT" dirty="0"/>
          </a:p>
          <a:p>
            <a:pPr algn="just"/>
            <a:r>
              <a:rPr lang="it-IT" cap="all" dirty="0" smtClean="0">
                <a:solidFill>
                  <a:srgbClr val="0070C0"/>
                </a:solidFill>
              </a:rPr>
              <a:t>Il Politecnico di Torino riveste  inoltre un </a:t>
            </a:r>
            <a:r>
              <a:rPr lang="it-IT" cap="all" dirty="0">
                <a:solidFill>
                  <a:srgbClr val="0070C0"/>
                </a:solidFill>
              </a:rPr>
              <a:t>ruolo primario nei processi integrati di sviluppo del sistema socio-economico e, per la realizzazione delle proprie finalità istituzionali, </a:t>
            </a:r>
            <a:r>
              <a:rPr lang="it-IT" cap="all">
                <a:solidFill>
                  <a:srgbClr val="0070C0"/>
                </a:solidFill>
              </a:rPr>
              <a:t>interagisce </a:t>
            </a:r>
            <a:r>
              <a:rPr lang="it-IT" cap="all" smtClean="0">
                <a:solidFill>
                  <a:srgbClr val="0070C0"/>
                </a:solidFill>
              </a:rPr>
              <a:t>costantemente </a:t>
            </a:r>
            <a:r>
              <a:rPr lang="it-IT" cap="all" dirty="0" smtClean="0">
                <a:solidFill>
                  <a:srgbClr val="0070C0"/>
                </a:solidFill>
              </a:rPr>
              <a:t>con </a:t>
            </a:r>
            <a:r>
              <a:rPr lang="it-IT" cap="all" dirty="0">
                <a:solidFill>
                  <a:srgbClr val="0070C0"/>
                </a:solidFill>
              </a:rPr>
              <a:t>soggetti pubblici e </a:t>
            </a:r>
            <a:r>
              <a:rPr lang="it-IT" cap="all" dirty="0" smtClean="0">
                <a:solidFill>
                  <a:srgbClr val="0070C0"/>
                </a:solidFill>
              </a:rPr>
              <a:t>privati </a:t>
            </a:r>
            <a:r>
              <a:rPr lang="it-IT" cap="all" smtClean="0">
                <a:solidFill>
                  <a:srgbClr val="0070C0"/>
                </a:solidFill>
              </a:rPr>
              <a:t>DEL TERRITORIO.</a:t>
            </a:r>
            <a:endParaRPr lang="it-IT" cap="all" dirty="0">
              <a:solidFill>
                <a:srgbClr val="0070C0"/>
              </a:solidFill>
            </a:endParaRPr>
          </a:p>
          <a:p>
            <a:endParaRPr lang="it-IT" dirty="0"/>
          </a:p>
        </p:txBody>
      </p:sp>
      <p:sp>
        <p:nvSpPr>
          <p:cNvPr id="5" name="Rettangolo 4"/>
          <p:cNvSpPr/>
          <p:nvPr/>
        </p:nvSpPr>
        <p:spPr>
          <a:xfrm>
            <a:off x="-30431" y="2348880"/>
            <a:ext cx="9144000" cy="1754326"/>
          </a:xfrm>
          <a:prstGeom prst="rect">
            <a:avLst/>
          </a:prstGeom>
        </p:spPr>
        <p:txBody>
          <a:bodyPr wrap="square">
            <a:spAutoFit/>
          </a:bodyPr>
          <a:lstStyle/>
          <a:p>
            <a:pPr algn="just"/>
            <a:r>
              <a:rPr lang="it-IT" cap="all" dirty="0" smtClean="0">
                <a:solidFill>
                  <a:srgbClr val="0070C0"/>
                </a:solidFill>
              </a:rPr>
              <a:t>per </a:t>
            </a:r>
            <a:r>
              <a:rPr lang="it-IT" cap="all" dirty="0">
                <a:solidFill>
                  <a:srgbClr val="0070C0"/>
                </a:solidFill>
              </a:rPr>
              <a:t>favorire l’eccellenza della ricerca scientifica e la diffusione di una cultura innovativa in aree disciplinari d’interesse condiviso, </a:t>
            </a:r>
            <a:r>
              <a:rPr lang="it-IT" b="1" cap="all" dirty="0">
                <a:solidFill>
                  <a:srgbClr val="0070C0"/>
                </a:solidFill>
              </a:rPr>
              <a:t>il Politecnico e l’ASLTO3 </a:t>
            </a:r>
            <a:r>
              <a:rPr lang="it-IT" b="1" cap="all" dirty="0" smtClean="0">
                <a:solidFill>
                  <a:srgbClr val="0070C0"/>
                </a:solidFill>
              </a:rPr>
              <a:t>intendono quindi </a:t>
            </a:r>
            <a:r>
              <a:rPr lang="it-IT" b="1" cap="all" dirty="0">
                <a:solidFill>
                  <a:srgbClr val="0070C0"/>
                </a:solidFill>
              </a:rPr>
              <a:t>avviare una collaborazione</a:t>
            </a:r>
            <a:r>
              <a:rPr lang="it-IT" cap="all" dirty="0">
                <a:solidFill>
                  <a:srgbClr val="0070C0"/>
                </a:solidFill>
              </a:rPr>
              <a:t>, sia in attività di ricerca che di didattica, mettendo a fattor comune conoscenze e competenze specifiche e favorendo in tal modo l’efficienza delle azioni congiunte a beneficio della </a:t>
            </a:r>
            <a:r>
              <a:rPr lang="it-IT" cap="all" dirty="0" smtClean="0">
                <a:solidFill>
                  <a:srgbClr val="0070C0"/>
                </a:solidFill>
              </a:rPr>
              <a:t>collettività</a:t>
            </a:r>
            <a:r>
              <a:rPr lang="it-IT" cap="all" dirty="0">
                <a:solidFill>
                  <a:srgbClr val="0070C0"/>
                </a:solidFill>
              </a:rPr>
              <a:t>.</a:t>
            </a:r>
          </a:p>
        </p:txBody>
      </p:sp>
      <p:pic>
        <p:nvPicPr>
          <p:cNvPr id="6" name="Picture 7" descr="Logo Politecnico di Torin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8031" y="148152"/>
            <a:ext cx="1368152" cy="57184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3" descr="Risultati immagini per asl to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292256" y="138781"/>
            <a:ext cx="1816248" cy="610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64731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917912"/>
            <a:ext cx="9144000" cy="5786199"/>
          </a:xfrm>
          <a:prstGeom prst="rect">
            <a:avLst/>
          </a:prstGeom>
        </p:spPr>
        <p:txBody>
          <a:bodyPr wrap="square">
            <a:spAutoFit/>
          </a:bodyPr>
          <a:lstStyle/>
          <a:p>
            <a:pPr algn="ctr"/>
            <a:endParaRPr lang="it-IT" cap="all" dirty="0">
              <a:solidFill>
                <a:srgbClr val="002060"/>
              </a:solidFill>
            </a:endParaRPr>
          </a:p>
          <a:p>
            <a:pPr algn="ctr"/>
            <a:r>
              <a:rPr lang="it-IT" sz="2000" cap="all" dirty="0" smtClean="0">
                <a:solidFill>
                  <a:srgbClr val="002060"/>
                </a:solidFill>
              </a:rPr>
              <a:t>Il </a:t>
            </a:r>
            <a:r>
              <a:rPr lang="it-IT" sz="2000" b="1" cap="all" dirty="0" smtClean="0">
                <a:solidFill>
                  <a:srgbClr val="002060"/>
                </a:solidFill>
              </a:rPr>
              <a:t>Politecnico di Torino </a:t>
            </a:r>
            <a:r>
              <a:rPr lang="it-IT" sz="2000" cap="all" dirty="0" smtClean="0">
                <a:solidFill>
                  <a:srgbClr val="002060"/>
                </a:solidFill>
              </a:rPr>
              <a:t>è impegnato </a:t>
            </a:r>
            <a:r>
              <a:rPr lang="it-IT" sz="2000" cap="all" dirty="0">
                <a:solidFill>
                  <a:srgbClr val="002060"/>
                </a:solidFill>
              </a:rPr>
              <a:t>da anni</a:t>
            </a:r>
            <a:r>
              <a:rPr lang="it-IT" sz="2000" cap="all" dirty="0" smtClean="0">
                <a:solidFill>
                  <a:srgbClr val="002060"/>
                </a:solidFill>
              </a:rPr>
              <a:t> in attività di ricerca nel campo delle </a:t>
            </a:r>
            <a:r>
              <a:rPr lang="it-IT" sz="2000" b="1" cap="all" dirty="0" smtClean="0">
                <a:solidFill>
                  <a:srgbClr val="002060"/>
                </a:solidFill>
              </a:rPr>
              <a:t>Scienze della Vita </a:t>
            </a:r>
            <a:r>
              <a:rPr lang="it-IT" sz="2000" cap="all" dirty="0" smtClean="0">
                <a:solidFill>
                  <a:srgbClr val="002060"/>
                </a:solidFill>
              </a:rPr>
              <a:t>con l'obiettivo di CREARE INNOVAZIONE A FAVORE DELLA TUTELA DELLA SALUTE.</a:t>
            </a:r>
          </a:p>
          <a:p>
            <a:pPr algn="ctr"/>
            <a:endParaRPr lang="it-IT" sz="2000" cap="all" dirty="0" smtClean="0">
              <a:solidFill>
                <a:srgbClr val="002060"/>
              </a:solidFill>
            </a:endParaRPr>
          </a:p>
          <a:p>
            <a:pPr algn="ctr"/>
            <a:r>
              <a:rPr lang="it-IT" sz="2000" cap="all" dirty="0" smtClean="0">
                <a:solidFill>
                  <a:srgbClr val="002060"/>
                </a:solidFill>
              </a:rPr>
              <a:t>Tutti gli </a:t>
            </a:r>
            <a:r>
              <a:rPr lang="it-IT" sz="2000" b="1" cap="all" dirty="0" smtClean="0">
                <a:solidFill>
                  <a:srgbClr val="002060"/>
                </a:solidFill>
              </a:rPr>
              <a:t>11 dipartimenti </a:t>
            </a:r>
            <a:r>
              <a:rPr lang="it-IT" sz="2000" cap="all" dirty="0" smtClean="0">
                <a:solidFill>
                  <a:srgbClr val="002060"/>
                </a:solidFill>
              </a:rPr>
              <a:t>dell'ateneo sono impegnati a vario titolo su questo fronte.</a:t>
            </a:r>
          </a:p>
          <a:p>
            <a:pPr algn="ctr"/>
            <a:endParaRPr lang="it-IT" sz="2000" cap="all" dirty="0" smtClean="0">
              <a:solidFill>
                <a:srgbClr val="002060"/>
              </a:solidFill>
            </a:endParaRPr>
          </a:p>
          <a:p>
            <a:pPr algn="ctr"/>
            <a:r>
              <a:rPr lang="it-IT" sz="2000" cap="all" dirty="0" smtClean="0">
                <a:solidFill>
                  <a:srgbClr val="002060"/>
                </a:solidFill>
              </a:rPr>
              <a:t>Nel corso degli anni sono state instaurate decine di </a:t>
            </a:r>
            <a:r>
              <a:rPr lang="it-IT" sz="2000" b="1" cap="all" dirty="0" smtClean="0">
                <a:solidFill>
                  <a:srgbClr val="002060"/>
                </a:solidFill>
              </a:rPr>
              <a:t>collaborazioni con le università, aziende e fondazioni</a:t>
            </a:r>
            <a:r>
              <a:rPr lang="it-IT" sz="2000" cap="all" dirty="0" smtClean="0">
                <a:solidFill>
                  <a:srgbClr val="002060"/>
                </a:solidFill>
              </a:rPr>
              <a:t> italiane, europee e MONDIALI</a:t>
            </a:r>
          </a:p>
          <a:p>
            <a:endParaRPr lang="it-IT" dirty="0" smtClean="0">
              <a:solidFill>
                <a:srgbClr val="002060"/>
              </a:solidFill>
            </a:endParaRPr>
          </a:p>
          <a:p>
            <a:pPr algn="ctr"/>
            <a:r>
              <a:rPr lang="it-IT" sz="2000" cap="all" dirty="0" smtClean="0">
                <a:solidFill>
                  <a:srgbClr val="002060"/>
                </a:solidFill>
              </a:rPr>
              <a:t>L' elevato </a:t>
            </a:r>
            <a:r>
              <a:rPr lang="it-IT" sz="2000" cap="all" dirty="0" err="1">
                <a:solidFill>
                  <a:srgbClr val="002060"/>
                </a:solidFill>
              </a:rPr>
              <a:t>know</a:t>
            </a:r>
            <a:r>
              <a:rPr lang="it-IT" sz="2000" cap="all" dirty="0">
                <a:solidFill>
                  <a:srgbClr val="002060"/>
                </a:solidFill>
              </a:rPr>
              <a:t> </a:t>
            </a:r>
            <a:r>
              <a:rPr lang="it-IT" sz="2000" cap="all" dirty="0" err="1">
                <a:solidFill>
                  <a:srgbClr val="002060"/>
                </a:solidFill>
              </a:rPr>
              <a:t>how</a:t>
            </a:r>
            <a:r>
              <a:rPr lang="it-IT" sz="2000" cap="all" dirty="0">
                <a:solidFill>
                  <a:srgbClr val="002060"/>
                </a:solidFill>
              </a:rPr>
              <a:t> </a:t>
            </a:r>
            <a:r>
              <a:rPr lang="it-IT" sz="2000" cap="all" dirty="0" smtClean="0">
                <a:solidFill>
                  <a:srgbClr val="002060"/>
                </a:solidFill>
              </a:rPr>
              <a:t>nell' </a:t>
            </a:r>
            <a:r>
              <a:rPr lang="it-IT" sz="2000" cap="all" dirty="0">
                <a:solidFill>
                  <a:srgbClr val="002060"/>
                </a:solidFill>
              </a:rPr>
              <a:t>ambito </a:t>
            </a:r>
            <a:r>
              <a:rPr lang="it-IT" sz="2000" cap="all" dirty="0" smtClean="0">
                <a:solidFill>
                  <a:srgbClr val="002060"/>
                </a:solidFill>
              </a:rPr>
              <a:t>delle Scienze della Vita ha </a:t>
            </a:r>
            <a:r>
              <a:rPr lang="it-IT" sz="2000" cap="all" dirty="0">
                <a:solidFill>
                  <a:srgbClr val="002060"/>
                </a:solidFill>
              </a:rPr>
              <a:t>dato origine nel </a:t>
            </a:r>
            <a:r>
              <a:rPr lang="it-IT" sz="2000" cap="all" dirty="0" smtClean="0">
                <a:solidFill>
                  <a:srgbClr val="002060"/>
                </a:solidFill>
              </a:rPr>
              <a:t>tempo </a:t>
            </a:r>
            <a:r>
              <a:rPr lang="it-IT" sz="2000" cap="all" dirty="0">
                <a:solidFill>
                  <a:srgbClr val="002060"/>
                </a:solidFill>
              </a:rPr>
              <a:t>ad un numero di tecnologie/brevetti </a:t>
            </a:r>
            <a:r>
              <a:rPr lang="it-IT" sz="2000" cap="all" dirty="0" smtClean="0">
                <a:solidFill>
                  <a:srgbClr val="002060"/>
                </a:solidFill>
              </a:rPr>
              <a:t>rilevante: </a:t>
            </a:r>
            <a:r>
              <a:rPr lang="it-IT" sz="2000" b="1" cap="all" dirty="0" smtClean="0">
                <a:solidFill>
                  <a:srgbClr val="002060"/>
                </a:solidFill>
              </a:rPr>
              <a:t>65 invenzioni (30 brevetti attivi ad oggi)</a:t>
            </a:r>
            <a:endParaRPr lang="it-IT" sz="2000" b="1" cap="all" dirty="0">
              <a:solidFill>
                <a:srgbClr val="002060"/>
              </a:solidFill>
            </a:endParaRPr>
          </a:p>
          <a:p>
            <a:endParaRPr lang="it-IT" dirty="0">
              <a:solidFill>
                <a:srgbClr val="002060"/>
              </a:solidFill>
            </a:endParaRPr>
          </a:p>
          <a:p>
            <a:pPr algn="ctr"/>
            <a:r>
              <a:rPr lang="it-IT" sz="2000" b="1" dirty="0" smtClean="0">
                <a:solidFill>
                  <a:srgbClr val="002060"/>
                </a:solidFill>
              </a:rPr>
              <a:t>Attualmente più di </a:t>
            </a:r>
            <a:r>
              <a:rPr lang="it-IT" sz="2000" b="1" u="sng" dirty="0" smtClean="0">
                <a:solidFill>
                  <a:srgbClr val="FF0000"/>
                </a:solidFill>
              </a:rPr>
              <a:t>150 Professori e Ricercatori </a:t>
            </a:r>
            <a:r>
              <a:rPr lang="it-IT" sz="2000" b="1" dirty="0" smtClean="0">
                <a:solidFill>
                  <a:srgbClr val="002060"/>
                </a:solidFill>
              </a:rPr>
              <a:t>sono occupati in attività </a:t>
            </a:r>
          </a:p>
          <a:p>
            <a:pPr algn="ctr"/>
            <a:r>
              <a:rPr lang="it-IT" sz="2000" b="1" dirty="0" smtClean="0">
                <a:solidFill>
                  <a:srgbClr val="002060"/>
                </a:solidFill>
              </a:rPr>
              <a:t>nel settore delle Scienze della Vita</a:t>
            </a:r>
            <a:endParaRPr lang="it-IT" sz="2000" b="1" dirty="0" smtClean="0"/>
          </a:p>
          <a:p>
            <a:endParaRPr lang="it-IT" dirty="0" smtClean="0"/>
          </a:p>
          <a:p>
            <a:r>
              <a:rPr lang="it-IT" dirty="0" smtClean="0"/>
              <a:t> </a:t>
            </a:r>
            <a:endParaRPr lang="it-IT" dirty="0"/>
          </a:p>
        </p:txBody>
      </p:sp>
      <p:sp>
        <p:nvSpPr>
          <p:cNvPr id="5" name="CasellaDiTesto 4"/>
          <p:cNvSpPr txBox="1"/>
          <p:nvPr/>
        </p:nvSpPr>
        <p:spPr>
          <a:xfrm>
            <a:off x="1259632" y="137898"/>
            <a:ext cx="6748771" cy="523220"/>
          </a:xfrm>
          <a:prstGeom prst="rect">
            <a:avLst/>
          </a:prstGeom>
          <a:noFill/>
        </p:spPr>
        <p:txBody>
          <a:bodyPr wrap="none" rtlCol="0">
            <a:spAutoFit/>
          </a:bodyPr>
          <a:lstStyle/>
          <a:p>
            <a:r>
              <a:rPr lang="it-IT" sz="2800" b="1" dirty="0" smtClean="0">
                <a:solidFill>
                  <a:schemeClr val="bg1"/>
                </a:solidFill>
              </a:rPr>
              <a:t>Il Politecnico di Torino e le Scienze della Vita</a:t>
            </a:r>
            <a:endParaRPr lang="it-IT" sz="2800" b="1" dirty="0">
              <a:solidFill>
                <a:schemeClr val="bg1"/>
              </a:solidFill>
            </a:endParaRPr>
          </a:p>
        </p:txBody>
      </p:sp>
      <p:pic>
        <p:nvPicPr>
          <p:cNvPr id="6" name="Picture 7" descr="Logo Politecnico di Torin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07504" y="137898"/>
            <a:ext cx="1368152" cy="57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327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bject 17"/>
          <p:cNvSpPr/>
          <p:nvPr/>
        </p:nvSpPr>
        <p:spPr>
          <a:xfrm>
            <a:off x="2997458" y="4142707"/>
            <a:ext cx="4009644" cy="726948"/>
          </a:xfrm>
          <a:prstGeom prst="rect">
            <a:avLst/>
          </a:prstGeom>
          <a:blipFill>
            <a:blip r:embed="rId3" cstate="print"/>
            <a:stretch>
              <a:fillRect/>
            </a:stretch>
          </a:blipFill>
        </p:spPr>
        <p:txBody>
          <a:bodyPr wrap="square" lIns="0" tIns="0" rIns="0" bIns="0" rtlCol="0"/>
          <a:lstStyle/>
          <a:p>
            <a:endParaRPr/>
          </a:p>
        </p:txBody>
      </p:sp>
      <p:sp>
        <p:nvSpPr>
          <p:cNvPr id="2" name="object 2"/>
          <p:cNvSpPr/>
          <p:nvPr/>
        </p:nvSpPr>
        <p:spPr>
          <a:xfrm>
            <a:off x="563880" y="3014979"/>
            <a:ext cx="1305559" cy="502920"/>
          </a:xfrm>
          <a:prstGeom prst="rect">
            <a:avLst/>
          </a:prstGeom>
          <a:blipFill>
            <a:blip r:embed="rId4" cstate="print"/>
            <a:stretch>
              <a:fillRect/>
            </a:stretch>
          </a:blipFill>
        </p:spPr>
        <p:txBody>
          <a:bodyPr wrap="square" lIns="0" tIns="0" rIns="0" bIns="0" rtlCol="0"/>
          <a:lstStyle/>
          <a:p>
            <a:endParaRPr/>
          </a:p>
        </p:txBody>
      </p:sp>
      <p:sp>
        <p:nvSpPr>
          <p:cNvPr id="3" name="object 3"/>
          <p:cNvSpPr/>
          <p:nvPr/>
        </p:nvSpPr>
        <p:spPr>
          <a:xfrm>
            <a:off x="1457960" y="3014979"/>
            <a:ext cx="497840" cy="502920"/>
          </a:xfrm>
          <a:prstGeom prst="rect">
            <a:avLst/>
          </a:prstGeom>
          <a:blipFill>
            <a:blip r:embed="rId5" cstate="print"/>
            <a:stretch>
              <a:fillRect/>
            </a:stretch>
          </a:blipFill>
        </p:spPr>
        <p:txBody>
          <a:bodyPr wrap="square" lIns="0" tIns="0" rIns="0" bIns="0" rtlCol="0"/>
          <a:lstStyle/>
          <a:p>
            <a:endParaRPr/>
          </a:p>
        </p:txBody>
      </p:sp>
      <p:sp>
        <p:nvSpPr>
          <p:cNvPr id="4" name="object 4"/>
          <p:cNvSpPr txBox="1"/>
          <p:nvPr/>
        </p:nvSpPr>
        <p:spPr>
          <a:xfrm>
            <a:off x="248920" y="3152910"/>
            <a:ext cx="1818639" cy="807913"/>
          </a:xfrm>
          <a:prstGeom prst="rect">
            <a:avLst/>
          </a:prstGeom>
        </p:spPr>
        <p:txBody>
          <a:bodyPr vert="horz" wrap="square" lIns="0" tIns="0" rIns="0" bIns="0" rtlCol="0">
            <a:spAutoFit/>
          </a:bodyPr>
          <a:lstStyle/>
          <a:p>
            <a:pPr marL="3175" algn="ctr">
              <a:lnSpc>
                <a:spcPts val="2860"/>
              </a:lnSpc>
            </a:pPr>
            <a:r>
              <a:rPr sz="2400" b="1" spc="-25" dirty="0">
                <a:solidFill>
                  <a:srgbClr val="1F487C"/>
                </a:solidFill>
                <a:latin typeface="Century Gothic"/>
                <a:cs typeface="Century Gothic"/>
              </a:rPr>
              <a:t>D</a:t>
            </a:r>
            <a:r>
              <a:rPr sz="2400" b="1" spc="-5" dirty="0">
                <a:solidFill>
                  <a:srgbClr val="1F487C"/>
                </a:solidFill>
                <a:latin typeface="Century Gothic"/>
                <a:cs typeface="Century Gothic"/>
              </a:rPr>
              <a:t>I</a:t>
            </a:r>
            <a:r>
              <a:rPr sz="2400" b="1" spc="-10" dirty="0">
                <a:solidFill>
                  <a:srgbClr val="1F487C"/>
                </a:solidFill>
                <a:latin typeface="Century Gothic"/>
                <a:cs typeface="Century Gothic"/>
              </a:rPr>
              <a:t>S</a:t>
            </a:r>
            <a:r>
              <a:rPr sz="2400" b="1" spc="-15" dirty="0">
                <a:solidFill>
                  <a:srgbClr val="1F487C"/>
                </a:solidFill>
                <a:latin typeface="Century Gothic"/>
                <a:cs typeface="Century Gothic"/>
              </a:rPr>
              <a:t>AT</a:t>
            </a:r>
            <a:endParaRPr sz="2400" dirty="0">
              <a:latin typeface="Century Gothic"/>
              <a:cs typeface="Century Gothic"/>
            </a:endParaRPr>
          </a:p>
          <a:p>
            <a:pPr algn="ctr">
              <a:lnSpc>
                <a:spcPts val="1660"/>
              </a:lnSpc>
            </a:pPr>
            <a:r>
              <a:rPr sz="1400" b="1" spc="-5" dirty="0" smtClean="0">
                <a:solidFill>
                  <a:srgbClr val="1F487C"/>
                </a:solidFill>
                <a:latin typeface="Calibri"/>
                <a:cs typeface="Calibri"/>
              </a:rPr>
              <a:t>Dipartimento di Scienza Applicata e Tecnologia</a:t>
            </a:r>
            <a:endParaRPr sz="1400" dirty="0">
              <a:latin typeface="Calibri"/>
              <a:cs typeface="Calibri"/>
            </a:endParaRPr>
          </a:p>
        </p:txBody>
      </p:sp>
      <p:sp>
        <p:nvSpPr>
          <p:cNvPr id="6" name="object 6"/>
          <p:cNvSpPr/>
          <p:nvPr/>
        </p:nvSpPr>
        <p:spPr>
          <a:xfrm>
            <a:off x="2015108" y="1152144"/>
            <a:ext cx="998855" cy="4749165"/>
          </a:xfrm>
          <a:custGeom>
            <a:avLst/>
            <a:gdLst/>
            <a:ahLst/>
            <a:cxnLst/>
            <a:rect l="l" t="t" r="r" b="b"/>
            <a:pathLst>
              <a:path w="998855" h="4749165">
                <a:moveTo>
                  <a:pt x="15240" y="0"/>
                </a:moveTo>
                <a:lnTo>
                  <a:pt x="202114" y="202635"/>
                </a:lnTo>
                <a:lnTo>
                  <a:pt x="369318" y="416266"/>
                </a:lnTo>
                <a:lnTo>
                  <a:pt x="516851" y="639673"/>
                </a:lnTo>
                <a:lnTo>
                  <a:pt x="644712" y="871633"/>
                </a:lnTo>
                <a:lnTo>
                  <a:pt x="752903" y="1110923"/>
                </a:lnTo>
                <a:lnTo>
                  <a:pt x="841423" y="1356323"/>
                </a:lnTo>
                <a:lnTo>
                  <a:pt x="910271" y="1606610"/>
                </a:lnTo>
                <a:lnTo>
                  <a:pt x="959449" y="1860563"/>
                </a:lnTo>
                <a:lnTo>
                  <a:pt x="988955" y="2116958"/>
                </a:lnTo>
                <a:lnTo>
                  <a:pt x="998791" y="2374576"/>
                </a:lnTo>
                <a:lnTo>
                  <a:pt x="988955" y="2632193"/>
                </a:lnTo>
                <a:lnTo>
                  <a:pt x="959449" y="2888587"/>
                </a:lnTo>
                <a:lnTo>
                  <a:pt x="910271" y="3142538"/>
                </a:lnTo>
                <a:lnTo>
                  <a:pt x="841423" y="3392822"/>
                </a:lnTo>
                <a:lnTo>
                  <a:pt x="752903" y="3638219"/>
                </a:lnTo>
                <a:lnTo>
                  <a:pt x="644712" y="3877505"/>
                </a:lnTo>
                <a:lnTo>
                  <a:pt x="516851" y="4109460"/>
                </a:lnTo>
                <a:lnTo>
                  <a:pt x="369318" y="4332861"/>
                </a:lnTo>
                <a:lnTo>
                  <a:pt x="202114" y="4546486"/>
                </a:lnTo>
                <a:lnTo>
                  <a:pt x="15240" y="4749114"/>
                </a:lnTo>
                <a:lnTo>
                  <a:pt x="0" y="4733823"/>
                </a:lnTo>
                <a:lnTo>
                  <a:pt x="185662" y="4532515"/>
                </a:lnTo>
                <a:lnTo>
                  <a:pt x="351781" y="4320275"/>
                </a:lnTo>
                <a:lnTo>
                  <a:pt x="498356" y="4098319"/>
                </a:lnTo>
                <a:lnTo>
                  <a:pt x="625388" y="3867860"/>
                </a:lnTo>
                <a:lnTo>
                  <a:pt x="732877" y="3630115"/>
                </a:lnTo>
                <a:lnTo>
                  <a:pt x="820822" y="3386296"/>
                </a:lnTo>
                <a:lnTo>
                  <a:pt x="889224" y="3137619"/>
                </a:lnTo>
                <a:lnTo>
                  <a:pt x="938082" y="2885299"/>
                </a:lnTo>
                <a:lnTo>
                  <a:pt x="967398" y="2630549"/>
                </a:lnTo>
                <a:lnTo>
                  <a:pt x="977169" y="2374585"/>
                </a:lnTo>
                <a:lnTo>
                  <a:pt x="967398" y="2118621"/>
                </a:lnTo>
                <a:lnTo>
                  <a:pt x="938082" y="1863872"/>
                </a:lnTo>
                <a:lnTo>
                  <a:pt x="889224" y="1611553"/>
                </a:lnTo>
                <a:lnTo>
                  <a:pt x="820822" y="1362877"/>
                </a:lnTo>
                <a:lnTo>
                  <a:pt x="732877" y="1119060"/>
                </a:lnTo>
                <a:lnTo>
                  <a:pt x="625388" y="881317"/>
                </a:lnTo>
                <a:lnTo>
                  <a:pt x="498356" y="650861"/>
                </a:lnTo>
                <a:lnTo>
                  <a:pt x="351781" y="428907"/>
                </a:lnTo>
                <a:lnTo>
                  <a:pt x="185662" y="216671"/>
                </a:lnTo>
                <a:lnTo>
                  <a:pt x="0" y="15366"/>
                </a:lnTo>
                <a:lnTo>
                  <a:pt x="15240" y="0"/>
                </a:lnTo>
                <a:close/>
              </a:path>
            </a:pathLst>
          </a:custGeom>
          <a:ln w="25400">
            <a:solidFill>
              <a:srgbClr val="7393C5"/>
            </a:solidFill>
          </a:ln>
        </p:spPr>
        <p:txBody>
          <a:bodyPr wrap="square" lIns="0" tIns="0" rIns="0" bIns="0" rtlCol="0"/>
          <a:lstStyle/>
          <a:p>
            <a:endParaRPr/>
          </a:p>
        </p:txBody>
      </p:sp>
      <p:sp>
        <p:nvSpPr>
          <p:cNvPr id="7" name="object 7"/>
          <p:cNvSpPr/>
          <p:nvPr/>
        </p:nvSpPr>
        <p:spPr>
          <a:xfrm>
            <a:off x="2354579" y="1275588"/>
            <a:ext cx="4594860" cy="763524"/>
          </a:xfrm>
          <a:prstGeom prst="rect">
            <a:avLst/>
          </a:prstGeom>
          <a:blipFill>
            <a:blip r:embed="rId6" cstate="print"/>
            <a:stretch>
              <a:fillRect/>
            </a:stretch>
          </a:blipFill>
        </p:spPr>
        <p:txBody>
          <a:bodyPr wrap="square" lIns="0" tIns="0" rIns="0" bIns="0" rtlCol="0"/>
          <a:lstStyle/>
          <a:p>
            <a:endParaRPr>
              <a:solidFill>
                <a:schemeClr val="bg1"/>
              </a:solidFill>
            </a:endParaRPr>
          </a:p>
        </p:txBody>
      </p:sp>
      <p:sp>
        <p:nvSpPr>
          <p:cNvPr id="8" name="object 8"/>
          <p:cNvSpPr txBox="1"/>
          <p:nvPr/>
        </p:nvSpPr>
        <p:spPr>
          <a:xfrm>
            <a:off x="2892170" y="1411605"/>
            <a:ext cx="3584575" cy="512961"/>
          </a:xfrm>
          <a:prstGeom prst="rect">
            <a:avLst/>
          </a:prstGeom>
        </p:spPr>
        <p:txBody>
          <a:bodyPr vert="horz" wrap="square" lIns="0" tIns="0" rIns="0" bIns="0" rtlCol="0">
            <a:spAutoFit/>
          </a:bodyPr>
          <a:lstStyle/>
          <a:p>
            <a:pPr marL="12700" marR="5080">
              <a:lnSpc>
                <a:spcPts val="1980"/>
              </a:lnSpc>
            </a:pPr>
            <a:r>
              <a:rPr sz="1800" b="1" spc="-10" dirty="0" smtClean="0">
                <a:solidFill>
                  <a:schemeClr val="bg1"/>
                </a:solidFill>
                <a:latin typeface="Calibri"/>
                <a:cs typeface="Calibri"/>
              </a:rPr>
              <a:t>Scienza dei Materiali e Ingegneria per le tecnologie innovative</a:t>
            </a:r>
            <a:endParaRPr sz="1800" dirty="0">
              <a:solidFill>
                <a:schemeClr val="bg1"/>
              </a:solidFill>
              <a:latin typeface="Calibri"/>
              <a:cs typeface="Calibri"/>
            </a:endParaRPr>
          </a:p>
        </p:txBody>
      </p:sp>
      <p:sp>
        <p:nvSpPr>
          <p:cNvPr id="9" name="object 9"/>
          <p:cNvSpPr/>
          <p:nvPr/>
        </p:nvSpPr>
        <p:spPr>
          <a:xfrm>
            <a:off x="1971039" y="1242060"/>
            <a:ext cx="876300" cy="873760"/>
          </a:xfrm>
          <a:prstGeom prst="rect">
            <a:avLst/>
          </a:prstGeom>
          <a:blipFill>
            <a:blip r:embed="rId7" cstate="print"/>
            <a:stretch>
              <a:fillRect/>
            </a:stretch>
          </a:blipFill>
        </p:spPr>
        <p:txBody>
          <a:bodyPr wrap="square" lIns="0" tIns="0" rIns="0" bIns="0" rtlCol="0"/>
          <a:lstStyle/>
          <a:p>
            <a:endParaRPr/>
          </a:p>
        </p:txBody>
      </p:sp>
      <p:sp>
        <p:nvSpPr>
          <p:cNvPr id="10" name="object 10"/>
          <p:cNvSpPr/>
          <p:nvPr/>
        </p:nvSpPr>
        <p:spPr>
          <a:xfrm>
            <a:off x="2018919" y="1265936"/>
            <a:ext cx="779780" cy="779780"/>
          </a:xfrm>
          <a:custGeom>
            <a:avLst/>
            <a:gdLst/>
            <a:ahLst/>
            <a:cxnLst/>
            <a:rect l="l" t="t" r="r" b="b"/>
            <a:pathLst>
              <a:path w="779780" h="779780">
                <a:moveTo>
                  <a:pt x="389889" y="0"/>
                </a:moveTo>
                <a:lnTo>
                  <a:pt x="326632" y="5101"/>
                </a:lnTo>
                <a:lnTo>
                  <a:pt x="266630" y="19870"/>
                </a:lnTo>
                <a:lnTo>
                  <a:pt x="210685" y="43507"/>
                </a:lnTo>
                <a:lnTo>
                  <a:pt x="159599" y="75208"/>
                </a:lnTo>
                <a:lnTo>
                  <a:pt x="114173" y="114172"/>
                </a:lnTo>
                <a:lnTo>
                  <a:pt x="75208" y="159599"/>
                </a:lnTo>
                <a:lnTo>
                  <a:pt x="43507" y="210685"/>
                </a:lnTo>
                <a:lnTo>
                  <a:pt x="19870" y="266630"/>
                </a:lnTo>
                <a:lnTo>
                  <a:pt x="5101" y="326632"/>
                </a:lnTo>
                <a:lnTo>
                  <a:pt x="0" y="389889"/>
                </a:lnTo>
                <a:lnTo>
                  <a:pt x="1292" y="421858"/>
                </a:lnTo>
                <a:lnTo>
                  <a:pt x="11327" y="483563"/>
                </a:lnTo>
                <a:lnTo>
                  <a:pt x="30630" y="541625"/>
                </a:lnTo>
                <a:lnTo>
                  <a:pt x="58399" y="595238"/>
                </a:lnTo>
                <a:lnTo>
                  <a:pt x="93832" y="643599"/>
                </a:lnTo>
                <a:lnTo>
                  <a:pt x="136128" y="685904"/>
                </a:lnTo>
                <a:lnTo>
                  <a:pt x="184485" y="721349"/>
                </a:lnTo>
                <a:lnTo>
                  <a:pt x="238101" y="749131"/>
                </a:lnTo>
                <a:lnTo>
                  <a:pt x="296174" y="768445"/>
                </a:lnTo>
                <a:lnTo>
                  <a:pt x="357904" y="778487"/>
                </a:lnTo>
                <a:lnTo>
                  <a:pt x="389889" y="779779"/>
                </a:lnTo>
                <a:lnTo>
                  <a:pt x="421858" y="778487"/>
                </a:lnTo>
                <a:lnTo>
                  <a:pt x="483563" y="768445"/>
                </a:lnTo>
                <a:lnTo>
                  <a:pt x="541625" y="749131"/>
                </a:lnTo>
                <a:lnTo>
                  <a:pt x="595238" y="721349"/>
                </a:lnTo>
                <a:lnTo>
                  <a:pt x="643599" y="685904"/>
                </a:lnTo>
                <a:lnTo>
                  <a:pt x="685904" y="643599"/>
                </a:lnTo>
                <a:lnTo>
                  <a:pt x="721349" y="595238"/>
                </a:lnTo>
                <a:lnTo>
                  <a:pt x="749131" y="541625"/>
                </a:lnTo>
                <a:lnTo>
                  <a:pt x="768445" y="483563"/>
                </a:lnTo>
                <a:lnTo>
                  <a:pt x="778487" y="421858"/>
                </a:lnTo>
                <a:lnTo>
                  <a:pt x="779780" y="389889"/>
                </a:lnTo>
                <a:lnTo>
                  <a:pt x="778487" y="357904"/>
                </a:lnTo>
                <a:lnTo>
                  <a:pt x="768445" y="296174"/>
                </a:lnTo>
                <a:lnTo>
                  <a:pt x="749131" y="238101"/>
                </a:lnTo>
                <a:lnTo>
                  <a:pt x="721349" y="184485"/>
                </a:lnTo>
                <a:lnTo>
                  <a:pt x="685904" y="136128"/>
                </a:lnTo>
                <a:lnTo>
                  <a:pt x="643599" y="93832"/>
                </a:lnTo>
                <a:lnTo>
                  <a:pt x="595238" y="58399"/>
                </a:lnTo>
                <a:lnTo>
                  <a:pt x="541625" y="30630"/>
                </a:lnTo>
                <a:lnTo>
                  <a:pt x="483563" y="11327"/>
                </a:lnTo>
                <a:lnTo>
                  <a:pt x="421858" y="1292"/>
                </a:lnTo>
                <a:lnTo>
                  <a:pt x="389889" y="0"/>
                </a:lnTo>
                <a:close/>
              </a:path>
            </a:pathLst>
          </a:custGeom>
          <a:solidFill>
            <a:srgbClr val="FFFFFF"/>
          </a:solidFill>
        </p:spPr>
        <p:txBody>
          <a:bodyPr wrap="square" lIns="0" tIns="0" rIns="0" bIns="0" rtlCol="0"/>
          <a:lstStyle/>
          <a:p>
            <a:endParaRPr/>
          </a:p>
        </p:txBody>
      </p:sp>
      <p:sp>
        <p:nvSpPr>
          <p:cNvPr id="11" name="object 11"/>
          <p:cNvSpPr/>
          <p:nvPr/>
        </p:nvSpPr>
        <p:spPr>
          <a:xfrm>
            <a:off x="2018919" y="1265936"/>
            <a:ext cx="779780" cy="779780"/>
          </a:xfrm>
          <a:custGeom>
            <a:avLst/>
            <a:gdLst/>
            <a:ahLst/>
            <a:cxnLst/>
            <a:rect l="l" t="t" r="r" b="b"/>
            <a:pathLst>
              <a:path w="779780" h="779780">
                <a:moveTo>
                  <a:pt x="0" y="389889"/>
                </a:moveTo>
                <a:lnTo>
                  <a:pt x="5101" y="326632"/>
                </a:lnTo>
                <a:lnTo>
                  <a:pt x="19870" y="266630"/>
                </a:lnTo>
                <a:lnTo>
                  <a:pt x="43507" y="210685"/>
                </a:lnTo>
                <a:lnTo>
                  <a:pt x="75208" y="159599"/>
                </a:lnTo>
                <a:lnTo>
                  <a:pt x="114173" y="114172"/>
                </a:lnTo>
                <a:lnTo>
                  <a:pt x="159599" y="75208"/>
                </a:lnTo>
                <a:lnTo>
                  <a:pt x="210685" y="43507"/>
                </a:lnTo>
                <a:lnTo>
                  <a:pt x="266630" y="19870"/>
                </a:lnTo>
                <a:lnTo>
                  <a:pt x="326632" y="5101"/>
                </a:lnTo>
                <a:lnTo>
                  <a:pt x="389889" y="0"/>
                </a:lnTo>
                <a:lnTo>
                  <a:pt x="421858" y="1292"/>
                </a:lnTo>
                <a:lnTo>
                  <a:pt x="453116" y="5101"/>
                </a:lnTo>
                <a:lnTo>
                  <a:pt x="513100" y="19870"/>
                </a:lnTo>
                <a:lnTo>
                  <a:pt x="569038" y="43507"/>
                </a:lnTo>
                <a:lnTo>
                  <a:pt x="620125" y="75208"/>
                </a:lnTo>
                <a:lnTo>
                  <a:pt x="665559" y="114173"/>
                </a:lnTo>
                <a:lnTo>
                  <a:pt x="704535" y="159599"/>
                </a:lnTo>
                <a:lnTo>
                  <a:pt x="736248" y="210685"/>
                </a:lnTo>
                <a:lnTo>
                  <a:pt x="759896" y="266630"/>
                </a:lnTo>
                <a:lnTo>
                  <a:pt x="774675" y="326632"/>
                </a:lnTo>
                <a:lnTo>
                  <a:pt x="779780" y="389889"/>
                </a:lnTo>
                <a:lnTo>
                  <a:pt x="778487" y="421858"/>
                </a:lnTo>
                <a:lnTo>
                  <a:pt x="774675" y="453116"/>
                </a:lnTo>
                <a:lnTo>
                  <a:pt x="759896" y="513100"/>
                </a:lnTo>
                <a:lnTo>
                  <a:pt x="736248" y="569038"/>
                </a:lnTo>
                <a:lnTo>
                  <a:pt x="704535" y="620125"/>
                </a:lnTo>
                <a:lnTo>
                  <a:pt x="665559" y="665559"/>
                </a:lnTo>
                <a:lnTo>
                  <a:pt x="620125" y="704535"/>
                </a:lnTo>
                <a:lnTo>
                  <a:pt x="569038" y="736248"/>
                </a:lnTo>
                <a:lnTo>
                  <a:pt x="513100" y="759896"/>
                </a:lnTo>
                <a:lnTo>
                  <a:pt x="453116" y="774675"/>
                </a:lnTo>
                <a:lnTo>
                  <a:pt x="389889" y="779779"/>
                </a:lnTo>
                <a:lnTo>
                  <a:pt x="357904" y="778487"/>
                </a:lnTo>
                <a:lnTo>
                  <a:pt x="326632" y="774675"/>
                </a:lnTo>
                <a:lnTo>
                  <a:pt x="266630" y="759896"/>
                </a:lnTo>
                <a:lnTo>
                  <a:pt x="210685" y="736248"/>
                </a:lnTo>
                <a:lnTo>
                  <a:pt x="159599" y="704535"/>
                </a:lnTo>
                <a:lnTo>
                  <a:pt x="114173" y="665559"/>
                </a:lnTo>
                <a:lnTo>
                  <a:pt x="75208" y="620125"/>
                </a:lnTo>
                <a:lnTo>
                  <a:pt x="43507" y="569038"/>
                </a:lnTo>
                <a:lnTo>
                  <a:pt x="19870" y="513100"/>
                </a:lnTo>
                <a:lnTo>
                  <a:pt x="5101" y="453116"/>
                </a:lnTo>
                <a:lnTo>
                  <a:pt x="0" y="389889"/>
                </a:lnTo>
                <a:close/>
              </a:path>
            </a:pathLst>
          </a:custGeom>
          <a:ln w="9525">
            <a:solidFill>
              <a:srgbClr val="4F81BC"/>
            </a:solidFill>
          </a:ln>
        </p:spPr>
        <p:txBody>
          <a:bodyPr wrap="square" lIns="0" tIns="0" rIns="0" bIns="0" rtlCol="0"/>
          <a:lstStyle/>
          <a:p>
            <a:endParaRPr/>
          </a:p>
        </p:txBody>
      </p:sp>
      <p:sp>
        <p:nvSpPr>
          <p:cNvPr id="12" name="object 12"/>
          <p:cNvSpPr/>
          <p:nvPr/>
        </p:nvSpPr>
        <p:spPr>
          <a:xfrm>
            <a:off x="2802635" y="2212848"/>
            <a:ext cx="4146804" cy="758951"/>
          </a:xfrm>
          <a:prstGeom prst="rect">
            <a:avLst/>
          </a:prstGeom>
          <a:blipFill>
            <a:blip r:embed="rId8" cstate="print"/>
            <a:stretch>
              <a:fillRect/>
            </a:stretch>
          </a:blipFill>
        </p:spPr>
        <p:txBody>
          <a:bodyPr wrap="square" lIns="0" tIns="0" rIns="0" bIns="0" rtlCol="0"/>
          <a:lstStyle/>
          <a:p>
            <a:endParaRPr/>
          </a:p>
        </p:txBody>
      </p:sp>
      <p:sp>
        <p:nvSpPr>
          <p:cNvPr id="13" name="object 13"/>
          <p:cNvSpPr txBox="1"/>
          <p:nvPr/>
        </p:nvSpPr>
        <p:spPr>
          <a:xfrm>
            <a:off x="3339084" y="2347341"/>
            <a:ext cx="3240405" cy="538609"/>
          </a:xfrm>
          <a:prstGeom prst="rect">
            <a:avLst/>
          </a:prstGeom>
        </p:spPr>
        <p:txBody>
          <a:bodyPr vert="horz" wrap="square" lIns="0" tIns="0" rIns="0" bIns="0" rtlCol="0">
            <a:spAutoFit/>
          </a:bodyPr>
          <a:lstStyle/>
          <a:p>
            <a:pPr marL="12700">
              <a:lnSpc>
                <a:spcPts val="2070"/>
              </a:lnSpc>
            </a:pPr>
            <a:r>
              <a:rPr sz="1800" b="1" dirty="0" smtClean="0">
                <a:solidFill>
                  <a:schemeClr val="bg1"/>
                </a:solidFill>
                <a:latin typeface="Calibri"/>
                <a:cs typeface="Calibri"/>
              </a:rPr>
              <a:t>Materiali e Processi per Micro e Nano Tecnologie</a:t>
            </a:r>
            <a:endParaRPr sz="1800" dirty="0">
              <a:solidFill>
                <a:schemeClr val="bg1"/>
              </a:solidFill>
              <a:latin typeface="Calibri"/>
              <a:cs typeface="Calibri"/>
            </a:endParaRPr>
          </a:p>
        </p:txBody>
      </p:sp>
      <p:sp>
        <p:nvSpPr>
          <p:cNvPr id="14" name="object 14"/>
          <p:cNvSpPr/>
          <p:nvPr/>
        </p:nvSpPr>
        <p:spPr>
          <a:xfrm>
            <a:off x="2418079" y="2176779"/>
            <a:ext cx="876299" cy="876300"/>
          </a:xfrm>
          <a:prstGeom prst="rect">
            <a:avLst/>
          </a:prstGeom>
          <a:blipFill>
            <a:blip r:embed="rId9" cstate="print"/>
            <a:stretch>
              <a:fillRect/>
            </a:stretch>
          </a:blipFill>
        </p:spPr>
        <p:txBody>
          <a:bodyPr wrap="square" lIns="0" tIns="0" rIns="0" bIns="0" rtlCol="0"/>
          <a:lstStyle/>
          <a:p>
            <a:endParaRPr/>
          </a:p>
        </p:txBody>
      </p:sp>
      <p:sp>
        <p:nvSpPr>
          <p:cNvPr id="15" name="object 15"/>
          <p:cNvSpPr/>
          <p:nvPr/>
        </p:nvSpPr>
        <p:spPr>
          <a:xfrm>
            <a:off x="2465832" y="2201417"/>
            <a:ext cx="780415" cy="779780"/>
          </a:xfrm>
          <a:custGeom>
            <a:avLst/>
            <a:gdLst/>
            <a:ahLst/>
            <a:cxnLst/>
            <a:rect l="l" t="t" r="r" b="b"/>
            <a:pathLst>
              <a:path w="780414" h="779780">
                <a:moveTo>
                  <a:pt x="389890" y="0"/>
                </a:moveTo>
                <a:lnTo>
                  <a:pt x="326663" y="5101"/>
                </a:lnTo>
                <a:lnTo>
                  <a:pt x="266679" y="19870"/>
                </a:lnTo>
                <a:lnTo>
                  <a:pt x="210741" y="43507"/>
                </a:lnTo>
                <a:lnTo>
                  <a:pt x="159654" y="75208"/>
                </a:lnTo>
                <a:lnTo>
                  <a:pt x="114220" y="114173"/>
                </a:lnTo>
                <a:lnTo>
                  <a:pt x="75244" y="159599"/>
                </a:lnTo>
                <a:lnTo>
                  <a:pt x="43531" y="210685"/>
                </a:lnTo>
                <a:lnTo>
                  <a:pt x="19883" y="266630"/>
                </a:lnTo>
                <a:lnTo>
                  <a:pt x="5104" y="326632"/>
                </a:lnTo>
                <a:lnTo>
                  <a:pt x="0" y="389890"/>
                </a:lnTo>
                <a:lnTo>
                  <a:pt x="1292" y="421858"/>
                </a:lnTo>
                <a:lnTo>
                  <a:pt x="11334" y="483563"/>
                </a:lnTo>
                <a:lnTo>
                  <a:pt x="30648" y="541625"/>
                </a:lnTo>
                <a:lnTo>
                  <a:pt x="58430" y="595238"/>
                </a:lnTo>
                <a:lnTo>
                  <a:pt x="93875" y="643599"/>
                </a:lnTo>
                <a:lnTo>
                  <a:pt x="136180" y="685904"/>
                </a:lnTo>
                <a:lnTo>
                  <a:pt x="184541" y="721349"/>
                </a:lnTo>
                <a:lnTo>
                  <a:pt x="238154" y="749131"/>
                </a:lnTo>
                <a:lnTo>
                  <a:pt x="296216" y="768445"/>
                </a:lnTo>
                <a:lnTo>
                  <a:pt x="357921" y="778487"/>
                </a:lnTo>
                <a:lnTo>
                  <a:pt x="389890" y="779780"/>
                </a:lnTo>
                <a:lnTo>
                  <a:pt x="421876" y="778487"/>
                </a:lnTo>
                <a:lnTo>
                  <a:pt x="483612" y="768445"/>
                </a:lnTo>
                <a:lnTo>
                  <a:pt x="541698" y="749131"/>
                </a:lnTo>
                <a:lnTo>
                  <a:pt x="595330" y="721349"/>
                </a:lnTo>
                <a:lnTo>
                  <a:pt x="643705" y="685904"/>
                </a:lnTo>
                <a:lnTo>
                  <a:pt x="686020" y="643599"/>
                </a:lnTo>
                <a:lnTo>
                  <a:pt x="721471" y="595238"/>
                </a:lnTo>
                <a:lnTo>
                  <a:pt x="749256" y="541625"/>
                </a:lnTo>
                <a:lnTo>
                  <a:pt x="768571" y="483563"/>
                </a:lnTo>
                <a:lnTo>
                  <a:pt x="778614" y="421858"/>
                </a:lnTo>
                <a:lnTo>
                  <a:pt x="779907" y="389890"/>
                </a:lnTo>
                <a:lnTo>
                  <a:pt x="778614" y="357904"/>
                </a:lnTo>
                <a:lnTo>
                  <a:pt x="768571" y="296174"/>
                </a:lnTo>
                <a:lnTo>
                  <a:pt x="749256" y="238101"/>
                </a:lnTo>
                <a:lnTo>
                  <a:pt x="721471" y="184485"/>
                </a:lnTo>
                <a:lnTo>
                  <a:pt x="686020" y="136128"/>
                </a:lnTo>
                <a:lnTo>
                  <a:pt x="643705" y="93832"/>
                </a:lnTo>
                <a:lnTo>
                  <a:pt x="595330" y="58399"/>
                </a:lnTo>
                <a:lnTo>
                  <a:pt x="541698" y="30630"/>
                </a:lnTo>
                <a:lnTo>
                  <a:pt x="483612" y="11327"/>
                </a:lnTo>
                <a:lnTo>
                  <a:pt x="421876" y="1292"/>
                </a:lnTo>
                <a:lnTo>
                  <a:pt x="389890" y="0"/>
                </a:lnTo>
                <a:close/>
              </a:path>
            </a:pathLst>
          </a:custGeom>
          <a:solidFill>
            <a:srgbClr val="FFFFFF"/>
          </a:solidFill>
        </p:spPr>
        <p:txBody>
          <a:bodyPr wrap="square" lIns="0" tIns="0" rIns="0" bIns="0" rtlCol="0"/>
          <a:lstStyle/>
          <a:p>
            <a:endParaRPr/>
          </a:p>
        </p:txBody>
      </p:sp>
      <p:sp>
        <p:nvSpPr>
          <p:cNvPr id="16" name="object 16"/>
          <p:cNvSpPr/>
          <p:nvPr/>
        </p:nvSpPr>
        <p:spPr>
          <a:xfrm>
            <a:off x="2465832" y="2201417"/>
            <a:ext cx="780415" cy="779780"/>
          </a:xfrm>
          <a:custGeom>
            <a:avLst/>
            <a:gdLst/>
            <a:ahLst/>
            <a:cxnLst/>
            <a:rect l="l" t="t" r="r" b="b"/>
            <a:pathLst>
              <a:path w="780414" h="779780">
                <a:moveTo>
                  <a:pt x="0" y="389890"/>
                </a:moveTo>
                <a:lnTo>
                  <a:pt x="5104" y="326632"/>
                </a:lnTo>
                <a:lnTo>
                  <a:pt x="19883" y="266630"/>
                </a:lnTo>
                <a:lnTo>
                  <a:pt x="43531" y="210685"/>
                </a:lnTo>
                <a:lnTo>
                  <a:pt x="75244" y="159599"/>
                </a:lnTo>
                <a:lnTo>
                  <a:pt x="114220" y="114173"/>
                </a:lnTo>
                <a:lnTo>
                  <a:pt x="159654" y="75208"/>
                </a:lnTo>
                <a:lnTo>
                  <a:pt x="210741" y="43507"/>
                </a:lnTo>
                <a:lnTo>
                  <a:pt x="266679" y="19870"/>
                </a:lnTo>
                <a:lnTo>
                  <a:pt x="326663" y="5101"/>
                </a:lnTo>
                <a:lnTo>
                  <a:pt x="389890" y="0"/>
                </a:lnTo>
                <a:lnTo>
                  <a:pt x="421876" y="1292"/>
                </a:lnTo>
                <a:lnTo>
                  <a:pt x="453150" y="5101"/>
                </a:lnTo>
                <a:lnTo>
                  <a:pt x="513162" y="19870"/>
                </a:lnTo>
                <a:lnTo>
                  <a:pt x="569121" y="43507"/>
                </a:lnTo>
                <a:lnTo>
                  <a:pt x="620225" y="75208"/>
                </a:lnTo>
                <a:lnTo>
                  <a:pt x="665670" y="114173"/>
                </a:lnTo>
                <a:lnTo>
                  <a:pt x="704653" y="159599"/>
                </a:lnTo>
                <a:lnTo>
                  <a:pt x="736372" y="210685"/>
                </a:lnTo>
                <a:lnTo>
                  <a:pt x="760022" y="266630"/>
                </a:lnTo>
                <a:lnTo>
                  <a:pt x="774802" y="326632"/>
                </a:lnTo>
                <a:lnTo>
                  <a:pt x="779907" y="389890"/>
                </a:lnTo>
                <a:lnTo>
                  <a:pt x="778614" y="421858"/>
                </a:lnTo>
                <a:lnTo>
                  <a:pt x="774802" y="453116"/>
                </a:lnTo>
                <a:lnTo>
                  <a:pt x="760022" y="513100"/>
                </a:lnTo>
                <a:lnTo>
                  <a:pt x="736372" y="569038"/>
                </a:lnTo>
                <a:lnTo>
                  <a:pt x="704653" y="620125"/>
                </a:lnTo>
                <a:lnTo>
                  <a:pt x="665670" y="665559"/>
                </a:lnTo>
                <a:lnTo>
                  <a:pt x="620225" y="704535"/>
                </a:lnTo>
                <a:lnTo>
                  <a:pt x="569121" y="736248"/>
                </a:lnTo>
                <a:lnTo>
                  <a:pt x="513162" y="759896"/>
                </a:lnTo>
                <a:lnTo>
                  <a:pt x="453150" y="774675"/>
                </a:lnTo>
                <a:lnTo>
                  <a:pt x="389890" y="779780"/>
                </a:lnTo>
                <a:lnTo>
                  <a:pt x="357921" y="778487"/>
                </a:lnTo>
                <a:lnTo>
                  <a:pt x="326663" y="774675"/>
                </a:lnTo>
                <a:lnTo>
                  <a:pt x="266679" y="759896"/>
                </a:lnTo>
                <a:lnTo>
                  <a:pt x="210741" y="736248"/>
                </a:lnTo>
                <a:lnTo>
                  <a:pt x="159654" y="704535"/>
                </a:lnTo>
                <a:lnTo>
                  <a:pt x="114220" y="665559"/>
                </a:lnTo>
                <a:lnTo>
                  <a:pt x="75244" y="620125"/>
                </a:lnTo>
                <a:lnTo>
                  <a:pt x="43531" y="569038"/>
                </a:lnTo>
                <a:lnTo>
                  <a:pt x="19883" y="513100"/>
                </a:lnTo>
                <a:lnTo>
                  <a:pt x="5104" y="453116"/>
                </a:lnTo>
                <a:lnTo>
                  <a:pt x="0" y="389890"/>
                </a:lnTo>
                <a:close/>
              </a:path>
            </a:pathLst>
          </a:custGeom>
          <a:ln w="9525">
            <a:solidFill>
              <a:srgbClr val="4F81BC"/>
            </a:solidFill>
          </a:ln>
        </p:spPr>
        <p:txBody>
          <a:bodyPr wrap="square" lIns="0" tIns="0" rIns="0" bIns="0" rtlCol="0"/>
          <a:lstStyle/>
          <a:p>
            <a:endParaRPr/>
          </a:p>
        </p:txBody>
      </p:sp>
      <p:sp>
        <p:nvSpPr>
          <p:cNvPr id="17" name="object 17"/>
          <p:cNvSpPr/>
          <p:nvPr/>
        </p:nvSpPr>
        <p:spPr>
          <a:xfrm>
            <a:off x="2939795" y="3182111"/>
            <a:ext cx="4009644" cy="726948"/>
          </a:xfrm>
          <a:prstGeom prst="rect">
            <a:avLst/>
          </a:prstGeom>
          <a:blipFill>
            <a:blip r:embed="rId10" cstate="print"/>
            <a:stretch>
              <a:fillRect/>
            </a:stretch>
          </a:blipFill>
        </p:spPr>
        <p:txBody>
          <a:bodyPr wrap="square" lIns="0" tIns="0" rIns="0" bIns="0" rtlCol="0"/>
          <a:lstStyle/>
          <a:p>
            <a:endParaRPr/>
          </a:p>
        </p:txBody>
      </p:sp>
      <p:sp>
        <p:nvSpPr>
          <p:cNvPr id="18" name="object 18"/>
          <p:cNvSpPr txBox="1"/>
          <p:nvPr/>
        </p:nvSpPr>
        <p:spPr>
          <a:xfrm>
            <a:off x="3434079" y="3379399"/>
            <a:ext cx="1912620" cy="276999"/>
          </a:xfrm>
          <a:prstGeom prst="rect">
            <a:avLst/>
          </a:prstGeom>
        </p:spPr>
        <p:txBody>
          <a:bodyPr vert="horz" wrap="square" lIns="0" tIns="0" rIns="0" bIns="0" rtlCol="0">
            <a:spAutoFit/>
          </a:bodyPr>
          <a:lstStyle/>
          <a:p>
            <a:pPr marL="12700">
              <a:lnSpc>
                <a:spcPct val="100000"/>
              </a:lnSpc>
            </a:pPr>
            <a:r>
              <a:rPr sz="1800" b="1" dirty="0" smtClean="0">
                <a:solidFill>
                  <a:srgbClr val="FFFFFF"/>
                </a:solidFill>
                <a:latin typeface="Calibri"/>
                <a:cs typeface="Calibri"/>
              </a:rPr>
              <a:t>Materiali Polimerici</a:t>
            </a:r>
            <a:endParaRPr sz="1800" dirty="0">
              <a:latin typeface="Calibri"/>
              <a:cs typeface="Calibri"/>
            </a:endParaRPr>
          </a:p>
        </p:txBody>
      </p:sp>
      <p:sp>
        <p:nvSpPr>
          <p:cNvPr id="19" name="object 19"/>
          <p:cNvSpPr/>
          <p:nvPr/>
        </p:nvSpPr>
        <p:spPr>
          <a:xfrm>
            <a:off x="2552700" y="3096260"/>
            <a:ext cx="881379" cy="906780"/>
          </a:xfrm>
          <a:prstGeom prst="rect">
            <a:avLst/>
          </a:prstGeom>
          <a:blipFill>
            <a:blip r:embed="rId11" cstate="print"/>
            <a:stretch>
              <a:fillRect/>
            </a:stretch>
          </a:blipFill>
        </p:spPr>
        <p:txBody>
          <a:bodyPr wrap="square" lIns="0" tIns="0" rIns="0" bIns="0" rtlCol="0"/>
          <a:lstStyle/>
          <a:p>
            <a:endParaRPr/>
          </a:p>
        </p:txBody>
      </p:sp>
      <p:sp>
        <p:nvSpPr>
          <p:cNvPr id="20" name="object 20"/>
          <p:cNvSpPr/>
          <p:nvPr/>
        </p:nvSpPr>
        <p:spPr>
          <a:xfrm>
            <a:off x="2600832" y="3120263"/>
            <a:ext cx="784225" cy="813435"/>
          </a:xfrm>
          <a:custGeom>
            <a:avLst/>
            <a:gdLst/>
            <a:ahLst/>
            <a:cxnLst/>
            <a:rect l="l" t="t" r="r" b="b"/>
            <a:pathLst>
              <a:path w="784225" h="813435">
                <a:moveTo>
                  <a:pt x="392175" y="0"/>
                </a:moveTo>
                <a:lnTo>
                  <a:pt x="328577" y="5320"/>
                </a:lnTo>
                <a:lnTo>
                  <a:pt x="268240" y="20722"/>
                </a:lnTo>
                <a:lnTo>
                  <a:pt x="211974" y="45369"/>
                </a:lnTo>
                <a:lnTo>
                  <a:pt x="160586" y="78423"/>
                </a:lnTo>
                <a:lnTo>
                  <a:pt x="114887" y="119046"/>
                </a:lnTo>
                <a:lnTo>
                  <a:pt x="75683" y="166402"/>
                </a:lnTo>
                <a:lnTo>
                  <a:pt x="43784" y="219653"/>
                </a:lnTo>
                <a:lnTo>
                  <a:pt x="19998" y="277961"/>
                </a:lnTo>
                <a:lnTo>
                  <a:pt x="5134" y="340489"/>
                </a:lnTo>
                <a:lnTo>
                  <a:pt x="0" y="406400"/>
                </a:lnTo>
                <a:lnTo>
                  <a:pt x="1300" y="439743"/>
                </a:lnTo>
                <a:lnTo>
                  <a:pt x="11400" y="504098"/>
                </a:lnTo>
                <a:lnTo>
                  <a:pt x="30827" y="564645"/>
                </a:lnTo>
                <a:lnTo>
                  <a:pt x="58770" y="620548"/>
                </a:lnTo>
                <a:lnTo>
                  <a:pt x="94423" y="670970"/>
                </a:lnTo>
                <a:lnTo>
                  <a:pt x="136975" y="715074"/>
                </a:lnTo>
                <a:lnTo>
                  <a:pt x="185620" y="752024"/>
                </a:lnTo>
                <a:lnTo>
                  <a:pt x="239547" y="780982"/>
                </a:lnTo>
                <a:lnTo>
                  <a:pt x="297950" y="801113"/>
                </a:lnTo>
                <a:lnTo>
                  <a:pt x="360019" y="811579"/>
                </a:lnTo>
                <a:lnTo>
                  <a:pt x="392175" y="812926"/>
                </a:lnTo>
                <a:lnTo>
                  <a:pt x="424331" y="811579"/>
                </a:lnTo>
                <a:lnTo>
                  <a:pt x="486393" y="801113"/>
                </a:lnTo>
                <a:lnTo>
                  <a:pt x="544784" y="780982"/>
                </a:lnTo>
                <a:lnTo>
                  <a:pt x="598696" y="752024"/>
                </a:lnTo>
                <a:lnTo>
                  <a:pt x="647322" y="715074"/>
                </a:lnTo>
                <a:lnTo>
                  <a:pt x="689855" y="670970"/>
                </a:lnTo>
                <a:lnTo>
                  <a:pt x="725489" y="620548"/>
                </a:lnTo>
                <a:lnTo>
                  <a:pt x="753417" y="564645"/>
                </a:lnTo>
                <a:lnTo>
                  <a:pt x="772831" y="504098"/>
                </a:lnTo>
                <a:lnTo>
                  <a:pt x="782925" y="439743"/>
                </a:lnTo>
                <a:lnTo>
                  <a:pt x="784225" y="406400"/>
                </a:lnTo>
                <a:lnTo>
                  <a:pt x="782925" y="373074"/>
                </a:lnTo>
                <a:lnTo>
                  <a:pt x="772831" y="308750"/>
                </a:lnTo>
                <a:lnTo>
                  <a:pt x="753417" y="248227"/>
                </a:lnTo>
                <a:lnTo>
                  <a:pt x="725489" y="192343"/>
                </a:lnTo>
                <a:lnTo>
                  <a:pt x="689855" y="141935"/>
                </a:lnTo>
                <a:lnTo>
                  <a:pt x="647322" y="97840"/>
                </a:lnTo>
                <a:lnTo>
                  <a:pt x="598696" y="60897"/>
                </a:lnTo>
                <a:lnTo>
                  <a:pt x="544784" y="31942"/>
                </a:lnTo>
                <a:lnTo>
                  <a:pt x="486393" y="11813"/>
                </a:lnTo>
                <a:lnTo>
                  <a:pt x="424331" y="1347"/>
                </a:lnTo>
                <a:lnTo>
                  <a:pt x="392175" y="0"/>
                </a:lnTo>
                <a:close/>
              </a:path>
            </a:pathLst>
          </a:custGeom>
          <a:solidFill>
            <a:srgbClr val="FFFFFF"/>
          </a:solidFill>
        </p:spPr>
        <p:txBody>
          <a:bodyPr wrap="square" lIns="0" tIns="0" rIns="0" bIns="0" rtlCol="0"/>
          <a:lstStyle/>
          <a:p>
            <a:endParaRPr/>
          </a:p>
        </p:txBody>
      </p:sp>
      <p:sp>
        <p:nvSpPr>
          <p:cNvPr id="21" name="object 21"/>
          <p:cNvSpPr/>
          <p:nvPr/>
        </p:nvSpPr>
        <p:spPr>
          <a:xfrm>
            <a:off x="2600832" y="3120263"/>
            <a:ext cx="784225" cy="813435"/>
          </a:xfrm>
          <a:custGeom>
            <a:avLst/>
            <a:gdLst/>
            <a:ahLst/>
            <a:cxnLst/>
            <a:rect l="l" t="t" r="r" b="b"/>
            <a:pathLst>
              <a:path w="784225" h="813435">
                <a:moveTo>
                  <a:pt x="0" y="406400"/>
                </a:moveTo>
                <a:lnTo>
                  <a:pt x="5134" y="340489"/>
                </a:lnTo>
                <a:lnTo>
                  <a:pt x="19998" y="277961"/>
                </a:lnTo>
                <a:lnTo>
                  <a:pt x="43784" y="219653"/>
                </a:lnTo>
                <a:lnTo>
                  <a:pt x="75683" y="166402"/>
                </a:lnTo>
                <a:lnTo>
                  <a:pt x="114887" y="119046"/>
                </a:lnTo>
                <a:lnTo>
                  <a:pt x="160586" y="78423"/>
                </a:lnTo>
                <a:lnTo>
                  <a:pt x="211974" y="45369"/>
                </a:lnTo>
                <a:lnTo>
                  <a:pt x="268240" y="20722"/>
                </a:lnTo>
                <a:lnTo>
                  <a:pt x="328577" y="5320"/>
                </a:lnTo>
                <a:lnTo>
                  <a:pt x="392175" y="0"/>
                </a:lnTo>
                <a:lnTo>
                  <a:pt x="424331" y="1347"/>
                </a:lnTo>
                <a:lnTo>
                  <a:pt x="455771" y="5320"/>
                </a:lnTo>
                <a:lnTo>
                  <a:pt x="516098" y="20722"/>
                </a:lnTo>
                <a:lnTo>
                  <a:pt x="572350" y="45369"/>
                </a:lnTo>
                <a:lnTo>
                  <a:pt x="623720" y="78423"/>
                </a:lnTo>
                <a:lnTo>
                  <a:pt x="669401" y="119046"/>
                </a:lnTo>
                <a:lnTo>
                  <a:pt x="708585" y="166402"/>
                </a:lnTo>
                <a:lnTo>
                  <a:pt x="740467" y="219653"/>
                </a:lnTo>
                <a:lnTo>
                  <a:pt x="764239" y="277961"/>
                </a:lnTo>
                <a:lnTo>
                  <a:pt x="779094" y="340489"/>
                </a:lnTo>
                <a:lnTo>
                  <a:pt x="784225" y="406400"/>
                </a:lnTo>
                <a:lnTo>
                  <a:pt x="782925" y="439743"/>
                </a:lnTo>
                <a:lnTo>
                  <a:pt x="779094" y="472345"/>
                </a:lnTo>
                <a:lnTo>
                  <a:pt x="764239" y="534900"/>
                </a:lnTo>
                <a:lnTo>
                  <a:pt x="740467" y="593230"/>
                </a:lnTo>
                <a:lnTo>
                  <a:pt x="708585" y="646497"/>
                </a:lnTo>
                <a:lnTo>
                  <a:pt x="669401" y="693864"/>
                </a:lnTo>
                <a:lnTo>
                  <a:pt x="623720" y="734495"/>
                </a:lnTo>
                <a:lnTo>
                  <a:pt x="572350" y="767554"/>
                </a:lnTo>
                <a:lnTo>
                  <a:pt x="516098" y="792203"/>
                </a:lnTo>
                <a:lnTo>
                  <a:pt x="455771" y="807606"/>
                </a:lnTo>
                <a:lnTo>
                  <a:pt x="392175" y="812926"/>
                </a:lnTo>
                <a:lnTo>
                  <a:pt x="360019" y="811579"/>
                </a:lnTo>
                <a:lnTo>
                  <a:pt x="328577" y="807606"/>
                </a:lnTo>
                <a:lnTo>
                  <a:pt x="268240" y="792203"/>
                </a:lnTo>
                <a:lnTo>
                  <a:pt x="211974" y="767554"/>
                </a:lnTo>
                <a:lnTo>
                  <a:pt x="160586" y="734495"/>
                </a:lnTo>
                <a:lnTo>
                  <a:pt x="114887" y="693864"/>
                </a:lnTo>
                <a:lnTo>
                  <a:pt x="75683" y="646497"/>
                </a:lnTo>
                <a:lnTo>
                  <a:pt x="43784" y="593230"/>
                </a:lnTo>
                <a:lnTo>
                  <a:pt x="19998" y="534900"/>
                </a:lnTo>
                <a:lnTo>
                  <a:pt x="5134" y="472345"/>
                </a:lnTo>
                <a:lnTo>
                  <a:pt x="0" y="406400"/>
                </a:lnTo>
                <a:close/>
              </a:path>
            </a:pathLst>
          </a:custGeom>
          <a:ln w="9525">
            <a:solidFill>
              <a:srgbClr val="4F81BC"/>
            </a:solidFill>
          </a:ln>
        </p:spPr>
        <p:txBody>
          <a:bodyPr wrap="square" lIns="0" tIns="0" rIns="0" bIns="0" rtlCol="0"/>
          <a:lstStyle/>
          <a:p>
            <a:endParaRPr/>
          </a:p>
        </p:txBody>
      </p:sp>
      <p:sp>
        <p:nvSpPr>
          <p:cNvPr id="23" name="object 23"/>
          <p:cNvSpPr txBox="1"/>
          <p:nvPr/>
        </p:nvSpPr>
        <p:spPr>
          <a:xfrm>
            <a:off x="3296347" y="4215065"/>
            <a:ext cx="2776220" cy="538609"/>
          </a:xfrm>
          <a:prstGeom prst="rect">
            <a:avLst/>
          </a:prstGeom>
        </p:spPr>
        <p:txBody>
          <a:bodyPr vert="horz" wrap="square" lIns="0" tIns="0" rIns="0" bIns="0" rtlCol="0">
            <a:spAutoFit/>
          </a:bodyPr>
          <a:lstStyle/>
          <a:p>
            <a:pPr marL="12700">
              <a:lnSpc>
                <a:spcPts val="2070"/>
              </a:lnSpc>
            </a:pPr>
            <a:r>
              <a:rPr sz="1800" b="1" dirty="0" smtClean="0">
                <a:solidFill>
                  <a:schemeClr val="bg1"/>
                </a:solidFill>
                <a:latin typeface="Calibri"/>
                <a:cs typeface="Calibri"/>
              </a:rPr>
              <a:t>Statistica Fisica e Applicazioni Interdisciplinari</a:t>
            </a:r>
            <a:endParaRPr sz="1800" dirty="0">
              <a:solidFill>
                <a:schemeClr val="bg1"/>
              </a:solidFill>
              <a:latin typeface="Calibri"/>
              <a:cs typeface="Calibri"/>
            </a:endParaRPr>
          </a:p>
        </p:txBody>
      </p:sp>
      <p:sp>
        <p:nvSpPr>
          <p:cNvPr id="24" name="object 24"/>
          <p:cNvSpPr/>
          <p:nvPr/>
        </p:nvSpPr>
        <p:spPr>
          <a:xfrm>
            <a:off x="2418079" y="4046220"/>
            <a:ext cx="876299" cy="876300"/>
          </a:xfrm>
          <a:prstGeom prst="rect">
            <a:avLst/>
          </a:prstGeom>
          <a:blipFill>
            <a:blip r:embed="rId12" cstate="print"/>
            <a:stretch>
              <a:fillRect/>
            </a:stretch>
          </a:blipFill>
        </p:spPr>
        <p:txBody>
          <a:bodyPr wrap="square" lIns="0" tIns="0" rIns="0" bIns="0" rtlCol="0"/>
          <a:lstStyle/>
          <a:p>
            <a:endParaRPr/>
          </a:p>
        </p:txBody>
      </p:sp>
      <p:sp>
        <p:nvSpPr>
          <p:cNvPr id="25" name="object 25"/>
          <p:cNvSpPr/>
          <p:nvPr/>
        </p:nvSpPr>
        <p:spPr>
          <a:xfrm>
            <a:off x="2465832" y="4072254"/>
            <a:ext cx="780415" cy="779780"/>
          </a:xfrm>
          <a:custGeom>
            <a:avLst/>
            <a:gdLst/>
            <a:ahLst/>
            <a:cxnLst/>
            <a:rect l="l" t="t" r="r" b="b"/>
            <a:pathLst>
              <a:path w="780414" h="779779">
                <a:moveTo>
                  <a:pt x="389890" y="0"/>
                </a:moveTo>
                <a:lnTo>
                  <a:pt x="326663" y="5104"/>
                </a:lnTo>
                <a:lnTo>
                  <a:pt x="266679" y="19883"/>
                </a:lnTo>
                <a:lnTo>
                  <a:pt x="210741" y="43531"/>
                </a:lnTo>
                <a:lnTo>
                  <a:pt x="159654" y="75244"/>
                </a:lnTo>
                <a:lnTo>
                  <a:pt x="114220" y="114220"/>
                </a:lnTo>
                <a:lnTo>
                  <a:pt x="75244" y="159654"/>
                </a:lnTo>
                <a:lnTo>
                  <a:pt x="43531" y="210741"/>
                </a:lnTo>
                <a:lnTo>
                  <a:pt x="19883" y="266679"/>
                </a:lnTo>
                <a:lnTo>
                  <a:pt x="5104" y="326663"/>
                </a:lnTo>
                <a:lnTo>
                  <a:pt x="0" y="389890"/>
                </a:lnTo>
                <a:lnTo>
                  <a:pt x="1292" y="421875"/>
                </a:lnTo>
                <a:lnTo>
                  <a:pt x="11334" y="483605"/>
                </a:lnTo>
                <a:lnTo>
                  <a:pt x="30648" y="541678"/>
                </a:lnTo>
                <a:lnTo>
                  <a:pt x="58430" y="595294"/>
                </a:lnTo>
                <a:lnTo>
                  <a:pt x="93875" y="643651"/>
                </a:lnTo>
                <a:lnTo>
                  <a:pt x="136180" y="685947"/>
                </a:lnTo>
                <a:lnTo>
                  <a:pt x="184541" y="721380"/>
                </a:lnTo>
                <a:lnTo>
                  <a:pt x="238154" y="749149"/>
                </a:lnTo>
                <a:lnTo>
                  <a:pt x="296216" y="768452"/>
                </a:lnTo>
                <a:lnTo>
                  <a:pt x="357921" y="778487"/>
                </a:lnTo>
                <a:lnTo>
                  <a:pt x="389890" y="779780"/>
                </a:lnTo>
                <a:lnTo>
                  <a:pt x="421876" y="778487"/>
                </a:lnTo>
                <a:lnTo>
                  <a:pt x="483612" y="768452"/>
                </a:lnTo>
                <a:lnTo>
                  <a:pt x="541698" y="749149"/>
                </a:lnTo>
                <a:lnTo>
                  <a:pt x="595330" y="721380"/>
                </a:lnTo>
                <a:lnTo>
                  <a:pt x="643705" y="685947"/>
                </a:lnTo>
                <a:lnTo>
                  <a:pt x="686020" y="643651"/>
                </a:lnTo>
                <a:lnTo>
                  <a:pt x="721471" y="595294"/>
                </a:lnTo>
                <a:lnTo>
                  <a:pt x="749256" y="541678"/>
                </a:lnTo>
                <a:lnTo>
                  <a:pt x="768571" y="483605"/>
                </a:lnTo>
                <a:lnTo>
                  <a:pt x="778614" y="421875"/>
                </a:lnTo>
                <a:lnTo>
                  <a:pt x="779907" y="389890"/>
                </a:lnTo>
                <a:lnTo>
                  <a:pt x="778614" y="357921"/>
                </a:lnTo>
                <a:lnTo>
                  <a:pt x="768571" y="296216"/>
                </a:lnTo>
                <a:lnTo>
                  <a:pt x="749256" y="238154"/>
                </a:lnTo>
                <a:lnTo>
                  <a:pt x="721471" y="184541"/>
                </a:lnTo>
                <a:lnTo>
                  <a:pt x="686020" y="136180"/>
                </a:lnTo>
                <a:lnTo>
                  <a:pt x="643705" y="93875"/>
                </a:lnTo>
                <a:lnTo>
                  <a:pt x="595330" y="58430"/>
                </a:lnTo>
                <a:lnTo>
                  <a:pt x="541698" y="30648"/>
                </a:lnTo>
                <a:lnTo>
                  <a:pt x="483612" y="11334"/>
                </a:lnTo>
                <a:lnTo>
                  <a:pt x="421876" y="1292"/>
                </a:lnTo>
                <a:lnTo>
                  <a:pt x="389890" y="0"/>
                </a:lnTo>
                <a:close/>
              </a:path>
            </a:pathLst>
          </a:custGeom>
          <a:solidFill>
            <a:srgbClr val="FFFFFF"/>
          </a:solidFill>
        </p:spPr>
        <p:txBody>
          <a:bodyPr wrap="square" lIns="0" tIns="0" rIns="0" bIns="0" rtlCol="0"/>
          <a:lstStyle/>
          <a:p>
            <a:endParaRPr/>
          </a:p>
        </p:txBody>
      </p:sp>
      <p:sp>
        <p:nvSpPr>
          <p:cNvPr id="26" name="object 26"/>
          <p:cNvSpPr/>
          <p:nvPr/>
        </p:nvSpPr>
        <p:spPr>
          <a:xfrm>
            <a:off x="2465832" y="4072254"/>
            <a:ext cx="780415" cy="779780"/>
          </a:xfrm>
          <a:custGeom>
            <a:avLst/>
            <a:gdLst/>
            <a:ahLst/>
            <a:cxnLst/>
            <a:rect l="l" t="t" r="r" b="b"/>
            <a:pathLst>
              <a:path w="780414" h="779779">
                <a:moveTo>
                  <a:pt x="0" y="389890"/>
                </a:moveTo>
                <a:lnTo>
                  <a:pt x="5104" y="326663"/>
                </a:lnTo>
                <a:lnTo>
                  <a:pt x="19883" y="266679"/>
                </a:lnTo>
                <a:lnTo>
                  <a:pt x="43531" y="210741"/>
                </a:lnTo>
                <a:lnTo>
                  <a:pt x="75244" y="159654"/>
                </a:lnTo>
                <a:lnTo>
                  <a:pt x="114220" y="114220"/>
                </a:lnTo>
                <a:lnTo>
                  <a:pt x="159654" y="75244"/>
                </a:lnTo>
                <a:lnTo>
                  <a:pt x="210741" y="43531"/>
                </a:lnTo>
                <a:lnTo>
                  <a:pt x="266679" y="19883"/>
                </a:lnTo>
                <a:lnTo>
                  <a:pt x="326663" y="5104"/>
                </a:lnTo>
                <a:lnTo>
                  <a:pt x="389890" y="0"/>
                </a:lnTo>
                <a:lnTo>
                  <a:pt x="421876" y="1292"/>
                </a:lnTo>
                <a:lnTo>
                  <a:pt x="453150" y="5104"/>
                </a:lnTo>
                <a:lnTo>
                  <a:pt x="513162" y="19883"/>
                </a:lnTo>
                <a:lnTo>
                  <a:pt x="569121" y="43531"/>
                </a:lnTo>
                <a:lnTo>
                  <a:pt x="620225" y="75244"/>
                </a:lnTo>
                <a:lnTo>
                  <a:pt x="665670" y="114220"/>
                </a:lnTo>
                <a:lnTo>
                  <a:pt x="704653" y="159654"/>
                </a:lnTo>
                <a:lnTo>
                  <a:pt x="736372" y="210741"/>
                </a:lnTo>
                <a:lnTo>
                  <a:pt x="760022" y="266679"/>
                </a:lnTo>
                <a:lnTo>
                  <a:pt x="774802" y="326663"/>
                </a:lnTo>
                <a:lnTo>
                  <a:pt x="779907" y="389890"/>
                </a:lnTo>
                <a:lnTo>
                  <a:pt x="778614" y="421875"/>
                </a:lnTo>
                <a:lnTo>
                  <a:pt x="774802" y="453147"/>
                </a:lnTo>
                <a:lnTo>
                  <a:pt x="760022" y="513149"/>
                </a:lnTo>
                <a:lnTo>
                  <a:pt x="736372" y="569094"/>
                </a:lnTo>
                <a:lnTo>
                  <a:pt x="704653" y="620180"/>
                </a:lnTo>
                <a:lnTo>
                  <a:pt x="665670" y="665607"/>
                </a:lnTo>
                <a:lnTo>
                  <a:pt x="620225" y="704571"/>
                </a:lnTo>
                <a:lnTo>
                  <a:pt x="569121" y="736272"/>
                </a:lnTo>
                <a:lnTo>
                  <a:pt x="513162" y="759909"/>
                </a:lnTo>
                <a:lnTo>
                  <a:pt x="453150" y="774678"/>
                </a:lnTo>
                <a:lnTo>
                  <a:pt x="389890" y="779780"/>
                </a:lnTo>
                <a:lnTo>
                  <a:pt x="357921" y="778487"/>
                </a:lnTo>
                <a:lnTo>
                  <a:pt x="326663" y="774678"/>
                </a:lnTo>
                <a:lnTo>
                  <a:pt x="266679" y="759909"/>
                </a:lnTo>
                <a:lnTo>
                  <a:pt x="210741" y="736272"/>
                </a:lnTo>
                <a:lnTo>
                  <a:pt x="159654" y="704571"/>
                </a:lnTo>
                <a:lnTo>
                  <a:pt x="114220" y="665607"/>
                </a:lnTo>
                <a:lnTo>
                  <a:pt x="75244" y="620180"/>
                </a:lnTo>
                <a:lnTo>
                  <a:pt x="43531" y="569094"/>
                </a:lnTo>
                <a:lnTo>
                  <a:pt x="19883" y="513149"/>
                </a:lnTo>
                <a:lnTo>
                  <a:pt x="5104" y="453147"/>
                </a:lnTo>
                <a:lnTo>
                  <a:pt x="0" y="389890"/>
                </a:lnTo>
                <a:close/>
              </a:path>
            </a:pathLst>
          </a:custGeom>
          <a:ln w="9525">
            <a:solidFill>
              <a:srgbClr val="4F81BC"/>
            </a:solidFill>
          </a:ln>
        </p:spPr>
        <p:txBody>
          <a:bodyPr wrap="square" lIns="0" tIns="0" rIns="0" bIns="0" rtlCol="0"/>
          <a:lstStyle/>
          <a:p>
            <a:endParaRPr/>
          </a:p>
        </p:txBody>
      </p:sp>
      <p:sp>
        <p:nvSpPr>
          <p:cNvPr id="27" name="object 27"/>
          <p:cNvSpPr/>
          <p:nvPr/>
        </p:nvSpPr>
        <p:spPr>
          <a:xfrm>
            <a:off x="2354579" y="5056632"/>
            <a:ext cx="4594860" cy="726948"/>
          </a:xfrm>
          <a:prstGeom prst="rect">
            <a:avLst/>
          </a:prstGeom>
          <a:blipFill>
            <a:blip r:embed="rId13" cstate="print"/>
            <a:stretch>
              <a:fillRect/>
            </a:stretch>
          </a:blipFill>
        </p:spPr>
        <p:txBody>
          <a:bodyPr wrap="square" lIns="0" tIns="0" rIns="0" bIns="0" rtlCol="0"/>
          <a:lstStyle/>
          <a:p>
            <a:endParaRPr/>
          </a:p>
        </p:txBody>
      </p:sp>
      <p:sp>
        <p:nvSpPr>
          <p:cNvPr id="28" name="object 28"/>
          <p:cNvSpPr txBox="1"/>
          <p:nvPr/>
        </p:nvSpPr>
        <p:spPr>
          <a:xfrm>
            <a:off x="2892170" y="5280278"/>
            <a:ext cx="2615934" cy="276999"/>
          </a:xfrm>
          <a:prstGeom prst="rect">
            <a:avLst/>
          </a:prstGeom>
        </p:spPr>
        <p:txBody>
          <a:bodyPr vert="horz" wrap="square" lIns="0" tIns="0" rIns="0" bIns="0" rtlCol="0">
            <a:spAutoFit/>
          </a:bodyPr>
          <a:lstStyle/>
          <a:p>
            <a:pPr marL="12700">
              <a:lnSpc>
                <a:spcPct val="100000"/>
              </a:lnSpc>
            </a:pPr>
            <a:r>
              <a:rPr sz="1800" b="1" spc="-10" dirty="0" smtClean="0">
                <a:solidFill>
                  <a:srgbClr val="FFFFFF"/>
                </a:solidFill>
                <a:latin typeface="Calibri"/>
                <a:cs typeface="Calibri"/>
              </a:rPr>
              <a:t>Chimica dei Materiali</a:t>
            </a:r>
            <a:endParaRPr sz="1800" dirty="0">
              <a:latin typeface="Calibri"/>
              <a:cs typeface="Calibri"/>
            </a:endParaRPr>
          </a:p>
        </p:txBody>
      </p:sp>
      <p:sp>
        <p:nvSpPr>
          <p:cNvPr id="29" name="object 29"/>
          <p:cNvSpPr/>
          <p:nvPr/>
        </p:nvSpPr>
        <p:spPr>
          <a:xfrm>
            <a:off x="1971039" y="4983479"/>
            <a:ext cx="876300" cy="873760"/>
          </a:xfrm>
          <a:prstGeom prst="rect">
            <a:avLst/>
          </a:prstGeom>
          <a:blipFill>
            <a:blip r:embed="rId14" cstate="print"/>
            <a:stretch>
              <a:fillRect/>
            </a:stretch>
          </a:blipFill>
        </p:spPr>
        <p:txBody>
          <a:bodyPr wrap="square" lIns="0" tIns="0" rIns="0" bIns="0" rtlCol="0"/>
          <a:lstStyle/>
          <a:p>
            <a:endParaRPr/>
          </a:p>
        </p:txBody>
      </p:sp>
      <p:sp>
        <p:nvSpPr>
          <p:cNvPr id="30" name="object 30"/>
          <p:cNvSpPr/>
          <p:nvPr/>
        </p:nvSpPr>
        <p:spPr>
          <a:xfrm>
            <a:off x="2018919" y="5007736"/>
            <a:ext cx="779780" cy="780415"/>
          </a:xfrm>
          <a:custGeom>
            <a:avLst/>
            <a:gdLst/>
            <a:ahLst/>
            <a:cxnLst/>
            <a:rect l="l" t="t" r="r" b="b"/>
            <a:pathLst>
              <a:path w="779780" h="780414">
                <a:moveTo>
                  <a:pt x="389889" y="0"/>
                </a:moveTo>
                <a:lnTo>
                  <a:pt x="326632" y="5104"/>
                </a:lnTo>
                <a:lnTo>
                  <a:pt x="266630" y="19883"/>
                </a:lnTo>
                <a:lnTo>
                  <a:pt x="210685" y="43531"/>
                </a:lnTo>
                <a:lnTo>
                  <a:pt x="159599" y="75244"/>
                </a:lnTo>
                <a:lnTo>
                  <a:pt x="114173" y="114220"/>
                </a:lnTo>
                <a:lnTo>
                  <a:pt x="75208" y="159654"/>
                </a:lnTo>
                <a:lnTo>
                  <a:pt x="43507" y="210741"/>
                </a:lnTo>
                <a:lnTo>
                  <a:pt x="19870" y="266679"/>
                </a:lnTo>
                <a:lnTo>
                  <a:pt x="5101" y="326663"/>
                </a:lnTo>
                <a:lnTo>
                  <a:pt x="0" y="389890"/>
                </a:lnTo>
                <a:lnTo>
                  <a:pt x="1292" y="421870"/>
                </a:lnTo>
                <a:lnTo>
                  <a:pt x="11327" y="483594"/>
                </a:lnTo>
                <a:lnTo>
                  <a:pt x="30630" y="541666"/>
                </a:lnTo>
                <a:lnTo>
                  <a:pt x="58399" y="595285"/>
                </a:lnTo>
                <a:lnTo>
                  <a:pt x="93832" y="643646"/>
                </a:lnTo>
                <a:lnTo>
                  <a:pt x="136128" y="685948"/>
                </a:lnTo>
                <a:lnTo>
                  <a:pt x="184485" y="721389"/>
                </a:lnTo>
                <a:lnTo>
                  <a:pt x="238101" y="749165"/>
                </a:lnTo>
                <a:lnTo>
                  <a:pt x="296174" y="768473"/>
                </a:lnTo>
                <a:lnTo>
                  <a:pt x="357904" y="778512"/>
                </a:lnTo>
                <a:lnTo>
                  <a:pt x="389889" y="779805"/>
                </a:lnTo>
                <a:lnTo>
                  <a:pt x="421858" y="778512"/>
                </a:lnTo>
                <a:lnTo>
                  <a:pt x="483563" y="768473"/>
                </a:lnTo>
                <a:lnTo>
                  <a:pt x="541625" y="749165"/>
                </a:lnTo>
                <a:lnTo>
                  <a:pt x="595238" y="721389"/>
                </a:lnTo>
                <a:lnTo>
                  <a:pt x="643599" y="685948"/>
                </a:lnTo>
                <a:lnTo>
                  <a:pt x="685904" y="643646"/>
                </a:lnTo>
                <a:lnTo>
                  <a:pt x="721349" y="595285"/>
                </a:lnTo>
                <a:lnTo>
                  <a:pt x="749131" y="541666"/>
                </a:lnTo>
                <a:lnTo>
                  <a:pt x="768445" y="483594"/>
                </a:lnTo>
                <a:lnTo>
                  <a:pt x="778487" y="421870"/>
                </a:lnTo>
                <a:lnTo>
                  <a:pt x="779780" y="389890"/>
                </a:lnTo>
                <a:lnTo>
                  <a:pt x="778487" y="357921"/>
                </a:lnTo>
                <a:lnTo>
                  <a:pt x="768445" y="296216"/>
                </a:lnTo>
                <a:lnTo>
                  <a:pt x="749131" y="238154"/>
                </a:lnTo>
                <a:lnTo>
                  <a:pt x="721349" y="184541"/>
                </a:lnTo>
                <a:lnTo>
                  <a:pt x="685904" y="136180"/>
                </a:lnTo>
                <a:lnTo>
                  <a:pt x="643599" y="93875"/>
                </a:lnTo>
                <a:lnTo>
                  <a:pt x="595238" y="58430"/>
                </a:lnTo>
                <a:lnTo>
                  <a:pt x="541625" y="30648"/>
                </a:lnTo>
                <a:lnTo>
                  <a:pt x="483563" y="11334"/>
                </a:lnTo>
                <a:lnTo>
                  <a:pt x="421858" y="1292"/>
                </a:lnTo>
                <a:lnTo>
                  <a:pt x="389889" y="0"/>
                </a:lnTo>
                <a:close/>
              </a:path>
            </a:pathLst>
          </a:custGeom>
          <a:solidFill>
            <a:srgbClr val="FFFFFF"/>
          </a:solidFill>
        </p:spPr>
        <p:txBody>
          <a:bodyPr wrap="square" lIns="0" tIns="0" rIns="0" bIns="0" rtlCol="0"/>
          <a:lstStyle/>
          <a:p>
            <a:endParaRPr/>
          </a:p>
        </p:txBody>
      </p:sp>
      <p:sp>
        <p:nvSpPr>
          <p:cNvPr id="31" name="object 31"/>
          <p:cNvSpPr/>
          <p:nvPr/>
        </p:nvSpPr>
        <p:spPr>
          <a:xfrm>
            <a:off x="2018919" y="5007736"/>
            <a:ext cx="779780" cy="780415"/>
          </a:xfrm>
          <a:custGeom>
            <a:avLst/>
            <a:gdLst/>
            <a:ahLst/>
            <a:cxnLst/>
            <a:rect l="l" t="t" r="r" b="b"/>
            <a:pathLst>
              <a:path w="779780" h="780414">
                <a:moveTo>
                  <a:pt x="0" y="389890"/>
                </a:moveTo>
                <a:lnTo>
                  <a:pt x="5101" y="326663"/>
                </a:lnTo>
                <a:lnTo>
                  <a:pt x="19870" y="266679"/>
                </a:lnTo>
                <a:lnTo>
                  <a:pt x="43507" y="210741"/>
                </a:lnTo>
                <a:lnTo>
                  <a:pt x="75208" y="159654"/>
                </a:lnTo>
                <a:lnTo>
                  <a:pt x="114173" y="114220"/>
                </a:lnTo>
                <a:lnTo>
                  <a:pt x="159599" y="75244"/>
                </a:lnTo>
                <a:lnTo>
                  <a:pt x="210685" y="43531"/>
                </a:lnTo>
                <a:lnTo>
                  <a:pt x="266630" y="19883"/>
                </a:lnTo>
                <a:lnTo>
                  <a:pt x="326632" y="5104"/>
                </a:lnTo>
                <a:lnTo>
                  <a:pt x="389889" y="0"/>
                </a:lnTo>
                <a:lnTo>
                  <a:pt x="421858" y="1292"/>
                </a:lnTo>
                <a:lnTo>
                  <a:pt x="453116" y="5104"/>
                </a:lnTo>
                <a:lnTo>
                  <a:pt x="513100" y="19883"/>
                </a:lnTo>
                <a:lnTo>
                  <a:pt x="569038" y="43531"/>
                </a:lnTo>
                <a:lnTo>
                  <a:pt x="620125" y="75244"/>
                </a:lnTo>
                <a:lnTo>
                  <a:pt x="665559" y="114220"/>
                </a:lnTo>
                <a:lnTo>
                  <a:pt x="704535" y="159654"/>
                </a:lnTo>
                <a:lnTo>
                  <a:pt x="736248" y="210741"/>
                </a:lnTo>
                <a:lnTo>
                  <a:pt x="759896" y="266679"/>
                </a:lnTo>
                <a:lnTo>
                  <a:pt x="774675" y="326663"/>
                </a:lnTo>
                <a:lnTo>
                  <a:pt x="779780" y="389890"/>
                </a:lnTo>
                <a:lnTo>
                  <a:pt x="778487" y="421870"/>
                </a:lnTo>
                <a:lnTo>
                  <a:pt x="774675" y="453138"/>
                </a:lnTo>
                <a:lnTo>
                  <a:pt x="759896" y="513137"/>
                </a:lnTo>
                <a:lnTo>
                  <a:pt x="736248" y="569082"/>
                </a:lnTo>
                <a:lnTo>
                  <a:pt x="704535" y="620173"/>
                </a:lnTo>
                <a:lnTo>
                  <a:pt x="665559" y="665605"/>
                </a:lnTo>
                <a:lnTo>
                  <a:pt x="620125" y="704577"/>
                </a:lnTo>
                <a:lnTo>
                  <a:pt x="569038" y="736285"/>
                </a:lnTo>
                <a:lnTo>
                  <a:pt x="513100" y="759928"/>
                </a:lnTo>
                <a:lnTo>
                  <a:pt x="453116" y="774702"/>
                </a:lnTo>
                <a:lnTo>
                  <a:pt x="389889" y="779805"/>
                </a:lnTo>
                <a:lnTo>
                  <a:pt x="357904" y="778512"/>
                </a:lnTo>
                <a:lnTo>
                  <a:pt x="326632" y="774702"/>
                </a:lnTo>
                <a:lnTo>
                  <a:pt x="266630" y="759928"/>
                </a:lnTo>
                <a:lnTo>
                  <a:pt x="210685" y="736285"/>
                </a:lnTo>
                <a:lnTo>
                  <a:pt x="159599" y="704577"/>
                </a:lnTo>
                <a:lnTo>
                  <a:pt x="114173" y="665605"/>
                </a:lnTo>
                <a:lnTo>
                  <a:pt x="75208" y="620173"/>
                </a:lnTo>
                <a:lnTo>
                  <a:pt x="43507" y="569082"/>
                </a:lnTo>
                <a:lnTo>
                  <a:pt x="19870" y="513137"/>
                </a:lnTo>
                <a:lnTo>
                  <a:pt x="5101" y="453138"/>
                </a:lnTo>
                <a:lnTo>
                  <a:pt x="0" y="389890"/>
                </a:lnTo>
                <a:close/>
              </a:path>
            </a:pathLst>
          </a:custGeom>
          <a:ln w="9525">
            <a:solidFill>
              <a:srgbClr val="4F81BC"/>
            </a:solidFill>
          </a:ln>
        </p:spPr>
        <p:txBody>
          <a:bodyPr wrap="square" lIns="0" tIns="0" rIns="0" bIns="0" rtlCol="0"/>
          <a:lstStyle/>
          <a:p>
            <a:endParaRPr/>
          </a:p>
        </p:txBody>
      </p:sp>
      <p:sp>
        <p:nvSpPr>
          <p:cNvPr id="32" name="object 32"/>
          <p:cNvSpPr txBox="1"/>
          <p:nvPr/>
        </p:nvSpPr>
        <p:spPr>
          <a:xfrm>
            <a:off x="2290445" y="1529498"/>
            <a:ext cx="279400" cy="254000"/>
          </a:xfrm>
          <a:prstGeom prst="rect">
            <a:avLst/>
          </a:prstGeom>
        </p:spPr>
        <p:txBody>
          <a:bodyPr vert="horz" wrap="square" lIns="0" tIns="0" rIns="0" bIns="0" rtlCol="0">
            <a:spAutoFit/>
          </a:bodyPr>
          <a:lstStyle/>
          <a:p>
            <a:pPr marL="12700">
              <a:lnSpc>
                <a:spcPct val="100000"/>
              </a:lnSpc>
            </a:pPr>
            <a:r>
              <a:rPr sz="1800" b="1" spc="-10" dirty="0">
                <a:solidFill>
                  <a:srgbClr val="00377A"/>
                </a:solidFill>
                <a:latin typeface="Century Gothic"/>
                <a:cs typeface="Century Gothic"/>
              </a:rPr>
              <a:t>20</a:t>
            </a:r>
            <a:endParaRPr sz="1800">
              <a:latin typeface="Century Gothic"/>
              <a:cs typeface="Century Gothic"/>
            </a:endParaRPr>
          </a:p>
        </p:txBody>
      </p:sp>
      <p:sp>
        <p:nvSpPr>
          <p:cNvPr id="33" name="object 33"/>
          <p:cNvSpPr txBox="1"/>
          <p:nvPr/>
        </p:nvSpPr>
        <p:spPr>
          <a:xfrm>
            <a:off x="2902585" y="3431704"/>
            <a:ext cx="153670" cy="254000"/>
          </a:xfrm>
          <a:prstGeom prst="rect">
            <a:avLst/>
          </a:prstGeom>
        </p:spPr>
        <p:txBody>
          <a:bodyPr vert="horz" wrap="square" lIns="0" tIns="0" rIns="0" bIns="0" rtlCol="0">
            <a:spAutoFit/>
          </a:bodyPr>
          <a:lstStyle/>
          <a:p>
            <a:pPr marL="12700">
              <a:lnSpc>
                <a:spcPct val="100000"/>
              </a:lnSpc>
            </a:pPr>
            <a:r>
              <a:rPr sz="1800" b="1" dirty="0">
                <a:solidFill>
                  <a:srgbClr val="00377A"/>
                </a:solidFill>
                <a:latin typeface="Century Gothic"/>
                <a:cs typeface="Century Gothic"/>
              </a:rPr>
              <a:t>4</a:t>
            </a:r>
            <a:endParaRPr sz="1800">
              <a:latin typeface="Century Gothic"/>
              <a:cs typeface="Century Gothic"/>
            </a:endParaRPr>
          </a:p>
        </p:txBody>
      </p:sp>
      <p:sp>
        <p:nvSpPr>
          <p:cNvPr id="34" name="object 34"/>
          <p:cNvSpPr txBox="1"/>
          <p:nvPr/>
        </p:nvSpPr>
        <p:spPr>
          <a:xfrm>
            <a:off x="2794254" y="4378864"/>
            <a:ext cx="153670" cy="254635"/>
          </a:xfrm>
          <a:prstGeom prst="rect">
            <a:avLst/>
          </a:prstGeom>
        </p:spPr>
        <p:txBody>
          <a:bodyPr vert="horz" wrap="square" lIns="0" tIns="0" rIns="0" bIns="0" rtlCol="0">
            <a:spAutoFit/>
          </a:bodyPr>
          <a:lstStyle/>
          <a:p>
            <a:pPr marL="12700">
              <a:lnSpc>
                <a:spcPct val="100000"/>
              </a:lnSpc>
            </a:pPr>
            <a:r>
              <a:rPr sz="1800" b="1" dirty="0">
                <a:solidFill>
                  <a:srgbClr val="00377A"/>
                </a:solidFill>
                <a:latin typeface="Century Gothic"/>
                <a:cs typeface="Century Gothic"/>
              </a:rPr>
              <a:t>5</a:t>
            </a:r>
            <a:endParaRPr sz="1800">
              <a:latin typeface="Century Gothic"/>
              <a:cs typeface="Century Gothic"/>
            </a:endParaRPr>
          </a:p>
        </p:txBody>
      </p:sp>
      <p:sp>
        <p:nvSpPr>
          <p:cNvPr id="35" name="object 35"/>
          <p:cNvSpPr txBox="1"/>
          <p:nvPr/>
        </p:nvSpPr>
        <p:spPr>
          <a:xfrm>
            <a:off x="2733039" y="2471203"/>
            <a:ext cx="279400" cy="254000"/>
          </a:xfrm>
          <a:prstGeom prst="rect">
            <a:avLst/>
          </a:prstGeom>
        </p:spPr>
        <p:txBody>
          <a:bodyPr vert="horz" wrap="square" lIns="0" tIns="0" rIns="0" bIns="0" rtlCol="0">
            <a:spAutoFit/>
          </a:bodyPr>
          <a:lstStyle/>
          <a:p>
            <a:pPr marL="12700">
              <a:lnSpc>
                <a:spcPct val="100000"/>
              </a:lnSpc>
            </a:pPr>
            <a:r>
              <a:rPr sz="1800" b="1" spc="-10" dirty="0">
                <a:solidFill>
                  <a:srgbClr val="00377A"/>
                </a:solidFill>
                <a:latin typeface="Century Gothic"/>
                <a:cs typeface="Century Gothic"/>
              </a:rPr>
              <a:t>10</a:t>
            </a:r>
            <a:endParaRPr sz="1800">
              <a:latin typeface="Century Gothic"/>
              <a:cs typeface="Century Gothic"/>
            </a:endParaRPr>
          </a:p>
        </p:txBody>
      </p:sp>
      <p:sp>
        <p:nvSpPr>
          <p:cNvPr id="36" name="object 36"/>
          <p:cNvSpPr txBox="1"/>
          <p:nvPr/>
        </p:nvSpPr>
        <p:spPr>
          <a:xfrm>
            <a:off x="6997700" y="1412776"/>
            <a:ext cx="1417955" cy="472440"/>
          </a:xfrm>
          <a:prstGeom prst="rect">
            <a:avLst/>
          </a:prstGeom>
        </p:spPr>
        <p:txBody>
          <a:bodyPr vert="horz" wrap="square" lIns="0" tIns="0" rIns="0" bIns="0" rtlCol="0">
            <a:spAutoFit/>
          </a:bodyPr>
          <a:lstStyle/>
          <a:p>
            <a:pPr marL="12700" marR="5080">
              <a:lnSpc>
                <a:spcPct val="100000"/>
              </a:lnSpc>
            </a:pPr>
            <a:r>
              <a:rPr sz="1600" b="1" spc="5" dirty="0">
                <a:solidFill>
                  <a:srgbClr val="001F5F"/>
                </a:solidFill>
                <a:latin typeface="Calibri"/>
                <a:cs typeface="Calibri"/>
              </a:rPr>
              <a:t>P</a:t>
            </a:r>
            <a:r>
              <a:rPr sz="1600" b="1" spc="-30" dirty="0">
                <a:solidFill>
                  <a:srgbClr val="001F5F"/>
                </a:solidFill>
                <a:latin typeface="Calibri"/>
                <a:cs typeface="Calibri"/>
              </a:rPr>
              <a:t>r</a:t>
            </a:r>
            <a:r>
              <a:rPr sz="1600" b="1" dirty="0">
                <a:solidFill>
                  <a:srgbClr val="001F5F"/>
                </a:solidFill>
                <a:latin typeface="Calibri"/>
                <a:cs typeface="Calibri"/>
              </a:rPr>
              <a:t>o</a:t>
            </a:r>
            <a:r>
              <a:rPr sz="1600" b="1" spc="-90" dirty="0">
                <a:solidFill>
                  <a:srgbClr val="001F5F"/>
                </a:solidFill>
                <a:latin typeface="Calibri"/>
                <a:cs typeface="Calibri"/>
              </a:rPr>
              <a:t>f</a:t>
            </a:r>
            <a:r>
              <a:rPr sz="1600" b="1" dirty="0">
                <a:solidFill>
                  <a:srgbClr val="001F5F"/>
                </a:solidFill>
                <a:latin typeface="Calibri"/>
                <a:cs typeface="Calibri"/>
              </a:rPr>
              <a:t>.</a:t>
            </a:r>
            <a:r>
              <a:rPr sz="1600" b="1" spc="-10" dirty="0">
                <a:solidFill>
                  <a:srgbClr val="001F5F"/>
                </a:solidFill>
                <a:latin typeface="Calibri"/>
                <a:cs typeface="Calibri"/>
              </a:rPr>
              <a:t> </a:t>
            </a:r>
            <a:r>
              <a:rPr sz="1600" b="1" spc="-15" dirty="0">
                <a:solidFill>
                  <a:srgbClr val="001F5F"/>
                </a:solidFill>
                <a:latin typeface="Calibri"/>
                <a:cs typeface="Calibri"/>
              </a:rPr>
              <a:t>Mo</a:t>
            </a:r>
            <a:r>
              <a:rPr sz="1600" b="1" spc="-30" dirty="0">
                <a:solidFill>
                  <a:srgbClr val="001F5F"/>
                </a:solidFill>
                <a:latin typeface="Calibri"/>
                <a:cs typeface="Calibri"/>
              </a:rPr>
              <a:t>n</a:t>
            </a:r>
            <a:r>
              <a:rPr sz="1600" b="1" spc="-25" dirty="0">
                <a:solidFill>
                  <a:srgbClr val="001F5F"/>
                </a:solidFill>
                <a:latin typeface="Calibri"/>
                <a:cs typeface="Calibri"/>
              </a:rPr>
              <a:t>t</a:t>
            </a:r>
            <a:r>
              <a:rPr sz="1600" b="1" spc="-5" dirty="0">
                <a:solidFill>
                  <a:srgbClr val="001F5F"/>
                </a:solidFill>
                <a:latin typeface="Calibri"/>
                <a:cs typeface="Calibri"/>
              </a:rPr>
              <a:t>a</a:t>
            </a:r>
            <a:r>
              <a:rPr sz="1600" b="1" spc="-10" dirty="0">
                <a:solidFill>
                  <a:srgbClr val="001F5F"/>
                </a:solidFill>
                <a:latin typeface="Calibri"/>
                <a:cs typeface="Calibri"/>
              </a:rPr>
              <a:t>n</a:t>
            </a:r>
            <a:r>
              <a:rPr sz="1600" b="1" dirty="0">
                <a:solidFill>
                  <a:srgbClr val="001F5F"/>
                </a:solidFill>
                <a:latin typeface="Calibri"/>
                <a:cs typeface="Calibri"/>
              </a:rPr>
              <a:t>a</a:t>
            </a:r>
            <a:r>
              <a:rPr sz="1600" b="1" spc="-30" dirty="0">
                <a:solidFill>
                  <a:srgbClr val="001F5F"/>
                </a:solidFill>
                <a:latin typeface="Calibri"/>
                <a:cs typeface="Calibri"/>
              </a:rPr>
              <a:t>r</a:t>
            </a:r>
            <a:r>
              <a:rPr sz="1600" b="1" spc="-10" dirty="0">
                <a:solidFill>
                  <a:srgbClr val="001F5F"/>
                </a:solidFill>
                <a:latin typeface="Calibri"/>
                <a:cs typeface="Calibri"/>
              </a:rPr>
              <a:t>o</a:t>
            </a:r>
            <a:r>
              <a:rPr sz="1600" b="1" spc="-5" dirty="0">
                <a:solidFill>
                  <a:srgbClr val="001F5F"/>
                </a:solidFill>
                <a:latin typeface="Calibri"/>
                <a:cs typeface="Calibri"/>
              </a:rPr>
              <a:t> </a:t>
            </a:r>
            <a:r>
              <a:rPr sz="1600" b="1" spc="5" dirty="0">
                <a:solidFill>
                  <a:srgbClr val="001F5F"/>
                </a:solidFill>
                <a:latin typeface="Calibri"/>
                <a:cs typeface="Calibri"/>
              </a:rPr>
              <a:t>P</a:t>
            </a:r>
            <a:r>
              <a:rPr sz="1600" b="1" spc="-30" dirty="0">
                <a:solidFill>
                  <a:srgbClr val="001F5F"/>
                </a:solidFill>
                <a:latin typeface="Calibri"/>
                <a:cs typeface="Calibri"/>
              </a:rPr>
              <a:t>r</a:t>
            </a:r>
            <a:r>
              <a:rPr sz="1600" b="1" dirty="0">
                <a:solidFill>
                  <a:srgbClr val="001F5F"/>
                </a:solidFill>
                <a:latin typeface="Calibri"/>
                <a:cs typeface="Calibri"/>
              </a:rPr>
              <a:t>o</a:t>
            </a:r>
            <a:r>
              <a:rPr sz="1600" b="1" spc="-90" dirty="0">
                <a:solidFill>
                  <a:srgbClr val="001F5F"/>
                </a:solidFill>
                <a:latin typeface="Calibri"/>
                <a:cs typeface="Calibri"/>
              </a:rPr>
              <a:t>f</a:t>
            </a:r>
            <a:r>
              <a:rPr sz="1600" b="1" dirty="0">
                <a:solidFill>
                  <a:srgbClr val="001F5F"/>
                </a:solidFill>
                <a:latin typeface="Calibri"/>
                <a:cs typeface="Calibri"/>
              </a:rPr>
              <a:t>.</a:t>
            </a:r>
            <a:r>
              <a:rPr sz="1600" b="1" spc="-10" dirty="0">
                <a:solidFill>
                  <a:srgbClr val="001F5F"/>
                </a:solidFill>
                <a:latin typeface="Calibri"/>
                <a:cs typeface="Calibri"/>
              </a:rPr>
              <a:t> </a:t>
            </a:r>
            <a:r>
              <a:rPr sz="1600" b="1" spc="-30" dirty="0">
                <a:solidFill>
                  <a:srgbClr val="001F5F"/>
                </a:solidFill>
                <a:latin typeface="Calibri"/>
                <a:cs typeface="Calibri"/>
              </a:rPr>
              <a:t>F</a:t>
            </a:r>
            <a:r>
              <a:rPr sz="1600" b="1" spc="-10" dirty="0">
                <a:solidFill>
                  <a:srgbClr val="001F5F"/>
                </a:solidFill>
                <a:latin typeface="Calibri"/>
                <a:cs typeface="Calibri"/>
              </a:rPr>
              <a:t>er</a:t>
            </a:r>
            <a:r>
              <a:rPr sz="1600" b="1" spc="-50" dirty="0">
                <a:solidFill>
                  <a:srgbClr val="001F5F"/>
                </a:solidFill>
                <a:latin typeface="Calibri"/>
                <a:cs typeface="Calibri"/>
              </a:rPr>
              <a:t>r</a:t>
            </a:r>
            <a:r>
              <a:rPr sz="1600" b="1" spc="-5" dirty="0">
                <a:solidFill>
                  <a:srgbClr val="001F5F"/>
                </a:solidFill>
                <a:latin typeface="Calibri"/>
                <a:cs typeface="Calibri"/>
              </a:rPr>
              <a:t>a</a:t>
            </a:r>
            <a:r>
              <a:rPr sz="1600" b="1" spc="-10" dirty="0">
                <a:solidFill>
                  <a:srgbClr val="001F5F"/>
                </a:solidFill>
                <a:latin typeface="Calibri"/>
                <a:cs typeface="Calibri"/>
              </a:rPr>
              <a:t>r</a:t>
            </a:r>
            <a:r>
              <a:rPr sz="1600" b="1" dirty="0">
                <a:solidFill>
                  <a:srgbClr val="001F5F"/>
                </a:solidFill>
                <a:latin typeface="Calibri"/>
                <a:cs typeface="Calibri"/>
              </a:rPr>
              <a:t>i</a:t>
            </a:r>
            <a:r>
              <a:rPr sz="1600" b="1" spc="-10" dirty="0">
                <a:solidFill>
                  <a:srgbClr val="001F5F"/>
                </a:solidFill>
                <a:latin typeface="Calibri"/>
                <a:cs typeface="Calibri"/>
              </a:rPr>
              <a:t>s</a:t>
            </a:r>
            <a:endParaRPr sz="1600" dirty="0">
              <a:latin typeface="Calibri"/>
              <a:cs typeface="Calibri"/>
            </a:endParaRPr>
          </a:p>
        </p:txBody>
      </p:sp>
      <p:sp>
        <p:nvSpPr>
          <p:cNvPr id="37" name="object 37"/>
          <p:cNvSpPr txBox="1"/>
          <p:nvPr/>
        </p:nvSpPr>
        <p:spPr>
          <a:xfrm>
            <a:off x="7037451" y="2484516"/>
            <a:ext cx="816610" cy="229235"/>
          </a:xfrm>
          <a:prstGeom prst="rect">
            <a:avLst/>
          </a:prstGeom>
        </p:spPr>
        <p:txBody>
          <a:bodyPr vert="horz" wrap="square" lIns="0" tIns="0" rIns="0" bIns="0" rtlCol="0">
            <a:spAutoFit/>
          </a:bodyPr>
          <a:lstStyle/>
          <a:p>
            <a:pPr marL="12700">
              <a:lnSpc>
                <a:spcPct val="100000"/>
              </a:lnSpc>
            </a:pPr>
            <a:r>
              <a:rPr sz="1600" b="1" spc="5" dirty="0">
                <a:solidFill>
                  <a:srgbClr val="001F5F"/>
                </a:solidFill>
                <a:latin typeface="Calibri"/>
                <a:cs typeface="Calibri"/>
              </a:rPr>
              <a:t>P</a:t>
            </a:r>
            <a:r>
              <a:rPr sz="1600" b="1" spc="-30" dirty="0">
                <a:solidFill>
                  <a:srgbClr val="001F5F"/>
                </a:solidFill>
                <a:latin typeface="Calibri"/>
                <a:cs typeface="Calibri"/>
              </a:rPr>
              <a:t>r</a:t>
            </a:r>
            <a:r>
              <a:rPr sz="1600" b="1" dirty="0">
                <a:solidFill>
                  <a:srgbClr val="001F5F"/>
                </a:solidFill>
                <a:latin typeface="Calibri"/>
                <a:cs typeface="Calibri"/>
              </a:rPr>
              <a:t>o</a:t>
            </a:r>
            <a:r>
              <a:rPr sz="1600" b="1" spc="-90" dirty="0">
                <a:solidFill>
                  <a:srgbClr val="001F5F"/>
                </a:solidFill>
                <a:latin typeface="Calibri"/>
                <a:cs typeface="Calibri"/>
              </a:rPr>
              <a:t>f</a:t>
            </a:r>
            <a:r>
              <a:rPr sz="1600" b="1" dirty="0">
                <a:solidFill>
                  <a:srgbClr val="001F5F"/>
                </a:solidFill>
                <a:latin typeface="Calibri"/>
                <a:cs typeface="Calibri"/>
              </a:rPr>
              <a:t>.</a:t>
            </a:r>
            <a:r>
              <a:rPr sz="1600" b="1" spc="-10" dirty="0">
                <a:solidFill>
                  <a:srgbClr val="001F5F"/>
                </a:solidFill>
                <a:latin typeface="Calibri"/>
                <a:cs typeface="Calibri"/>
              </a:rPr>
              <a:t> </a:t>
            </a:r>
            <a:r>
              <a:rPr sz="1600" b="1" spc="5" dirty="0">
                <a:solidFill>
                  <a:srgbClr val="001F5F"/>
                </a:solidFill>
                <a:latin typeface="Calibri"/>
                <a:cs typeface="Calibri"/>
              </a:rPr>
              <a:t>P</a:t>
            </a:r>
            <a:r>
              <a:rPr sz="1600" b="1" dirty="0">
                <a:solidFill>
                  <a:srgbClr val="001F5F"/>
                </a:solidFill>
                <a:latin typeface="Calibri"/>
                <a:cs typeface="Calibri"/>
              </a:rPr>
              <a:t>i</a:t>
            </a:r>
            <a:r>
              <a:rPr sz="1600" b="1" spc="-15" dirty="0">
                <a:solidFill>
                  <a:srgbClr val="001F5F"/>
                </a:solidFill>
                <a:latin typeface="Calibri"/>
                <a:cs typeface="Calibri"/>
              </a:rPr>
              <a:t>rr</a:t>
            </a:r>
            <a:r>
              <a:rPr sz="1600" b="1" spc="-5" dirty="0">
                <a:solidFill>
                  <a:srgbClr val="001F5F"/>
                </a:solidFill>
                <a:latin typeface="Calibri"/>
                <a:cs typeface="Calibri"/>
              </a:rPr>
              <a:t>i</a:t>
            </a:r>
            <a:endParaRPr sz="1600">
              <a:latin typeface="Calibri"/>
              <a:cs typeface="Calibri"/>
            </a:endParaRPr>
          </a:p>
        </p:txBody>
      </p:sp>
      <p:sp>
        <p:nvSpPr>
          <p:cNvPr id="38" name="object 38"/>
          <p:cNvSpPr txBox="1"/>
          <p:nvPr/>
        </p:nvSpPr>
        <p:spPr>
          <a:xfrm>
            <a:off x="7052691" y="3358896"/>
            <a:ext cx="1518285" cy="228600"/>
          </a:xfrm>
          <a:prstGeom prst="rect">
            <a:avLst/>
          </a:prstGeom>
        </p:spPr>
        <p:txBody>
          <a:bodyPr vert="horz" wrap="square" lIns="0" tIns="0" rIns="0" bIns="0" rtlCol="0">
            <a:spAutoFit/>
          </a:bodyPr>
          <a:lstStyle/>
          <a:p>
            <a:pPr marL="12700">
              <a:lnSpc>
                <a:spcPct val="100000"/>
              </a:lnSpc>
            </a:pPr>
            <a:r>
              <a:rPr sz="1600" b="1" spc="5" dirty="0">
                <a:solidFill>
                  <a:srgbClr val="001F5F"/>
                </a:solidFill>
                <a:latin typeface="Calibri"/>
                <a:cs typeface="Calibri"/>
              </a:rPr>
              <a:t>P</a:t>
            </a:r>
            <a:r>
              <a:rPr sz="1600" b="1" spc="-30" dirty="0">
                <a:solidFill>
                  <a:srgbClr val="001F5F"/>
                </a:solidFill>
                <a:latin typeface="Calibri"/>
                <a:cs typeface="Calibri"/>
              </a:rPr>
              <a:t>r</a:t>
            </a:r>
            <a:r>
              <a:rPr sz="1600" b="1" dirty="0">
                <a:solidFill>
                  <a:srgbClr val="001F5F"/>
                </a:solidFill>
                <a:latin typeface="Calibri"/>
                <a:cs typeface="Calibri"/>
              </a:rPr>
              <a:t>o</a:t>
            </a:r>
            <a:r>
              <a:rPr sz="1600" b="1" spc="-90" dirty="0">
                <a:solidFill>
                  <a:srgbClr val="001F5F"/>
                </a:solidFill>
                <a:latin typeface="Calibri"/>
                <a:cs typeface="Calibri"/>
              </a:rPr>
              <a:t>f</a:t>
            </a:r>
            <a:r>
              <a:rPr sz="1600" b="1" dirty="0">
                <a:solidFill>
                  <a:srgbClr val="001F5F"/>
                </a:solidFill>
                <a:latin typeface="Calibri"/>
                <a:cs typeface="Calibri"/>
              </a:rPr>
              <a:t>.</a:t>
            </a:r>
            <a:r>
              <a:rPr sz="1600" b="1" spc="-10" dirty="0">
                <a:solidFill>
                  <a:srgbClr val="001F5F"/>
                </a:solidFill>
                <a:latin typeface="Calibri"/>
                <a:cs typeface="Calibri"/>
              </a:rPr>
              <a:t> Bong</a:t>
            </a:r>
            <a:r>
              <a:rPr sz="1600" b="1" dirty="0">
                <a:solidFill>
                  <a:srgbClr val="001F5F"/>
                </a:solidFill>
                <a:latin typeface="Calibri"/>
                <a:cs typeface="Calibri"/>
              </a:rPr>
              <a:t>i</a:t>
            </a:r>
            <a:r>
              <a:rPr sz="1600" b="1" spc="-10" dirty="0">
                <a:solidFill>
                  <a:srgbClr val="001F5F"/>
                </a:solidFill>
                <a:latin typeface="Calibri"/>
                <a:cs typeface="Calibri"/>
              </a:rPr>
              <a:t>o</a:t>
            </a:r>
            <a:r>
              <a:rPr sz="1600" b="1" spc="-30" dirty="0">
                <a:solidFill>
                  <a:srgbClr val="001F5F"/>
                </a:solidFill>
                <a:latin typeface="Calibri"/>
                <a:cs typeface="Calibri"/>
              </a:rPr>
              <a:t>v</a:t>
            </a:r>
            <a:r>
              <a:rPr sz="1600" b="1" spc="-5" dirty="0">
                <a:solidFill>
                  <a:srgbClr val="001F5F"/>
                </a:solidFill>
                <a:latin typeface="Calibri"/>
                <a:cs typeface="Calibri"/>
              </a:rPr>
              <a:t>a</a:t>
            </a:r>
            <a:r>
              <a:rPr sz="1600" b="1" spc="-10" dirty="0">
                <a:solidFill>
                  <a:srgbClr val="001F5F"/>
                </a:solidFill>
                <a:latin typeface="Calibri"/>
                <a:cs typeface="Calibri"/>
              </a:rPr>
              <a:t>nni</a:t>
            </a:r>
            <a:endParaRPr sz="1600">
              <a:latin typeface="Calibri"/>
              <a:cs typeface="Calibri"/>
            </a:endParaRPr>
          </a:p>
        </p:txBody>
      </p:sp>
      <p:sp>
        <p:nvSpPr>
          <p:cNvPr id="39" name="object 39"/>
          <p:cNvSpPr txBox="1"/>
          <p:nvPr/>
        </p:nvSpPr>
        <p:spPr>
          <a:xfrm>
            <a:off x="7059930" y="4397121"/>
            <a:ext cx="1199515" cy="228600"/>
          </a:xfrm>
          <a:prstGeom prst="rect">
            <a:avLst/>
          </a:prstGeom>
        </p:spPr>
        <p:txBody>
          <a:bodyPr vert="horz" wrap="square" lIns="0" tIns="0" rIns="0" bIns="0" rtlCol="0">
            <a:spAutoFit/>
          </a:bodyPr>
          <a:lstStyle/>
          <a:p>
            <a:pPr marL="12700">
              <a:lnSpc>
                <a:spcPct val="100000"/>
              </a:lnSpc>
            </a:pPr>
            <a:r>
              <a:rPr sz="1600" b="1" spc="5" dirty="0">
                <a:solidFill>
                  <a:srgbClr val="001F5F"/>
                </a:solidFill>
                <a:latin typeface="Calibri"/>
                <a:cs typeface="Calibri"/>
              </a:rPr>
              <a:t>P</a:t>
            </a:r>
            <a:r>
              <a:rPr sz="1600" b="1" spc="-30" dirty="0">
                <a:solidFill>
                  <a:srgbClr val="001F5F"/>
                </a:solidFill>
                <a:latin typeface="Calibri"/>
                <a:cs typeface="Calibri"/>
              </a:rPr>
              <a:t>r</a:t>
            </a:r>
            <a:r>
              <a:rPr sz="1600" b="1" dirty="0">
                <a:solidFill>
                  <a:srgbClr val="001F5F"/>
                </a:solidFill>
                <a:latin typeface="Calibri"/>
                <a:cs typeface="Calibri"/>
              </a:rPr>
              <a:t>o</a:t>
            </a:r>
            <a:r>
              <a:rPr sz="1600" b="1" spc="-85" dirty="0">
                <a:solidFill>
                  <a:srgbClr val="001F5F"/>
                </a:solidFill>
                <a:latin typeface="Calibri"/>
                <a:cs typeface="Calibri"/>
              </a:rPr>
              <a:t>f</a:t>
            </a:r>
            <a:r>
              <a:rPr sz="1600" b="1" dirty="0">
                <a:solidFill>
                  <a:srgbClr val="001F5F"/>
                </a:solidFill>
                <a:latin typeface="Calibri"/>
                <a:cs typeface="Calibri"/>
              </a:rPr>
              <a:t>.</a:t>
            </a:r>
            <a:r>
              <a:rPr sz="1600" b="1" spc="-15" dirty="0">
                <a:solidFill>
                  <a:srgbClr val="001F5F"/>
                </a:solidFill>
                <a:latin typeface="Calibri"/>
                <a:cs typeface="Calibri"/>
              </a:rPr>
              <a:t> </a:t>
            </a:r>
            <a:r>
              <a:rPr sz="1600" b="1" spc="-25" dirty="0">
                <a:solidFill>
                  <a:srgbClr val="001F5F"/>
                </a:solidFill>
                <a:latin typeface="Calibri"/>
                <a:cs typeface="Calibri"/>
              </a:rPr>
              <a:t>Z</a:t>
            </a:r>
            <a:r>
              <a:rPr sz="1600" b="1" spc="-5" dirty="0">
                <a:solidFill>
                  <a:srgbClr val="001F5F"/>
                </a:solidFill>
                <a:latin typeface="Calibri"/>
                <a:cs typeface="Calibri"/>
              </a:rPr>
              <a:t>e</a:t>
            </a:r>
            <a:r>
              <a:rPr sz="1600" b="1" spc="-10" dirty="0">
                <a:solidFill>
                  <a:srgbClr val="001F5F"/>
                </a:solidFill>
                <a:latin typeface="Calibri"/>
                <a:cs typeface="Calibri"/>
              </a:rPr>
              <a:t>cch</a:t>
            </a:r>
            <a:r>
              <a:rPr sz="1600" b="1" dirty="0">
                <a:solidFill>
                  <a:srgbClr val="001F5F"/>
                </a:solidFill>
                <a:latin typeface="Calibri"/>
                <a:cs typeface="Calibri"/>
              </a:rPr>
              <a:t>i</a:t>
            </a:r>
            <a:r>
              <a:rPr sz="1600" b="1" spc="-10" dirty="0">
                <a:solidFill>
                  <a:srgbClr val="001F5F"/>
                </a:solidFill>
                <a:latin typeface="Calibri"/>
                <a:cs typeface="Calibri"/>
              </a:rPr>
              <a:t>na</a:t>
            </a:r>
            <a:endParaRPr sz="1600">
              <a:latin typeface="Calibri"/>
              <a:cs typeface="Calibri"/>
            </a:endParaRPr>
          </a:p>
        </p:txBody>
      </p:sp>
      <p:sp>
        <p:nvSpPr>
          <p:cNvPr id="40" name="object 40"/>
          <p:cNvSpPr/>
          <p:nvPr/>
        </p:nvSpPr>
        <p:spPr>
          <a:xfrm>
            <a:off x="1163319" y="833119"/>
            <a:ext cx="825500" cy="617220"/>
          </a:xfrm>
          <a:prstGeom prst="rect">
            <a:avLst/>
          </a:prstGeom>
          <a:blipFill>
            <a:blip r:embed="rId15" cstate="print"/>
            <a:stretch>
              <a:fillRect/>
            </a:stretch>
          </a:blipFill>
        </p:spPr>
        <p:txBody>
          <a:bodyPr wrap="square" lIns="0" tIns="0" rIns="0" bIns="0" rtlCol="0"/>
          <a:lstStyle/>
          <a:p>
            <a:endParaRPr/>
          </a:p>
        </p:txBody>
      </p:sp>
      <p:sp>
        <p:nvSpPr>
          <p:cNvPr id="41" name="object 41"/>
          <p:cNvSpPr txBox="1"/>
          <p:nvPr/>
        </p:nvSpPr>
        <p:spPr>
          <a:xfrm>
            <a:off x="2328545" y="5300249"/>
            <a:ext cx="153670" cy="254635"/>
          </a:xfrm>
          <a:prstGeom prst="rect">
            <a:avLst/>
          </a:prstGeom>
        </p:spPr>
        <p:txBody>
          <a:bodyPr vert="horz" wrap="square" lIns="0" tIns="0" rIns="0" bIns="0" rtlCol="0">
            <a:spAutoFit/>
          </a:bodyPr>
          <a:lstStyle/>
          <a:p>
            <a:pPr marL="12700">
              <a:lnSpc>
                <a:spcPct val="100000"/>
              </a:lnSpc>
            </a:pPr>
            <a:r>
              <a:rPr sz="1800" b="1" dirty="0">
                <a:solidFill>
                  <a:srgbClr val="00377A"/>
                </a:solidFill>
                <a:latin typeface="Century Gothic"/>
                <a:cs typeface="Century Gothic"/>
              </a:rPr>
              <a:t>4</a:t>
            </a:r>
            <a:endParaRPr sz="1800">
              <a:latin typeface="Century Gothic"/>
              <a:cs typeface="Century Gothic"/>
            </a:endParaRPr>
          </a:p>
        </p:txBody>
      </p:sp>
      <p:sp>
        <p:nvSpPr>
          <p:cNvPr id="42" name="object 42"/>
          <p:cNvSpPr txBox="1"/>
          <p:nvPr/>
        </p:nvSpPr>
        <p:spPr>
          <a:xfrm>
            <a:off x="7020272" y="5157192"/>
            <a:ext cx="1062990" cy="473075"/>
          </a:xfrm>
          <a:prstGeom prst="rect">
            <a:avLst/>
          </a:prstGeom>
        </p:spPr>
        <p:txBody>
          <a:bodyPr vert="horz" wrap="square" lIns="0" tIns="0" rIns="0" bIns="0" rtlCol="0">
            <a:spAutoFit/>
          </a:bodyPr>
          <a:lstStyle/>
          <a:p>
            <a:pPr marL="12700" marR="5080">
              <a:lnSpc>
                <a:spcPct val="100000"/>
              </a:lnSpc>
            </a:pPr>
            <a:r>
              <a:rPr sz="1600" b="1" spc="5" dirty="0">
                <a:solidFill>
                  <a:srgbClr val="001F5F"/>
                </a:solidFill>
                <a:latin typeface="Calibri"/>
                <a:cs typeface="Calibri"/>
              </a:rPr>
              <a:t>P</a:t>
            </a:r>
            <a:r>
              <a:rPr sz="1600" b="1" spc="-30" dirty="0">
                <a:solidFill>
                  <a:srgbClr val="001F5F"/>
                </a:solidFill>
                <a:latin typeface="Calibri"/>
                <a:cs typeface="Calibri"/>
              </a:rPr>
              <a:t>r</a:t>
            </a:r>
            <a:r>
              <a:rPr sz="1600" b="1" dirty="0">
                <a:solidFill>
                  <a:srgbClr val="001F5F"/>
                </a:solidFill>
                <a:latin typeface="Calibri"/>
                <a:cs typeface="Calibri"/>
              </a:rPr>
              <a:t>o</a:t>
            </a:r>
            <a:r>
              <a:rPr sz="1600" b="1" spc="-90" dirty="0">
                <a:solidFill>
                  <a:srgbClr val="001F5F"/>
                </a:solidFill>
                <a:latin typeface="Calibri"/>
                <a:cs typeface="Calibri"/>
              </a:rPr>
              <a:t>f</a:t>
            </a:r>
            <a:r>
              <a:rPr sz="1600" b="1" dirty="0">
                <a:solidFill>
                  <a:srgbClr val="001F5F"/>
                </a:solidFill>
                <a:latin typeface="Calibri"/>
                <a:cs typeface="Calibri"/>
              </a:rPr>
              <a:t>.</a:t>
            </a:r>
            <a:r>
              <a:rPr sz="1600" b="1" spc="-10" dirty="0">
                <a:solidFill>
                  <a:srgbClr val="001F5F"/>
                </a:solidFill>
                <a:latin typeface="Calibri"/>
                <a:cs typeface="Calibri"/>
              </a:rPr>
              <a:t> </a:t>
            </a:r>
            <a:r>
              <a:rPr sz="1600" b="1" spc="-15" dirty="0">
                <a:solidFill>
                  <a:srgbClr val="001F5F"/>
                </a:solidFill>
                <a:latin typeface="Calibri"/>
                <a:cs typeface="Calibri"/>
              </a:rPr>
              <a:t>On</a:t>
            </a:r>
            <a:r>
              <a:rPr sz="1600" b="1" spc="-10" dirty="0">
                <a:solidFill>
                  <a:srgbClr val="001F5F"/>
                </a:solidFill>
                <a:latin typeface="Calibri"/>
                <a:cs typeface="Calibri"/>
              </a:rPr>
              <a:t>ida</a:t>
            </a:r>
            <a:r>
              <a:rPr sz="1600" b="1" spc="-5" dirty="0">
                <a:solidFill>
                  <a:srgbClr val="001F5F"/>
                </a:solidFill>
                <a:latin typeface="Calibri"/>
                <a:cs typeface="Calibri"/>
              </a:rPr>
              <a:t> </a:t>
            </a:r>
            <a:r>
              <a:rPr sz="1600" b="1" spc="5" dirty="0">
                <a:solidFill>
                  <a:srgbClr val="001F5F"/>
                </a:solidFill>
                <a:latin typeface="Calibri"/>
                <a:cs typeface="Calibri"/>
              </a:rPr>
              <a:t>P</a:t>
            </a:r>
            <a:r>
              <a:rPr sz="1600" b="1" spc="-30" dirty="0">
                <a:solidFill>
                  <a:srgbClr val="001F5F"/>
                </a:solidFill>
                <a:latin typeface="Calibri"/>
                <a:cs typeface="Calibri"/>
              </a:rPr>
              <a:t>r</a:t>
            </a:r>
            <a:r>
              <a:rPr sz="1600" b="1" dirty="0">
                <a:solidFill>
                  <a:srgbClr val="001F5F"/>
                </a:solidFill>
                <a:latin typeface="Calibri"/>
                <a:cs typeface="Calibri"/>
              </a:rPr>
              <a:t>o</a:t>
            </a:r>
            <a:r>
              <a:rPr sz="1600" b="1" spc="-90" dirty="0">
                <a:solidFill>
                  <a:srgbClr val="001F5F"/>
                </a:solidFill>
                <a:latin typeface="Calibri"/>
                <a:cs typeface="Calibri"/>
              </a:rPr>
              <a:t>f</a:t>
            </a:r>
            <a:r>
              <a:rPr sz="1600" b="1" dirty="0">
                <a:solidFill>
                  <a:srgbClr val="001F5F"/>
                </a:solidFill>
                <a:latin typeface="Calibri"/>
                <a:cs typeface="Calibri"/>
              </a:rPr>
              <a:t>.</a:t>
            </a:r>
            <a:r>
              <a:rPr sz="1600" b="1" spc="-10" dirty="0">
                <a:solidFill>
                  <a:srgbClr val="001F5F"/>
                </a:solidFill>
                <a:latin typeface="Calibri"/>
                <a:cs typeface="Calibri"/>
              </a:rPr>
              <a:t> </a:t>
            </a:r>
            <a:r>
              <a:rPr sz="1600" b="1" spc="-15" dirty="0">
                <a:solidFill>
                  <a:srgbClr val="001F5F"/>
                </a:solidFill>
                <a:latin typeface="Calibri"/>
                <a:cs typeface="Calibri"/>
              </a:rPr>
              <a:t>M</a:t>
            </a:r>
            <a:r>
              <a:rPr sz="1600" b="1" spc="-5" dirty="0">
                <a:solidFill>
                  <a:srgbClr val="001F5F"/>
                </a:solidFill>
                <a:latin typeface="Calibri"/>
                <a:cs typeface="Calibri"/>
              </a:rPr>
              <a:t>a</a:t>
            </a:r>
            <a:r>
              <a:rPr sz="1600" b="1" spc="-10" dirty="0">
                <a:solidFill>
                  <a:srgbClr val="001F5F"/>
                </a:solidFill>
                <a:latin typeface="Calibri"/>
                <a:cs typeface="Calibri"/>
              </a:rPr>
              <a:t>nna</a:t>
            </a:r>
            <a:endParaRPr sz="1600" dirty="0">
              <a:latin typeface="Calibri"/>
              <a:cs typeface="Calibri"/>
            </a:endParaRPr>
          </a:p>
        </p:txBody>
      </p:sp>
      <p:sp>
        <p:nvSpPr>
          <p:cNvPr id="46" name="CasellaDiTesto 45"/>
          <p:cNvSpPr txBox="1"/>
          <p:nvPr/>
        </p:nvSpPr>
        <p:spPr>
          <a:xfrm>
            <a:off x="0" y="159164"/>
            <a:ext cx="9144000" cy="461665"/>
          </a:xfrm>
          <a:prstGeom prst="rect">
            <a:avLst/>
          </a:prstGeom>
          <a:noFill/>
        </p:spPr>
        <p:txBody>
          <a:bodyPr wrap="square" rtlCol="0">
            <a:spAutoFit/>
          </a:bodyPr>
          <a:lstStyle/>
          <a:p>
            <a:pPr algn="ctr"/>
            <a:r>
              <a:rPr lang="it-IT" sz="2400" b="1" spc="-25" dirty="0">
                <a:solidFill>
                  <a:schemeClr val="bg1"/>
                </a:solidFill>
              </a:rPr>
              <a:t>Risorse </a:t>
            </a:r>
            <a:r>
              <a:rPr lang="it-IT" sz="2400" b="1" spc="-25" dirty="0" smtClean="0">
                <a:solidFill>
                  <a:schemeClr val="bg1"/>
                </a:solidFill>
              </a:rPr>
              <a:t>dell'Ateneo </a:t>
            </a:r>
            <a:r>
              <a:rPr lang="it-IT" sz="2400" b="1" spc="-25" dirty="0">
                <a:solidFill>
                  <a:schemeClr val="bg1"/>
                </a:solidFill>
              </a:rPr>
              <a:t>coinvolte nel settore Life </a:t>
            </a:r>
            <a:r>
              <a:rPr lang="it-IT" sz="2400" b="1" spc="-25" dirty="0" smtClean="0">
                <a:solidFill>
                  <a:schemeClr val="bg1"/>
                </a:solidFill>
              </a:rPr>
              <a:t>Science</a:t>
            </a:r>
            <a:endParaRPr lang="it-IT" sz="2400" b="1" dirty="0">
              <a:solidFill>
                <a:schemeClr val="bg1"/>
              </a:solidFill>
            </a:endParaRPr>
          </a:p>
        </p:txBody>
      </p:sp>
      <p:pic>
        <p:nvPicPr>
          <p:cNvPr id="47" name="Picture 7" descr="Logo Politecnico di Torino"/>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128031" y="148152"/>
            <a:ext cx="1368152" cy="57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1583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861439" y="1490434"/>
            <a:ext cx="983615" cy="4674870"/>
          </a:xfrm>
          <a:custGeom>
            <a:avLst/>
            <a:gdLst/>
            <a:ahLst/>
            <a:cxnLst/>
            <a:rect l="l" t="t" r="r" b="b"/>
            <a:pathLst>
              <a:path w="983614" h="4674870">
                <a:moveTo>
                  <a:pt x="15240" y="0"/>
                </a:moveTo>
                <a:lnTo>
                  <a:pt x="199201" y="199438"/>
                </a:lnTo>
                <a:lnTo>
                  <a:pt x="363797" y="409704"/>
                </a:lnTo>
                <a:lnTo>
                  <a:pt x="509030" y="629594"/>
                </a:lnTo>
                <a:lnTo>
                  <a:pt x="634898" y="857905"/>
                </a:lnTo>
                <a:lnTo>
                  <a:pt x="741402" y="1093435"/>
                </a:lnTo>
                <a:lnTo>
                  <a:pt x="828541" y="1334979"/>
                </a:lnTo>
                <a:lnTo>
                  <a:pt x="896316" y="1581337"/>
                </a:lnTo>
                <a:lnTo>
                  <a:pt x="944727" y="1831303"/>
                </a:lnTo>
                <a:lnTo>
                  <a:pt x="973774" y="2083676"/>
                </a:lnTo>
                <a:lnTo>
                  <a:pt x="983456" y="2337252"/>
                </a:lnTo>
                <a:lnTo>
                  <a:pt x="973774" y="2590829"/>
                </a:lnTo>
                <a:lnTo>
                  <a:pt x="944727" y="2843203"/>
                </a:lnTo>
                <a:lnTo>
                  <a:pt x="896316" y="3093172"/>
                </a:lnTo>
                <a:lnTo>
                  <a:pt x="828541" y="3339532"/>
                </a:lnTo>
                <a:lnTo>
                  <a:pt x="741402" y="3581081"/>
                </a:lnTo>
                <a:lnTo>
                  <a:pt x="634898" y="3816616"/>
                </a:lnTo>
                <a:lnTo>
                  <a:pt x="509030" y="4044933"/>
                </a:lnTo>
                <a:lnTo>
                  <a:pt x="363797" y="4264830"/>
                </a:lnTo>
                <a:lnTo>
                  <a:pt x="199201" y="4475104"/>
                </a:lnTo>
                <a:lnTo>
                  <a:pt x="15240" y="4674552"/>
                </a:lnTo>
                <a:lnTo>
                  <a:pt x="0" y="4659261"/>
                </a:lnTo>
                <a:lnTo>
                  <a:pt x="182748" y="4461117"/>
                </a:lnTo>
                <a:lnTo>
                  <a:pt x="346260" y="4252217"/>
                </a:lnTo>
                <a:lnTo>
                  <a:pt x="490535" y="4033758"/>
                </a:lnTo>
                <a:lnTo>
                  <a:pt x="615574" y="3806934"/>
                </a:lnTo>
                <a:lnTo>
                  <a:pt x="721375" y="3572940"/>
                </a:lnTo>
                <a:lnTo>
                  <a:pt x="807940" y="3332971"/>
                </a:lnTo>
                <a:lnTo>
                  <a:pt x="875269" y="3088222"/>
                </a:lnTo>
                <a:lnTo>
                  <a:pt x="923361" y="2839888"/>
                </a:lnTo>
                <a:lnTo>
                  <a:pt x="952216" y="2589164"/>
                </a:lnTo>
                <a:lnTo>
                  <a:pt x="961834" y="2337246"/>
                </a:lnTo>
                <a:lnTo>
                  <a:pt x="952216" y="2085327"/>
                </a:lnTo>
                <a:lnTo>
                  <a:pt x="923361" y="1834604"/>
                </a:lnTo>
                <a:lnTo>
                  <a:pt x="875269" y="1586270"/>
                </a:lnTo>
                <a:lnTo>
                  <a:pt x="807940" y="1341522"/>
                </a:lnTo>
                <a:lnTo>
                  <a:pt x="721375" y="1101554"/>
                </a:lnTo>
                <a:lnTo>
                  <a:pt x="615574" y="867561"/>
                </a:lnTo>
                <a:lnTo>
                  <a:pt x="490535" y="640738"/>
                </a:lnTo>
                <a:lnTo>
                  <a:pt x="346260" y="422280"/>
                </a:lnTo>
                <a:lnTo>
                  <a:pt x="182748" y="213382"/>
                </a:lnTo>
                <a:lnTo>
                  <a:pt x="0" y="15239"/>
                </a:lnTo>
                <a:lnTo>
                  <a:pt x="15240" y="0"/>
                </a:lnTo>
                <a:close/>
              </a:path>
            </a:pathLst>
          </a:custGeom>
          <a:ln w="25400">
            <a:solidFill>
              <a:srgbClr val="C77371"/>
            </a:solidFill>
          </a:ln>
        </p:spPr>
        <p:txBody>
          <a:bodyPr wrap="square" lIns="0" tIns="0" rIns="0" bIns="0" rtlCol="0"/>
          <a:lstStyle/>
          <a:p>
            <a:endParaRPr/>
          </a:p>
        </p:txBody>
      </p:sp>
      <p:sp>
        <p:nvSpPr>
          <p:cNvPr id="3" name="object 3"/>
          <p:cNvSpPr/>
          <p:nvPr/>
        </p:nvSpPr>
        <p:spPr>
          <a:xfrm>
            <a:off x="2194560" y="1649311"/>
            <a:ext cx="4622292" cy="717803"/>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2724785" y="1867625"/>
            <a:ext cx="3034030" cy="276999"/>
          </a:xfrm>
          <a:prstGeom prst="rect">
            <a:avLst/>
          </a:prstGeom>
        </p:spPr>
        <p:txBody>
          <a:bodyPr vert="horz" wrap="square" lIns="0" tIns="0" rIns="0" bIns="0" rtlCol="0">
            <a:spAutoFit/>
          </a:bodyPr>
          <a:lstStyle/>
          <a:p>
            <a:pPr marL="12700">
              <a:lnSpc>
                <a:spcPct val="100000"/>
              </a:lnSpc>
            </a:pPr>
            <a:r>
              <a:rPr sz="1800" b="1" spc="5" dirty="0" smtClean="0">
                <a:solidFill>
                  <a:srgbClr val="FFFFFF"/>
                </a:solidFill>
                <a:latin typeface="Calibri"/>
                <a:cs typeface="Calibri"/>
              </a:rPr>
              <a:t>Materiali per Biotecnologie</a:t>
            </a:r>
            <a:endParaRPr sz="1800" dirty="0">
              <a:latin typeface="Calibri"/>
              <a:cs typeface="Calibri"/>
            </a:endParaRPr>
          </a:p>
        </p:txBody>
      </p:sp>
      <p:sp>
        <p:nvSpPr>
          <p:cNvPr id="5" name="object 5"/>
          <p:cNvSpPr/>
          <p:nvPr/>
        </p:nvSpPr>
        <p:spPr>
          <a:xfrm>
            <a:off x="1818639" y="1576159"/>
            <a:ext cx="861060" cy="863600"/>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865376" y="1602322"/>
            <a:ext cx="767715" cy="767715"/>
          </a:xfrm>
          <a:custGeom>
            <a:avLst/>
            <a:gdLst/>
            <a:ahLst/>
            <a:cxnLst/>
            <a:rect l="l" t="t" r="r" b="b"/>
            <a:pathLst>
              <a:path w="767714" h="767714">
                <a:moveTo>
                  <a:pt x="383794" y="0"/>
                </a:moveTo>
                <a:lnTo>
                  <a:pt x="321540" y="5023"/>
                </a:lnTo>
                <a:lnTo>
                  <a:pt x="262485" y="19566"/>
                </a:lnTo>
                <a:lnTo>
                  <a:pt x="207418" y="42838"/>
                </a:lnTo>
                <a:lnTo>
                  <a:pt x="157130" y="74050"/>
                </a:lnTo>
                <a:lnTo>
                  <a:pt x="112410" y="112410"/>
                </a:lnTo>
                <a:lnTo>
                  <a:pt x="74050" y="157130"/>
                </a:lnTo>
                <a:lnTo>
                  <a:pt x="42838" y="207418"/>
                </a:lnTo>
                <a:lnTo>
                  <a:pt x="19566" y="262485"/>
                </a:lnTo>
                <a:lnTo>
                  <a:pt x="5023" y="321540"/>
                </a:lnTo>
                <a:lnTo>
                  <a:pt x="0" y="383794"/>
                </a:lnTo>
                <a:lnTo>
                  <a:pt x="1272" y="415270"/>
                </a:lnTo>
                <a:lnTo>
                  <a:pt x="11154" y="476023"/>
                </a:lnTo>
                <a:lnTo>
                  <a:pt x="30160" y="533183"/>
                </a:lnTo>
                <a:lnTo>
                  <a:pt x="57501" y="585960"/>
                </a:lnTo>
                <a:lnTo>
                  <a:pt x="92386" y="633562"/>
                </a:lnTo>
                <a:lnTo>
                  <a:pt x="134025" y="675201"/>
                </a:lnTo>
                <a:lnTo>
                  <a:pt x="181627" y="710086"/>
                </a:lnTo>
                <a:lnTo>
                  <a:pt x="234404" y="737427"/>
                </a:lnTo>
                <a:lnTo>
                  <a:pt x="291564" y="756433"/>
                </a:lnTo>
                <a:lnTo>
                  <a:pt x="352317" y="766315"/>
                </a:lnTo>
                <a:lnTo>
                  <a:pt x="383794" y="767588"/>
                </a:lnTo>
                <a:lnTo>
                  <a:pt x="415270" y="766315"/>
                </a:lnTo>
                <a:lnTo>
                  <a:pt x="476023" y="756433"/>
                </a:lnTo>
                <a:lnTo>
                  <a:pt x="533183" y="737427"/>
                </a:lnTo>
                <a:lnTo>
                  <a:pt x="585960" y="710086"/>
                </a:lnTo>
                <a:lnTo>
                  <a:pt x="633562" y="675201"/>
                </a:lnTo>
                <a:lnTo>
                  <a:pt x="675201" y="633562"/>
                </a:lnTo>
                <a:lnTo>
                  <a:pt x="710086" y="585960"/>
                </a:lnTo>
                <a:lnTo>
                  <a:pt x="737427" y="533183"/>
                </a:lnTo>
                <a:lnTo>
                  <a:pt x="756433" y="476023"/>
                </a:lnTo>
                <a:lnTo>
                  <a:pt x="766315" y="415270"/>
                </a:lnTo>
                <a:lnTo>
                  <a:pt x="767588" y="383794"/>
                </a:lnTo>
                <a:lnTo>
                  <a:pt x="766315" y="352317"/>
                </a:lnTo>
                <a:lnTo>
                  <a:pt x="756433" y="291564"/>
                </a:lnTo>
                <a:lnTo>
                  <a:pt x="737427" y="234404"/>
                </a:lnTo>
                <a:lnTo>
                  <a:pt x="710086" y="181627"/>
                </a:lnTo>
                <a:lnTo>
                  <a:pt x="675201" y="134025"/>
                </a:lnTo>
                <a:lnTo>
                  <a:pt x="633562" y="92386"/>
                </a:lnTo>
                <a:lnTo>
                  <a:pt x="585960" y="57501"/>
                </a:lnTo>
                <a:lnTo>
                  <a:pt x="533183" y="30160"/>
                </a:lnTo>
                <a:lnTo>
                  <a:pt x="476023" y="11154"/>
                </a:lnTo>
                <a:lnTo>
                  <a:pt x="415270" y="1272"/>
                </a:lnTo>
                <a:lnTo>
                  <a:pt x="383794" y="0"/>
                </a:lnTo>
                <a:close/>
              </a:path>
            </a:pathLst>
          </a:custGeom>
          <a:solidFill>
            <a:srgbClr val="FFFFFF"/>
          </a:solidFill>
        </p:spPr>
        <p:txBody>
          <a:bodyPr wrap="square" lIns="0" tIns="0" rIns="0" bIns="0" rtlCol="0"/>
          <a:lstStyle/>
          <a:p>
            <a:endParaRPr/>
          </a:p>
        </p:txBody>
      </p:sp>
      <p:sp>
        <p:nvSpPr>
          <p:cNvPr id="7" name="object 7"/>
          <p:cNvSpPr/>
          <p:nvPr/>
        </p:nvSpPr>
        <p:spPr>
          <a:xfrm>
            <a:off x="1865376" y="1602322"/>
            <a:ext cx="767715" cy="767715"/>
          </a:xfrm>
          <a:custGeom>
            <a:avLst/>
            <a:gdLst/>
            <a:ahLst/>
            <a:cxnLst/>
            <a:rect l="l" t="t" r="r" b="b"/>
            <a:pathLst>
              <a:path w="767714" h="767714">
                <a:moveTo>
                  <a:pt x="0" y="383794"/>
                </a:moveTo>
                <a:lnTo>
                  <a:pt x="5023" y="321540"/>
                </a:lnTo>
                <a:lnTo>
                  <a:pt x="19566" y="262485"/>
                </a:lnTo>
                <a:lnTo>
                  <a:pt x="42838" y="207418"/>
                </a:lnTo>
                <a:lnTo>
                  <a:pt x="74050" y="157130"/>
                </a:lnTo>
                <a:lnTo>
                  <a:pt x="112410" y="112410"/>
                </a:lnTo>
                <a:lnTo>
                  <a:pt x="157130" y="74050"/>
                </a:lnTo>
                <a:lnTo>
                  <a:pt x="207418" y="42838"/>
                </a:lnTo>
                <a:lnTo>
                  <a:pt x="262485" y="19566"/>
                </a:lnTo>
                <a:lnTo>
                  <a:pt x="321540" y="5023"/>
                </a:lnTo>
                <a:lnTo>
                  <a:pt x="383794" y="0"/>
                </a:lnTo>
                <a:lnTo>
                  <a:pt x="415270" y="1272"/>
                </a:lnTo>
                <a:lnTo>
                  <a:pt x="446047" y="5023"/>
                </a:lnTo>
                <a:lnTo>
                  <a:pt x="505102" y="19566"/>
                </a:lnTo>
                <a:lnTo>
                  <a:pt x="560169" y="42838"/>
                </a:lnTo>
                <a:lnTo>
                  <a:pt x="610457" y="74050"/>
                </a:lnTo>
                <a:lnTo>
                  <a:pt x="655177" y="112410"/>
                </a:lnTo>
                <a:lnTo>
                  <a:pt x="693537" y="157130"/>
                </a:lnTo>
                <a:lnTo>
                  <a:pt x="724749" y="207418"/>
                </a:lnTo>
                <a:lnTo>
                  <a:pt x="748021" y="262485"/>
                </a:lnTo>
                <a:lnTo>
                  <a:pt x="762564" y="321540"/>
                </a:lnTo>
                <a:lnTo>
                  <a:pt x="767588" y="383794"/>
                </a:lnTo>
                <a:lnTo>
                  <a:pt x="766315" y="415270"/>
                </a:lnTo>
                <a:lnTo>
                  <a:pt x="762564" y="446047"/>
                </a:lnTo>
                <a:lnTo>
                  <a:pt x="748021" y="505102"/>
                </a:lnTo>
                <a:lnTo>
                  <a:pt x="724749" y="560169"/>
                </a:lnTo>
                <a:lnTo>
                  <a:pt x="693537" y="610457"/>
                </a:lnTo>
                <a:lnTo>
                  <a:pt x="655177" y="655177"/>
                </a:lnTo>
                <a:lnTo>
                  <a:pt x="610457" y="693537"/>
                </a:lnTo>
                <a:lnTo>
                  <a:pt x="560169" y="724749"/>
                </a:lnTo>
                <a:lnTo>
                  <a:pt x="505102" y="748021"/>
                </a:lnTo>
                <a:lnTo>
                  <a:pt x="446047" y="762564"/>
                </a:lnTo>
                <a:lnTo>
                  <a:pt x="383794" y="767588"/>
                </a:lnTo>
                <a:lnTo>
                  <a:pt x="352317" y="766315"/>
                </a:lnTo>
                <a:lnTo>
                  <a:pt x="321540" y="762564"/>
                </a:lnTo>
                <a:lnTo>
                  <a:pt x="262485" y="748021"/>
                </a:lnTo>
                <a:lnTo>
                  <a:pt x="207418" y="724749"/>
                </a:lnTo>
                <a:lnTo>
                  <a:pt x="157130" y="693537"/>
                </a:lnTo>
                <a:lnTo>
                  <a:pt x="112410" y="655177"/>
                </a:lnTo>
                <a:lnTo>
                  <a:pt x="74050" y="610457"/>
                </a:lnTo>
                <a:lnTo>
                  <a:pt x="42838" y="560169"/>
                </a:lnTo>
                <a:lnTo>
                  <a:pt x="19566" y="505102"/>
                </a:lnTo>
                <a:lnTo>
                  <a:pt x="5023" y="446047"/>
                </a:lnTo>
                <a:lnTo>
                  <a:pt x="0" y="383794"/>
                </a:lnTo>
                <a:close/>
              </a:path>
            </a:pathLst>
          </a:custGeom>
          <a:ln w="9525">
            <a:solidFill>
              <a:srgbClr val="C0504D"/>
            </a:solidFill>
          </a:ln>
        </p:spPr>
        <p:txBody>
          <a:bodyPr wrap="square" lIns="0" tIns="0" rIns="0" bIns="0" rtlCol="0"/>
          <a:lstStyle/>
          <a:p>
            <a:endParaRPr/>
          </a:p>
        </p:txBody>
      </p:sp>
      <p:sp>
        <p:nvSpPr>
          <p:cNvPr id="8" name="object 8"/>
          <p:cNvSpPr/>
          <p:nvPr/>
        </p:nvSpPr>
        <p:spPr>
          <a:xfrm>
            <a:off x="2633472" y="2568284"/>
            <a:ext cx="4183379" cy="717803"/>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3164838" y="2788628"/>
            <a:ext cx="3495393" cy="276999"/>
          </a:xfrm>
          <a:prstGeom prst="rect">
            <a:avLst/>
          </a:prstGeom>
        </p:spPr>
        <p:txBody>
          <a:bodyPr vert="horz" wrap="square" lIns="0" tIns="0" rIns="0" bIns="0" rtlCol="0">
            <a:spAutoFit/>
          </a:bodyPr>
          <a:lstStyle/>
          <a:p>
            <a:pPr marL="12700">
              <a:lnSpc>
                <a:spcPct val="100000"/>
              </a:lnSpc>
            </a:pPr>
            <a:r>
              <a:rPr sz="1800" b="1" spc="-5" dirty="0" smtClean="0">
                <a:solidFill>
                  <a:srgbClr val="FFFFFF"/>
                </a:solidFill>
                <a:latin typeface="Calibri"/>
                <a:cs typeface="Calibri"/>
              </a:rPr>
              <a:t>Biomeccanica</a:t>
            </a:r>
            <a:endParaRPr sz="1800" dirty="0">
              <a:latin typeface="Calibri"/>
              <a:cs typeface="Calibri"/>
            </a:endParaRPr>
          </a:p>
        </p:txBody>
      </p:sp>
      <p:sp>
        <p:nvSpPr>
          <p:cNvPr id="10" name="object 10"/>
          <p:cNvSpPr/>
          <p:nvPr/>
        </p:nvSpPr>
        <p:spPr>
          <a:xfrm>
            <a:off x="2258060" y="2498180"/>
            <a:ext cx="863600" cy="863600"/>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2305430" y="2523071"/>
            <a:ext cx="767715" cy="767715"/>
          </a:xfrm>
          <a:custGeom>
            <a:avLst/>
            <a:gdLst/>
            <a:ahLst/>
            <a:cxnLst/>
            <a:rect l="l" t="t" r="r" b="b"/>
            <a:pathLst>
              <a:path w="767714" h="767714">
                <a:moveTo>
                  <a:pt x="383667" y="0"/>
                </a:moveTo>
                <a:lnTo>
                  <a:pt x="321448" y="5023"/>
                </a:lnTo>
                <a:lnTo>
                  <a:pt x="262420" y="19566"/>
                </a:lnTo>
                <a:lnTo>
                  <a:pt x="207375" y="42838"/>
                </a:lnTo>
                <a:lnTo>
                  <a:pt x="157103" y="74050"/>
                </a:lnTo>
                <a:lnTo>
                  <a:pt x="112395" y="112410"/>
                </a:lnTo>
                <a:lnTo>
                  <a:pt x="74042" y="157130"/>
                </a:lnTo>
                <a:lnTo>
                  <a:pt x="42835" y="207418"/>
                </a:lnTo>
                <a:lnTo>
                  <a:pt x="19565" y="262485"/>
                </a:lnTo>
                <a:lnTo>
                  <a:pt x="5023" y="321540"/>
                </a:lnTo>
                <a:lnTo>
                  <a:pt x="0" y="383794"/>
                </a:lnTo>
                <a:lnTo>
                  <a:pt x="1272" y="415270"/>
                </a:lnTo>
                <a:lnTo>
                  <a:pt x="11153" y="476023"/>
                </a:lnTo>
                <a:lnTo>
                  <a:pt x="30158" y="533183"/>
                </a:lnTo>
                <a:lnTo>
                  <a:pt x="57495" y="585960"/>
                </a:lnTo>
                <a:lnTo>
                  <a:pt x="92374" y="633562"/>
                </a:lnTo>
                <a:lnTo>
                  <a:pt x="134004" y="675201"/>
                </a:lnTo>
                <a:lnTo>
                  <a:pt x="181593" y="710086"/>
                </a:lnTo>
                <a:lnTo>
                  <a:pt x="234350" y="737427"/>
                </a:lnTo>
                <a:lnTo>
                  <a:pt x="291486" y="756433"/>
                </a:lnTo>
                <a:lnTo>
                  <a:pt x="352208" y="766315"/>
                </a:lnTo>
                <a:lnTo>
                  <a:pt x="383667" y="767588"/>
                </a:lnTo>
                <a:lnTo>
                  <a:pt x="415143" y="766315"/>
                </a:lnTo>
                <a:lnTo>
                  <a:pt x="475896" y="756433"/>
                </a:lnTo>
                <a:lnTo>
                  <a:pt x="533056" y="737427"/>
                </a:lnTo>
                <a:lnTo>
                  <a:pt x="585833" y="710086"/>
                </a:lnTo>
                <a:lnTo>
                  <a:pt x="633435" y="675201"/>
                </a:lnTo>
                <a:lnTo>
                  <a:pt x="675074" y="633562"/>
                </a:lnTo>
                <a:lnTo>
                  <a:pt x="709959" y="585960"/>
                </a:lnTo>
                <a:lnTo>
                  <a:pt x="737300" y="533183"/>
                </a:lnTo>
                <a:lnTo>
                  <a:pt x="756306" y="476023"/>
                </a:lnTo>
                <a:lnTo>
                  <a:pt x="766188" y="415270"/>
                </a:lnTo>
                <a:lnTo>
                  <a:pt x="767461" y="383794"/>
                </a:lnTo>
                <a:lnTo>
                  <a:pt x="766188" y="352317"/>
                </a:lnTo>
                <a:lnTo>
                  <a:pt x="756306" y="291564"/>
                </a:lnTo>
                <a:lnTo>
                  <a:pt x="737300" y="234404"/>
                </a:lnTo>
                <a:lnTo>
                  <a:pt x="709959" y="181627"/>
                </a:lnTo>
                <a:lnTo>
                  <a:pt x="675074" y="134025"/>
                </a:lnTo>
                <a:lnTo>
                  <a:pt x="633435" y="92386"/>
                </a:lnTo>
                <a:lnTo>
                  <a:pt x="585833" y="57501"/>
                </a:lnTo>
                <a:lnTo>
                  <a:pt x="533056" y="30160"/>
                </a:lnTo>
                <a:lnTo>
                  <a:pt x="475896" y="11154"/>
                </a:lnTo>
                <a:lnTo>
                  <a:pt x="415143" y="1272"/>
                </a:lnTo>
                <a:lnTo>
                  <a:pt x="383667" y="0"/>
                </a:lnTo>
                <a:close/>
              </a:path>
            </a:pathLst>
          </a:custGeom>
          <a:solidFill>
            <a:srgbClr val="FFFFFF"/>
          </a:solidFill>
        </p:spPr>
        <p:txBody>
          <a:bodyPr wrap="square" lIns="0" tIns="0" rIns="0" bIns="0" rtlCol="0"/>
          <a:lstStyle/>
          <a:p>
            <a:endParaRPr/>
          </a:p>
        </p:txBody>
      </p:sp>
      <p:sp>
        <p:nvSpPr>
          <p:cNvPr id="12" name="object 12"/>
          <p:cNvSpPr/>
          <p:nvPr/>
        </p:nvSpPr>
        <p:spPr>
          <a:xfrm>
            <a:off x="2305430" y="2523071"/>
            <a:ext cx="767715" cy="767715"/>
          </a:xfrm>
          <a:custGeom>
            <a:avLst/>
            <a:gdLst/>
            <a:ahLst/>
            <a:cxnLst/>
            <a:rect l="l" t="t" r="r" b="b"/>
            <a:pathLst>
              <a:path w="767714" h="767714">
                <a:moveTo>
                  <a:pt x="0" y="383794"/>
                </a:moveTo>
                <a:lnTo>
                  <a:pt x="5023" y="321540"/>
                </a:lnTo>
                <a:lnTo>
                  <a:pt x="19565" y="262485"/>
                </a:lnTo>
                <a:lnTo>
                  <a:pt x="42835" y="207418"/>
                </a:lnTo>
                <a:lnTo>
                  <a:pt x="74042" y="157130"/>
                </a:lnTo>
                <a:lnTo>
                  <a:pt x="112395" y="112410"/>
                </a:lnTo>
                <a:lnTo>
                  <a:pt x="157103" y="74050"/>
                </a:lnTo>
                <a:lnTo>
                  <a:pt x="207375" y="42838"/>
                </a:lnTo>
                <a:lnTo>
                  <a:pt x="262420" y="19566"/>
                </a:lnTo>
                <a:lnTo>
                  <a:pt x="321448" y="5023"/>
                </a:lnTo>
                <a:lnTo>
                  <a:pt x="383667" y="0"/>
                </a:lnTo>
                <a:lnTo>
                  <a:pt x="415143" y="1272"/>
                </a:lnTo>
                <a:lnTo>
                  <a:pt x="445920" y="5023"/>
                </a:lnTo>
                <a:lnTo>
                  <a:pt x="504975" y="19566"/>
                </a:lnTo>
                <a:lnTo>
                  <a:pt x="560042" y="42838"/>
                </a:lnTo>
                <a:lnTo>
                  <a:pt x="610330" y="74050"/>
                </a:lnTo>
                <a:lnTo>
                  <a:pt x="655050" y="112410"/>
                </a:lnTo>
                <a:lnTo>
                  <a:pt x="693410" y="157130"/>
                </a:lnTo>
                <a:lnTo>
                  <a:pt x="724622" y="207418"/>
                </a:lnTo>
                <a:lnTo>
                  <a:pt x="747894" y="262485"/>
                </a:lnTo>
                <a:lnTo>
                  <a:pt x="762437" y="321540"/>
                </a:lnTo>
                <a:lnTo>
                  <a:pt x="767461" y="383794"/>
                </a:lnTo>
                <a:lnTo>
                  <a:pt x="766188" y="415270"/>
                </a:lnTo>
                <a:lnTo>
                  <a:pt x="762437" y="446047"/>
                </a:lnTo>
                <a:lnTo>
                  <a:pt x="747894" y="505102"/>
                </a:lnTo>
                <a:lnTo>
                  <a:pt x="724622" y="560169"/>
                </a:lnTo>
                <a:lnTo>
                  <a:pt x="693410" y="610457"/>
                </a:lnTo>
                <a:lnTo>
                  <a:pt x="655050" y="655177"/>
                </a:lnTo>
                <a:lnTo>
                  <a:pt x="610330" y="693537"/>
                </a:lnTo>
                <a:lnTo>
                  <a:pt x="560042" y="724749"/>
                </a:lnTo>
                <a:lnTo>
                  <a:pt x="504975" y="748021"/>
                </a:lnTo>
                <a:lnTo>
                  <a:pt x="445920" y="762564"/>
                </a:lnTo>
                <a:lnTo>
                  <a:pt x="383667" y="767588"/>
                </a:lnTo>
                <a:lnTo>
                  <a:pt x="352208" y="766315"/>
                </a:lnTo>
                <a:lnTo>
                  <a:pt x="321448" y="762564"/>
                </a:lnTo>
                <a:lnTo>
                  <a:pt x="262420" y="748021"/>
                </a:lnTo>
                <a:lnTo>
                  <a:pt x="207375" y="724749"/>
                </a:lnTo>
                <a:lnTo>
                  <a:pt x="157103" y="693537"/>
                </a:lnTo>
                <a:lnTo>
                  <a:pt x="112395" y="655177"/>
                </a:lnTo>
                <a:lnTo>
                  <a:pt x="74042" y="610457"/>
                </a:lnTo>
                <a:lnTo>
                  <a:pt x="42835" y="560169"/>
                </a:lnTo>
                <a:lnTo>
                  <a:pt x="19565" y="505102"/>
                </a:lnTo>
                <a:lnTo>
                  <a:pt x="5023" y="446047"/>
                </a:lnTo>
                <a:lnTo>
                  <a:pt x="0" y="383794"/>
                </a:lnTo>
                <a:close/>
              </a:path>
            </a:pathLst>
          </a:custGeom>
          <a:ln w="9525">
            <a:solidFill>
              <a:srgbClr val="C0504D"/>
            </a:solidFill>
          </a:ln>
        </p:spPr>
        <p:txBody>
          <a:bodyPr wrap="square" lIns="0" tIns="0" rIns="0" bIns="0" rtlCol="0"/>
          <a:lstStyle/>
          <a:p>
            <a:endParaRPr/>
          </a:p>
        </p:txBody>
      </p:sp>
      <p:sp>
        <p:nvSpPr>
          <p:cNvPr id="13" name="object 13"/>
          <p:cNvSpPr/>
          <p:nvPr/>
        </p:nvSpPr>
        <p:spPr>
          <a:xfrm>
            <a:off x="2756916" y="3528403"/>
            <a:ext cx="4046220" cy="699515"/>
          </a:xfrm>
          <a:prstGeom prst="rect">
            <a:avLst/>
          </a:prstGeom>
          <a:blipFill>
            <a:blip r:embed="rId7" cstate="print"/>
            <a:stretch>
              <a:fillRect/>
            </a:stretch>
          </a:blipFill>
        </p:spPr>
        <p:txBody>
          <a:bodyPr wrap="square" lIns="0" tIns="0" rIns="0" bIns="0" rtlCol="0"/>
          <a:lstStyle/>
          <a:p>
            <a:endParaRPr/>
          </a:p>
        </p:txBody>
      </p:sp>
      <p:sp>
        <p:nvSpPr>
          <p:cNvPr id="14" name="object 14"/>
          <p:cNvSpPr txBox="1"/>
          <p:nvPr/>
        </p:nvSpPr>
        <p:spPr>
          <a:xfrm>
            <a:off x="3285870" y="3740255"/>
            <a:ext cx="3517265" cy="276999"/>
          </a:xfrm>
          <a:prstGeom prst="rect">
            <a:avLst/>
          </a:prstGeom>
        </p:spPr>
        <p:txBody>
          <a:bodyPr vert="horz" wrap="square" lIns="0" tIns="0" rIns="0" bIns="0" rtlCol="0">
            <a:spAutoFit/>
          </a:bodyPr>
          <a:lstStyle/>
          <a:p>
            <a:pPr marL="12700">
              <a:lnSpc>
                <a:spcPct val="100000"/>
              </a:lnSpc>
            </a:pPr>
            <a:r>
              <a:rPr sz="1800" b="1" spc="5" dirty="0" smtClean="0">
                <a:solidFill>
                  <a:srgbClr val="FFFFFF"/>
                </a:solidFill>
                <a:latin typeface="Calibri"/>
                <a:cs typeface="Calibri"/>
              </a:rPr>
              <a:t>Robotica ed Automazione</a:t>
            </a:r>
            <a:endParaRPr sz="1800" dirty="0">
              <a:latin typeface="Calibri"/>
              <a:cs typeface="Calibri"/>
            </a:endParaRPr>
          </a:p>
        </p:txBody>
      </p:sp>
      <p:sp>
        <p:nvSpPr>
          <p:cNvPr id="15" name="object 15"/>
          <p:cNvSpPr/>
          <p:nvPr/>
        </p:nvSpPr>
        <p:spPr>
          <a:xfrm>
            <a:off x="2392679" y="3420199"/>
            <a:ext cx="863599" cy="861060"/>
          </a:xfrm>
          <a:prstGeom prst="rect">
            <a:avLst/>
          </a:prstGeom>
          <a:blipFill>
            <a:blip r:embed="rId8" cstate="print"/>
            <a:stretch>
              <a:fillRect/>
            </a:stretch>
          </a:blipFill>
        </p:spPr>
        <p:txBody>
          <a:bodyPr wrap="square" lIns="0" tIns="0" rIns="0" bIns="0" rtlCol="0"/>
          <a:lstStyle/>
          <a:p>
            <a:endParaRPr/>
          </a:p>
        </p:txBody>
      </p:sp>
      <p:sp>
        <p:nvSpPr>
          <p:cNvPr id="16" name="object 16"/>
          <p:cNvSpPr/>
          <p:nvPr/>
        </p:nvSpPr>
        <p:spPr>
          <a:xfrm>
            <a:off x="2440432" y="3443949"/>
            <a:ext cx="767715" cy="767715"/>
          </a:xfrm>
          <a:custGeom>
            <a:avLst/>
            <a:gdLst/>
            <a:ahLst/>
            <a:cxnLst/>
            <a:rect l="l" t="t" r="r" b="b"/>
            <a:pathLst>
              <a:path w="767714" h="767714">
                <a:moveTo>
                  <a:pt x="383794" y="0"/>
                </a:moveTo>
                <a:lnTo>
                  <a:pt x="321540" y="5023"/>
                </a:lnTo>
                <a:lnTo>
                  <a:pt x="262485" y="19566"/>
                </a:lnTo>
                <a:lnTo>
                  <a:pt x="207418" y="42838"/>
                </a:lnTo>
                <a:lnTo>
                  <a:pt x="157130" y="74050"/>
                </a:lnTo>
                <a:lnTo>
                  <a:pt x="112410" y="112410"/>
                </a:lnTo>
                <a:lnTo>
                  <a:pt x="74050" y="157130"/>
                </a:lnTo>
                <a:lnTo>
                  <a:pt x="42838" y="207418"/>
                </a:lnTo>
                <a:lnTo>
                  <a:pt x="19566" y="262485"/>
                </a:lnTo>
                <a:lnTo>
                  <a:pt x="5023" y="321540"/>
                </a:lnTo>
                <a:lnTo>
                  <a:pt x="0" y="383794"/>
                </a:lnTo>
                <a:lnTo>
                  <a:pt x="1272" y="415252"/>
                </a:lnTo>
                <a:lnTo>
                  <a:pt x="11154" y="475974"/>
                </a:lnTo>
                <a:lnTo>
                  <a:pt x="30160" y="533110"/>
                </a:lnTo>
                <a:lnTo>
                  <a:pt x="57501" y="585867"/>
                </a:lnTo>
                <a:lnTo>
                  <a:pt x="92386" y="633456"/>
                </a:lnTo>
                <a:lnTo>
                  <a:pt x="134025" y="675086"/>
                </a:lnTo>
                <a:lnTo>
                  <a:pt x="181627" y="709965"/>
                </a:lnTo>
                <a:lnTo>
                  <a:pt x="234404" y="737302"/>
                </a:lnTo>
                <a:lnTo>
                  <a:pt x="291564" y="756307"/>
                </a:lnTo>
                <a:lnTo>
                  <a:pt x="352317" y="766188"/>
                </a:lnTo>
                <a:lnTo>
                  <a:pt x="383794" y="767461"/>
                </a:lnTo>
                <a:lnTo>
                  <a:pt x="415270" y="766188"/>
                </a:lnTo>
                <a:lnTo>
                  <a:pt x="476023" y="756307"/>
                </a:lnTo>
                <a:lnTo>
                  <a:pt x="533183" y="737302"/>
                </a:lnTo>
                <a:lnTo>
                  <a:pt x="585960" y="709965"/>
                </a:lnTo>
                <a:lnTo>
                  <a:pt x="633562" y="675086"/>
                </a:lnTo>
                <a:lnTo>
                  <a:pt x="675201" y="633456"/>
                </a:lnTo>
                <a:lnTo>
                  <a:pt x="710086" y="585867"/>
                </a:lnTo>
                <a:lnTo>
                  <a:pt x="737427" y="533110"/>
                </a:lnTo>
                <a:lnTo>
                  <a:pt x="756433" y="475974"/>
                </a:lnTo>
                <a:lnTo>
                  <a:pt x="766315" y="415252"/>
                </a:lnTo>
                <a:lnTo>
                  <a:pt x="767588" y="383794"/>
                </a:lnTo>
                <a:lnTo>
                  <a:pt x="766315" y="352317"/>
                </a:lnTo>
                <a:lnTo>
                  <a:pt x="756433" y="291564"/>
                </a:lnTo>
                <a:lnTo>
                  <a:pt x="737427" y="234404"/>
                </a:lnTo>
                <a:lnTo>
                  <a:pt x="710086" y="181627"/>
                </a:lnTo>
                <a:lnTo>
                  <a:pt x="675201" y="134025"/>
                </a:lnTo>
                <a:lnTo>
                  <a:pt x="633562" y="92386"/>
                </a:lnTo>
                <a:lnTo>
                  <a:pt x="585960" y="57501"/>
                </a:lnTo>
                <a:lnTo>
                  <a:pt x="533183" y="30160"/>
                </a:lnTo>
                <a:lnTo>
                  <a:pt x="476023" y="11154"/>
                </a:lnTo>
                <a:lnTo>
                  <a:pt x="415270" y="1272"/>
                </a:lnTo>
                <a:lnTo>
                  <a:pt x="383794" y="0"/>
                </a:lnTo>
                <a:close/>
              </a:path>
            </a:pathLst>
          </a:custGeom>
          <a:solidFill>
            <a:srgbClr val="FFFFFF"/>
          </a:solidFill>
        </p:spPr>
        <p:txBody>
          <a:bodyPr wrap="square" lIns="0" tIns="0" rIns="0" bIns="0" rtlCol="0"/>
          <a:lstStyle/>
          <a:p>
            <a:endParaRPr/>
          </a:p>
        </p:txBody>
      </p:sp>
      <p:sp>
        <p:nvSpPr>
          <p:cNvPr id="17" name="object 17"/>
          <p:cNvSpPr/>
          <p:nvPr/>
        </p:nvSpPr>
        <p:spPr>
          <a:xfrm>
            <a:off x="2440432" y="3443949"/>
            <a:ext cx="767715" cy="767715"/>
          </a:xfrm>
          <a:custGeom>
            <a:avLst/>
            <a:gdLst/>
            <a:ahLst/>
            <a:cxnLst/>
            <a:rect l="l" t="t" r="r" b="b"/>
            <a:pathLst>
              <a:path w="767714" h="767714">
                <a:moveTo>
                  <a:pt x="0" y="383794"/>
                </a:moveTo>
                <a:lnTo>
                  <a:pt x="5023" y="321540"/>
                </a:lnTo>
                <a:lnTo>
                  <a:pt x="19566" y="262485"/>
                </a:lnTo>
                <a:lnTo>
                  <a:pt x="42838" y="207418"/>
                </a:lnTo>
                <a:lnTo>
                  <a:pt x="74050" y="157130"/>
                </a:lnTo>
                <a:lnTo>
                  <a:pt x="112410" y="112410"/>
                </a:lnTo>
                <a:lnTo>
                  <a:pt x="157130" y="74050"/>
                </a:lnTo>
                <a:lnTo>
                  <a:pt x="207418" y="42838"/>
                </a:lnTo>
                <a:lnTo>
                  <a:pt x="262485" y="19566"/>
                </a:lnTo>
                <a:lnTo>
                  <a:pt x="321540" y="5023"/>
                </a:lnTo>
                <a:lnTo>
                  <a:pt x="383794" y="0"/>
                </a:lnTo>
                <a:lnTo>
                  <a:pt x="415270" y="1272"/>
                </a:lnTo>
                <a:lnTo>
                  <a:pt x="446047" y="5023"/>
                </a:lnTo>
                <a:lnTo>
                  <a:pt x="505102" y="19566"/>
                </a:lnTo>
                <a:lnTo>
                  <a:pt x="560169" y="42838"/>
                </a:lnTo>
                <a:lnTo>
                  <a:pt x="610457" y="74050"/>
                </a:lnTo>
                <a:lnTo>
                  <a:pt x="655177" y="112410"/>
                </a:lnTo>
                <a:lnTo>
                  <a:pt x="693537" y="157130"/>
                </a:lnTo>
                <a:lnTo>
                  <a:pt x="724749" y="207418"/>
                </a:lnTo>
                <a:lnTo>
                  <a:pt x="748021" y="262485"/>
                </a:lnTo>
                <a:lnTo>
                  <a:pt x="762564" y="321540"/>
                </a:lnTo>
                <a:lnTo>
                  <a:pt x="767588" y="383794"/>
                </a:lnTo>
                <a:lnTo>
                  <a:pt x="766315" y="415252"/>
                </a:lnTo>
                <a:lnTo>
                  <a:pt x="762564" y="446012"/>
                </a:lnTo>
                <a:lnTo>
                  <a:pt x="748021" y="505040"/>
                </a:lnTo>
                <a:lnTo>
                  <a:pt x="724749" y="560085"/>
                </a:lnTo>
                <a:lnTo>
                  <a:pt x="693537" y="610357"/>
                </a:lnTo>
                <a:lnTo>
                  <a:pt x="655177" y="655066"/>
                </a:lnTo>
                <a:lnTo>
                  <a:pt x="610457" y="693418"/>
                </a:lnTo>
                <a:lnTo>
                  <a:pt x="560169" y="724625"/>
                </a:lnTo>
                <a:lnTo>
                  <a:pt x="505102" y="747895"/>
                </a:lnTo>
                <a:lnTo>
                  <a:pt x="446047" y="762437"/>
                </a:lnTo>
                <a:lnTo>
                  <a:pt x="383794" y="767461"/>
                </a:lnTo>
                <a:lnTo>
                  <a:pt x="352317" y="766188"/>
                </a:lnTo>
                <a:lnTo>
                  <a:pt x="321540" y="762437"/>
                </a:lnTo>
                <a:lnTo>
                  <a:pt x="262485" y="747895"/>
                </a:lnTo>
                <a:lnTo>
                  <a:pt x="207418" y="724625"/>
                </a:lnTo>
                <a:lnTo>
                  <a:pt x="157130" y="693418"/>
                </a:lnTo>
                <a:lnTo>
                  <a:pt x="112410" y="655066"/>
                </a:lnTo>
                <a:lnTo>
                  <a:pt x="74050" y="610357"/>
                </a:lnTo>
                <a:lnTo>
                  <a:pt x="42838" y="560085"/>
                </a:lnTo>
                <a:lnTo>
                  <a:pt x="19566" y="505040"/>
                </a:lnTo>
                <a:lnTo>
                  <a:pt x="5023" y="446012"/>
                </a:lnTo>
                <a:lnTo>
                  <a:pt x="0" y="383794"/>
                </a:lnTo>
                <a:close/>
              </a:path>
            </a:pathLst>
          </a:custGeom>
          <a:ln w="9525">
            <a:solidFill>
              <a:srgbClr val="C0504D"/>
            </a:solidFill>
          </a:ln>
        </p:spPr>
        <p:txBody>
          <a:bodyPr wrap="square" lIns="0" tIns="0" rIns="0" bIns="0" rtlCol="0"/>
          <a:lstStyle/>
          <a:p>
            <a:endParaRPr/>
          </a:p>
        </p:txBody>
      </p:sp>
      <p:sp>
        <p:nvSpPr>
          <p:cNvPr id="18" name="object 18"/>
          <p:cNvSpPr/>
          <p:nvPr/>
        </p:nvSpPr>
        <p:spPr>
          <a:xfrm>
            <a:off x="2715767" y="4406228"/>
            <a:ext cx="4096511" cy="694944"/>
          </a:xfrm>
          <a:prstGeom prst="rect">
            <a:avLst/>
          </a:prstGeom>
          <a:blipFill>
            <a:blip r:embed="rId9" cstate="print"/>
            <a:stretch>
              <a:fillRect/>
            </a:stretch>
          </a:blipFill>
        </p:spPr>
        <p:txBody>
          <a:bodyPr wrap="square" lIns="0" tIns="0" rIns="0" bIns="0" rtlCol="0"/>
          <a:lstStyle/>
          <a:p>
            <a:endParaRPr/>
          </a:p>
        </p:txBody>
      </p:sp>
      <p:sp>
        <p:nvSpPr>
          <p:cNvPr id="19" name="object 19"/>
          <p:cNvSpPr txBox="1"/>
          <p:nvPr/>
        </p:nvSpPr>
        <p:spPr>
          <a:xfrm>
            <a:off x="3244595" y="4615523"/>
            <a:ext cx="3062605" cy="276999"/>
          </a:xfrm>
          <a:prstGeom prst="rect">
            <a:avLst/>
          </a:prstGeom>
        </p:spPr>
        <p:txBody>
          <a:bodyPr vert="horz" wrap="square" lIns="0" tIns="0" rIns="0" bIns="0" rtlCol="0">
            <a:spAutoFit/>
          </a:bodyPr>
          <a:lstStyle/>
          <a:p>
            <a:pPr marL="12700">
              <a:lnSpc>
                <a:spcPct val="100000"/>
              </a:lnSpc>
            </a:pPr>
            <a:r>
              <a:rPr lang="it-IT" b="1" spc="5" dirty="0" smtClean="0">
                <a:solidFill>
                  <a:srgbClr val="FFFFFF"/>
                </a:solidFill>
                <a:latin typeface="Calibri"/>
                <a:cs typeface="Calibri"/>
              </a:rPr>
              <a:t>Meccatronica e Servosistemi</a:t>
            </a:r>
            <a:endParaRPr sz="1800" dirty="0">
              <a:latin typeface="Calibri"/>
              <a:cs typeface="Calibri"/>
            </a:endParaRPr>
          </a:p>
        </p:txBody>
      </p:sp>
      <p:sp>
        <p:nvSpPr>
          <p:cNvPr id="20" name="object 20"/>
          <p:cNvSpPr/>
          <p:nvPr/>
        </p:nvSpPr>
        <p:spPr>
          <a:xfrm>
            <a:off x="2255520" y="4324440"/>
            <a:ext cx="868680" cy="894080"/>
          </a:xfrm>
          <a:prstGeom prst="rect">
            <a:avLst/>
          </a:prstGeom>
          <a:blipFill>
            <a:blip r:embed="rId10" cstate="print"/>
            <a:stretch>
              <a:fillRect/>
            </a:stretch>
          </a:blipFill>
        </p:spPr>
        <p:txBody>
          <a:bodyPr wrap="square" lIns="0" tIns="0" rIns="0" bIns="0" rtlCol="0"/>
          <a:lstStyle/>
          <a:p>
            <a:endParaRPr/>
          </a:p>
        </p:txBody>
      </p:sp>
      <p:sp>
        <p:nvSpPr>
          <p:cNvPr id="21" name="object 21"/>
          <p:cNvSpPr/>
          <p:nvPr/>
        </p:nvSpPr>
        <p:spPr>
          <a:xfrm>
            <a:off x="2303272" y="4348316"/>
            <a:ext cx="772160" cy="800735"/>
          </a:xfrm>
          <a:custGeom>
            <a:avLst/>
            <a:gdLst/>
            <a:ahLst/>
            <a:cxnLst/>
            <a:rect l="l" t="t" r="r" b="b"/>
            <a:pathLst>
              <a:path w="772160" h="800735">
                <a:moveTo>
                  <a:pt x="385825" y="0"/>
                </a:moveTo>
                <a:lnTo>
                  <a:pt x="323238" y="5238"/>
                </a:lnTo>
                <a:lnTo>
                  <a:pt x="263867" y="20404"/>
                </a:lnTo>
                <a:lnTo>
                  <a:pt x="208507" y="44673"/>
                </a:lnTo>
                <a:lnTo>
                  <a:pt x="157953" y="77220"/>
                </a:lnTo>
                <a:lnTo>
                  <a:pt x="112998" y="117220"/>
                </a:lnTo>
                <a:lnTo>
                  <a:pt x="74436" y="163851"/>
                </a:lnTo>
                <a:lnTo>
                  <a:pt x="43061" y="216286"/>
                </a:lnTo>
                <a:lnTo>
                  <a:pt x="19667" y="273702"/>
                </a:lnTo>
                <a:lnTo>
                  <a:pt x="5049" y="335273"/>
                </a:lnTo>
                <a:lnTo>
                  <a:pt x="0" y="400176"/>
                </a:lnTo>
                <a:lnTo>
                  <a:pt x="1278" y="432975"/>
                </a:lnTo>
                <a:lnTo>
                  <a:pt x="11211" y="496284"/>
                </a:lnTo>
                <a:lnTo>
                  <a:pt x="30317" y="555857"/>
                </a:lnTo>
                <a:lnTo>
                  <a:pt x="57800" y="610866"/>
                </a:lnTo>
                <a:lnTo>
                  <a:pt x="92868" y="660489"/>
                </a:lnTo>
                <a:lnTo>
                  <a:pt x="134726" y="703898"/>
                </a:lnTo>
                <a:lnTo>
                  <a:pt x="182580" y="740269"/>
                </a:lnTo>
                <a:lnTo>
                  <a:pt x="235636" y="768776"/>
                </a:lnTo>
                <a:lnTo>
                  <a:pt x="293100" y="788595"/>
                </a:lnTo>
                <a:lnTo>
                  <a:pt x="354179" y="798900"/>
                </a:lnTo>
                <a:lnTo>
                  <a:pt x="385825" y="800226"/>
                </a:lnTo>
                <a:lnTo>
                  <a:pt x="417490" y="798900"/>
                </a:lnTo>
                <a:lnTo>
                  <a:pt x="478600" y="788595"/>
                </a:lnTo>
                <a:lnTo>
                  <a:pt x="536088" y="768776"/>
                </a:lnTo>
                <a:lnTo>
                  <a:pt x="589163" y="740269"/>
                </a:lnTo>
                <a:lnTo>
                  <a:pt x="637031" y="703898"/>
                </a:lnTo>
                <a:lnTo>
                  <a:pt x="678898" y="660489"/>
                </a:lnTo>
                <a:lnTo>
                  <a:pt x="713972" y="610866"/>
                </a:lnTo>
                <a:lnTo>
                  <a:pt x="741459" y="555857"/>
                </a:lnTo>
                <a:lnTo>
                  <a:pt x="760566" y="496284"/>
                </a:lnTo>
                <a:lnTo>
                  <a:pt x="770500" y="432975"/>
                </a:lnTo>
                <a:lnTo>
                  <a:pt x="771778" y="400176"/>
                </a:lnTo>
                <a:lnTo>
                  <a:pt x="770500" y="367360"/>
                </a:lnTo>
                <a:lnTo>
                  <a:pt x="760566" y="304020"/>
                </a:lnTo>
                <a:lnTo>
                  <a:pt x="741459" y="244423"/>
                </a:lnTo>
                <a:lnTo>
                  <a:pt x="713972" y="189394"/>
                </a:lnTo>
                <a:lnTo>
                  <a:pt x="678898" y="139759"/>
                </a:lnTo>
                <a:lnTo>
                  <a:pt x="637031" y="96340"/>
                </a:lnTo>
                <a:lnTo>
                  <a:pt x="589163" y="59963"/>
                </a:lnTo>
                <a:lnTo>
                  <a:pt x="536088" y="31452"/>
                </a:lnTo>
                <a:lnTo>
                  <a:pt x="478600" y="11632"/>
                </a:lnTo>
                <a:lnTo>
                  <a:pt x="417490" y="1326"/>
                </a:lnTo>
                <a:lnTo>
                  <a:pt x="385825" y="0"/>
                </a:lnTo>
                <a:close/>
              </a:path>
            </a:pathLst>
          </a:custGeom>
          <a:solidFill>
            <a:srgbClr val="FFFFFF"/>
          </a:solidFill>
        </p:spPr>
        <p:txBody>
          <a:bodyPr wrap="square" lIns="0" tIns="0" rIns="0" bIns="0" rtlCol="0"/>
          <a:lstStyle/>
          <a:p>
            <a:endParaRPr/>
          </a:p>
        </p:txBody>
      </p:sp>
      <p:sp>
        <p:nvSpPr>
          <p:cNvPr id="22" name="object 22"/>
          <p:cNvSpPr/>
          <p:nvPr/>
        </p:nvSpPr>
        <p:spPr>
          <a:xfrm>
            <a:off x="2303272" y="4348316"/>
            <a:ext cx="772160" cy="800735"/>
          </a:xfrm>
          <a:custGeom>
            <a:avLst/>
            <a:gdLst/>
            <a:ahLst/>
            <a:cxnLst/>
            <a:rect l="l" t="t" r="r" b="b"/>
            <a:pathLst>
              <a:path w="772160" h="800735">
                <a:moveTo>
                  <a:pt x="0" y="400176"/>
                </a:moveTo>
                <a:lnTo>
                  <a:pt x="5049" y="335273"/>
                </a:lnTo>
                <a:lnTo>
                  <a:pt x="19667" y="273702"/>
                </a:lnTo>
                <a:lnTo>
                  <a:pt x="43061" y="216286"/>
                </a:lnTo>
                <a:lnTo>
                  <a:pt x="74436" y="163851"/>
                </a:lnTo>
                <a:lnTo>
                  <a:pt x="112998" y="117220"/>
                </a:lnTo>
                <a:lnTo>
                  <a:pt x="157953" y="77220"/>
                </a:lnTo>
                <a:lnTo>
                  <a:pt x="208507" y="44673"/>
                </a:lnTo>
                <a:lnTo>
                  <a:pt x="263867" y="20404"/>
                </a:lnTo>
                <a:lnTo>
                  <a:pt x="323238" y="5238"/>
                </a:lnTo>
                <a:lnTo>
                  <a:pt x="385825" y="0"/>
                </a:lnTo>
                <a:lnTo>
                  <a:pt x="417490" y="1326"/>
                </a:lnTo>
                <a:lnTo>
                  <a:pt x="448448" y="5238"/>
                </a:lnTo>
                <a:lnTo>
                  <a:pt x="507846" y="20404"/>
                </a:lnTo>
                <a:lnTo>
                  <a:pt x="563227" y="44673"/>
                </a:lnTo>
                <a:lnTo>
                  <a:pt x="613798" y="77220"/>
                </a:lnTo>
                <a:lnTo>
                  <a:pt x="658764" y="117220"/>
                </a:lnTo>
                <a:lnTo>
                  <a:pt x="697334" y="163851"/>
                </a:lnTo>
                <a:lnTo>
                  <a:pt x="728714" y="216286"/>
                </a:lnTo>
                <a:lnTo>
                  <a:pt x="752110" y="273702"/>
                </a:lnTo>
                <a:lnTo>
                  <a:pt x="766729" y="335273"/>
                </a:lnTo>
                <a:lnTo>
                  <a:pt x="771778" y="400176"/>
                </a:lnTo>
                <a:lnTo>
                  <a:pt x="770500" y="432975"/>
                </a:lnTo>
                <a:lnTo>
                  <a:pt x="766729" y="465045"/>
                </a:lnTo>
                <a:lnTo>
                  <a:pt x="752110" y="526589"/>
                </a:lnTo>
                <a:lnTo>
                  <a:pt x="728714" y="583983"/>
                </a:lnTo>
                <a:lnTo>
                  <a:pt x="697334" y="636403"/>
                </a:lnTo>
                <a:lnTo>
                  <a:pt x="658764" y="683021"/>
                </a:lnTo>
                <a:lnTo>
                  <a:pt x="613798" y="723015"/>
                </a:lnTo>
                <a:lnTo>
                  <a:pt x="563227" y="755557"/>
                </a:lnTo>
                <a:lnTo>
                  <a:pt x="507846" y="779823"/>
                </a:lnTo>
                <a:lnTo>
                  <a:pt x="448448" y="794988"/>
                </a:lnTo>
                <a:lnTo>
                  <a:pt x="385825" y="800226"/>
                </a:lnTo>
                <a:lnTo>
                  <a:pt x="354179" y="798900"/>
                </a:lnTo>
                <a:lnTo>
                  <a:pt x="323238" y="794988"/>
                </a:lnTo>
                <a:lnTo>
                  <a:pt x="263867" y="779823"/>
                </a:lnTo>
                <a:lnTo>
                  <a:pt x="208507" y="755557"/>
                </a:lnTo>
                <a:lnTo>
                  <a:pt x="157953" y="723015"/>
                </a:lnTo>
                <a:lnTo>
                  <a:pt x="112998" y="683021"/>
                </a:lnTo>
                <a:lnTo>
                  <a:pt x="74436" y="636403"/>
                </a:lnTo>
                <a:lnTo>
                  <a:pt x="43061" y="583983"/>
                </a:lnTo>
                <a:lnTo>
                  <a:pt x="19667" y="526589"/>
                </a:lnTo>
                <a:lnTo>
                  <a:pt x="5049" y="465045"/>
                </a:lnTo>
                <a:lnTo>
                  <a:pt x="0" y="400176"/>
                </a:lnTo>
                <a:close/>
              </a:path>
            </a:pathLst>
          </a:custGeom>
          <a:ln w="9524">
            <a:solidFill>
              <a:srgbClr val="C0504D"/>
            </a:solidFill>
          </a:ln>
        </p:spPr>
        <p:txBody>
          <a:bodyPr wrap="square" lIns="0" tIns="0" rIns="0" bIns="0" rtlCol="0"/>
          <a:lstStyle/>
          <a:p>
            <a:endParaRPr/>
          </a:p>
        </p:txBody>
      </p:sp>
      <p:sp>
        <p:nvSpPr>
          <p:cNvPr id="23" name="object 23"/>
          <p:cNvSpPr/>
          <p:nvPr/>
        </p:nvSpPr>
        <p:spPr>
          <a:xfrm>
            <a:off x="2194560" y="5334343"/>
            <a:ext cx="4622292" cy="708660"/>
          </a:xfrm>
          <a:prstGeom prst="rect">
            <a:avLst/>
          </a:prstGeom>
          <a:blipFill>
            <a:blip r:embed="rId11" cstate="print"/>
            <a:stretch>
              <a:fillRect/>
            </a:stretch>
          </a:blipFill>
        </p:spPr>
        <p:txBody>
          <a:bodyPr wrap="square" lIns="0" tIns="0" rIns="0" bIns="0" rtlCol="0"/>
          <a:lstStyle/>
          <a:p>
            <a:endParaRPr/>
          </a:p>
        </p:txBody>
      </p:sp>
      <p:sp>
        <p:nvSpPr>
          <p:cNvPr id="24" name="object 24"/>
          <p:cNvSpPr txBox="1"/>
          <p:nvPr/>
        </p:nvSpPr>
        <p:spPr>
          <a:xfrm>
            <a:off x="2724785" y="5551895"/>
            <a:ext cx="2567295" cy="276999"/>
          </a:xfrm>
          <a:prstGeom prst="rect">
            <a:avLst/>
          </a:prstGeom>
        </p:spPr>
        <p:txBody>
          <a:bodyPr vert="horz" wrap="square" lIns="0" tIns="0" rIns="0" bIns="0" rtlCol="0">
            <a:spAutoFit/>
          </a:bodyPr>
          <a:lstStyle/>
          <a:p>
            <a:pPr marL="12700">
              <a:lnSpc>
                <a:spcPct val="100000"/>
              </a:lnSpc>
            </a:pPr>
            <a:r>
              <a:rPr sz="1800" b="1" dirty="0" smtClean="0">
                <a:solidFill>
                  <a:srgbClr val="FFFFFF"/>
                </a:solidFill>
                <a:latin typeface="Calibri"/>
                <a:cs typeface="Calibri"/>
              </a:rPr>
              <a:t>Ergonomica</a:t>
            </a:r>
            <a:endParaRPr sz="1800" dirty="0">
              <a:latin typeface="Calibri"/>
              <a:cs typeface="Calibri"/>
            </a:endParaRPr>
          </a:p>
        </p:txBody>
      </p:sp>
      <p:sp>
        <p:nvSpPr>
          <p:cNvPr id="25" name="object 25"/>
          <p:cNvSpPr/>
          <p:nvPr/>
        </p:nvSpPr>
        <p:spPr>
          <a:xfrm>
            <a:off x="1818639" y="5261699"/>
            <a:ext cx="861060" cy="861060"/>
          </a:xfrm>
          <a:prstGeom prst="rect">
            <a:avLst/>
          </a:prstGeom>
          <a:blipFill>
            <a:blip r:embed="rId12" cstate="print"/>
            <a:stretch>
              <a:fillRect/>
            </a:stretch>
          </a:blipFill>
        </p:spPr>
        <p:txBody>
          <a:bodyPr wrap="square" lIns="0" tIns="0" rIns="0" bIns="0" rtlCol="0"/>
          <a:lstStyle/>
          <a:p>
            <a:endParaRPr/>
          </a:p>
        </p:txBody>
      </p:sp>
      <p:sp>
        <p:nvSpPr>
          <p:cNvPr id="26" name="object 26"/>
          <p:cNvSpPr/>
          <p:nvPr/>
        </p:nvSpPr>
        <p:spPr>
          <a:xfrm>
            <a:off x="1865376" y="5285448"/>
            <a:ext cx="767715" cy="767715"/>
          </a:xfrm>
          <a:custGeom>
            <a:avLst/>
            <a:gdLst/>
            <a:ahLst/>
            <a:cxnLst/>
            <a:rect l="l" t="t" r="r" b="b"/>
            <a:pathLst>
              <a:path w="767714" h="767714">
                <a:moveTo>
                  <a:pt x="383794" y="0"/>
                </a:moveTo>
                <a:lnTo>
                  <a:pt x="321540" y="5023"/>
                </a:lnTo>
                <a:lnTo>
                  <a:pt x="262485" y="19566"/>
                </a:lnTo>
                <a:lnTo>
                  <a:pt x="207418" y="42838"/>
                </a:lnTo>
                <a:lnTo>
                  <a:pt x="157130" y="74050"/>
                </a:lnTo>
                <a:lnTo>
                  <a:pt x="112410" y="112410"/>
                </a:lnTo>
                <a:lnTo>
                  <a:pt x="74050" y="157130"/>
                </a:lnTo>
                <a:lnTo>
                  <a:pt x="42838" y="207418"/>
                </a:lnTo>
                <a:lnTo>
                  <a:pt x="19566" y="262485"/>
                </a:lnTo>
                <a:lnTo>
                  <a:pt x="5023" y="321540"/>
                </a:lnTo>
                <a:lnTo>
                  <a:pt x="0" y="383794"/>
                </a:lnTo>
                <a:lnTo>
                  <a:pt x="1272" y="415270"/>
                </a:lnTo>
                <a:lnTo>
                  <a:pt x="11154" y="476021"/>
                </a:lnTo>
                <a:lnTo>
                  <a:pt x="30160" y="533177"/>
                </a:lnTo>
                <a:lnTo>
                  <a:pt x="57501" y="585949"/>
                </a:lnTo>
                <a:lnTo>
                  <a:pt x="92386" y="633546"/>
                </a:lnTo>
                <a:lnTo>
                  <a:pt x="134025" y="675179"/>
                </a:lnTo>
                <a:lnTo>
                  <a:pt x="181627" y="710059"/>
                </a:lnTo>
                <a:lnTo>
                  <a:pt x="234404" y="737395"/>
                </a:lnTo>
                <a:lnTo>
                  <a:pt x="291564" y="756398"/>
                </a:lnTo>
                <a:lnTo>
                  <a:pt x="352317" y="766277"/>
                </a:lnTo>
                <a:lnTo>
                  <a:pt x="383794" y="767549"/>
                </a:lnTo>
                <a:lnTo>
                  <a:pt x="415270" y="766277"/>
                </a:lnTo>
                <a:lnTo>
                  <a:pt x="476023" y="756398"/>
                </a:lnTo>
                <a:lnTo>
                  <a:pt x="533183" y="737395"/>
                </a:lnTo>
                <a:lnTo>
                  <a:pt x="585960" y="710059"/>
                </a:lnTo>
                <a:lnTo>
                  <a:pt x="633562" y="675179"/>
                </a:lnTo>
                <a:lnTo>
                  <a:pt x="675201" y="633546"/>
                </a:lnTo>
                <a:lnTo>
                  <a:pt x="710086" y="585949"/>
                </a:lnTo>
                <a:lnTo>
                  <a:pt x="737427" y="533177"/>
                </a:lnTo>
                <a:lnTo>
                  <a:pt x="756433" y="476021"/>
                </a:lnTo>
                <a:lnTo>
                  <a:pt x="766315" y="415270"/>
                </a:lnTo>
                <a:lnTo>
                  <a:pt x="767588" y="383794"/>
                </a:lnTo>
                <a:lnTo>
                  <a:pt x="766315" y="352317"/>
                </a:lnTo>
                <a:lnTo>
                  <a:pt x="756433" y="291564"/>
                </a:lnTo>
                <a:lnTo>
                  <a:pt x="737427" y="234404"/>
                </a:lnTo>
                <a:lnTo>
                  <a:pt x="710086" y="181627"/>
                </a:lnTo>
                <a:lnTo>
                  <a:pt x="675201" y="134025"/>
                </a:lnTo>
                <a:lnTo>
                  <a:pt x="633562" y="92386"/>
                </a:lnTo>
                <a:lnTo>
                  <a:pt x="585960" y="57501"/>
                </a:lnTo>
                <a:lnTo>
                  <a:pt x="533183" y="30160"/>
                </a:lnTo>
                <a:lnTo>
                  <a:pt x="476023" y="11154"/>
                </a:lnTo>
                <a:lnTo>
                  <a:pt x="415270" y="1272"/>
                </a:lnTo>
                <a:lnTo>
                  <a:pt x="383794" y="0"/>
                </a:lnTo>
                <a:close/>
              </a:path>
            </a:pathLst>
          </a:custGeom>
          <a:solidFill>
            <a:srgbClr val="FFFFFF"/>
          </a:solidFill>
        </p:spPr>
        <p:txBody>
          <a:bodyPr wrap="square" lIns="0" tIns="0" rIns="0" bIns="0" rtlCol="0"/>
          <a:lstStyle/>
          <a:p>
            <a:endParaRPr/>
          </a:p>
        </p:txBody>
      </p:sp>
      <p:sp>
        <p:nvSpPr>
          <p:cNvPr id="27" name="object 27"/>
          <p:cNvSpPr/>
          <p:nvPr/>
        </p:nvSpPr>
        <p:spPr>
          <a:xfrm>
            <a:off x="1865376" y="5285448"/>
            <a:ext cx="767715" cy="767715"/>
          </a:xfrm>
          <a:custGeom>
            <a:avLst/>
            <a:gdLst/>
            <a:ahLst/>
            <a:cxnLst/>
            <a:rect l="l" t="t" r="r" b="b"/>
            <a:pathLst>
              <a:path w="767714" h="767714">
                <a:moveTo>
                  <a:pt x="0" y="383794"/>
                </a:moveTo>
                <a:lnTo>
                  <a:pt x="5023" y="321540"/>
                </a:lnTo>
                <a:lnTo>
                  <a:pt x="19566" y="262485"/>
                </a:lnTo>
                <a:lnTo>
                  <a:pt x="42838" y="207418"/>
                </a:lnTo>
                <a:lnTo>
                  <a:pt x="74050" y="157130"/>
                </a:lnTo>
                <a:lnTo>
                  <a:pt x="112410" y="112410"/>
                </a:lnTo>
                <a:lnTo>
                  <a:pt x="157130" y="74050"/>
                </a:lnTo>
                <a:lnTo>
                  <a:pt x="207418" y="42838"/>
                </a:lnTo>
                <a:lnTo>
                  <a:pt x="262485" y="19566"/>
                </a:lnTo>
                <a:lnTo>
                  <a:pt x="321540" y="5023"/>
                </a:lnTo>
                <a:lnTo>
                  <a:pt x="383794" y="0"/>
                </a:lnTo>
                <a:lnTo>
                  <a:pt x="415270" y="1272"/>
                </a:lnTo>
                <a:lnTo>
                  <a:pt x="446047" y="5023"/>
                </a:lnTo>
                <a:lnTo>
                  <a:pt x="505102" y="19566"/>
                </a:lnTo>
                <a:lnTo>
                  <a:pt x="560169" y="42838"/>
                </a:lnTo>
                <a:lnTo>
                  <a:pt x="610457" y="74050"/>
                </a:lnTo>
                <a:lnTo>
                  <a:pt x="655177" y="112410"/>
                </a:lnTo>
                <a:lnTo>
                  <a:pt x="693537" y="157130"/>
                </a:lnTo>
                <a:lnTo>
                  <a:pt x="724749" y="207418"/>
                </a:lnTo>
                <a:lnTo>
                  <a:pt x="748021" y="262485"/>
                </a:lnTo>
                <a:lnTo>
                  <a:pt x="762564" y="321540"/>
                </a:lnTo>
                <a:lnTo>
                  <a:pt x="767588" y="383794"/>
                </a:lnTo>
                <a:lnTo>
                  <a:pt x="766315" y="415270"/>
                </a:lnTo>
                <a:lnTo>
                  <a:pt x="762564" y="446046"/>
                </a:lnTo>
                <a:lnTo>
                  <a:pt x="748021" y="505098"/>
                </a:lnTo>
                <a:lnTo>
                  <a:pt x="724749" y="560160"/>
                </a:lnTo>
                <a:lnTo>
                  <a:pt x="693537" y="610444"/>
                </a:lnTo>
                <a:lnTo>
                  <a:pt x="655177" y="655158"/>
                </a:lnTo>
                <a:lnTo>
                  <a:pt x="610457" y="693513"/>
                </a:lnTo>
                <a:lnTo>
                  <a:pt x="560169" y="724719"/>
                </a:lnTo>
                <a:lnTo>
                  <a:pt x="505102" y="747987"/>
                </a:lnTo>
                <a:lnTo>
                  <a:pt x="446047" y="762527"/>
                </a:lnTo>
                <a:lnTo>
                  <a:pt x="383794" y="767549"/>
                </a:lnTo>
                <a:lnTo>
                  <a:pt x="352317" y="766277"/>
                </a:lnTo>
                <a:lnTo>
                  <a:pt x="321540" y="762527"/>
                </a:lnTo>
                <a:lnTo>
                  <a:pt x="262485" y="747987"/>
                </a:lnTo>
                <a:lnTo>
                  <a:pt x="207418" y="724719"/>
                </a:lnTo>
                <a:lnTo>
                  <a:pt x="157130" y="693513"/>
                </a:lnTo>
                <a:lnTo>
                  <a:pt x="112410" y="655158"/>
                </a:lnTo>
                <a:lnTo>
                  <a:pt x="74050" y="610444"/>
                </a:lnTo>
                <a:lnTo>
                  <a:pt x="42838" y="560160"/>
                </a:lnTo>
                <a:lnTo>
                  <a:pt x="19566" y="505098"/>
                </a:lnTo>
                <a:lnTo>
                  <a:pt x="5023" y="446046"/>
                </a:lnTo>
                <a:lnTo>
                  <a:pt x="0" y="383794"/>
                </a:lnTo>
                <a:close/>
              </a:path>
            </a:pathLst>
          </a:custGeom>
          <a:ln w="9525">
            <a:solidFill>
              <a:srgbClr val="C0504D"/>
            </a:solidFill>
          </a:ln>
        </p:spPr>
        <p:txBody>
          <a:bodyPr wrap="square" lIns="0" tIns="0" rIns="0" bIns="0" rtlCol="0"/>
          <a:lstStyle/>
          <a:p>
            <a:endParaRPr/>
          </a:p>
        </p:txBody>
      </p:sp>
      <p:sp>
        <p:nvSpPr>
          <p:cNvPr id="28" name="object 28"/>
          <p:cNvSpPr txBox="1"/>
          <p:nvPr/>
        </p:nvSpPr>
        <p:spPr>
          <a:xfrm>
            <a:off x="2116835" y="1867402"/>
            <a:ext cx="280035" cy="254635"/>
          </a:xfrm>
          <a:prstGeom prst="rect">
            <a:avLst/>
          </a:prstGeom>
        </p:spPr>
        <p:txBody>
          <a:bodyPr vert="horz" wrap="square" lIns="0" tIns="0" rIns="0" bIns="0" rtlCol="0">
            <a:spAutoFit/>
          </a:bodyPr>
          <a:lstStyle/>
          <a:p>
            <a:pPr marL="12700">
              <a:lnSpc>
                <a:spcPct val="100000"/>
              </a:lnSpc>
            </a:pPr>
            <a:r>
              <a:rPr sz="1800" b="1" spc="-10" dirty="0">
                <a:solidFill>
                  <a:srgbClr val="00377A"/>
                </a:solidFill>
                <a:latin typeface="Century Gothic"/>
                <a:cs typeface="Century Gothic"/>
              </a:rPr>
              <a:t>11</a:t>
            </a:r>
            <a:endParaRPr sz="1800">
              <a:latin typeface="Century Gothic"/>
              <a:cs typeface="Century Gothic"/>
            </a:endParaRPr>
          </a:p>
        </p:txBody>
      </p:sp>
      <p:sp>
        <p:nvSpPr>
          <p:cNvPr id="29" name="object 29"/>
          <p:cNvSpPr txBox="1"/>
          <p:nvPr/>
        </p:nvSpPr>
        <p:spPr>
          <a:xfrm>
            <a:off x="2541270" y="2758694"/>
            <a:ext cx="279400" cy="254000"/>
          </a:xfrm>
          <a:prstGeom prst="rect">
            <a:avLst/>
          </a:prstGeom>
        </p:spPr>
        <p:txBody>
          <a:bodyPr vert="horz" wrap="square" lIns="0" tIns="0" rIns="0" bIns="0" rtlCol="0">
            <a:spAutoFit/>
          </a:bodyPr>
          <a:lstStyle/>
          <a:p>
            <a:pPr marL="12700">
              <a:lnSpc>
                <a:spcPct val="100000"/>
              </a:lnSpc>
            </a:pPr>
            <a:r>
              <a:rPr sz="1800" b="1" spc="-10" dirty="0">
                <a:solidFill>
                  <a:srgbClr val="00377A"/>
                </a:solidFill>
                <a:latin typeface="Century Gothic"/>
                <a:cs typeface="Century Gothic"/>
              </a:rPr>
              <a:t>10</a:t>
            </a:r>
            <a:endParaRPr sz="1800">
              <a:latin typeface="Century Gothic"/>
              <a:cs typeface="Century Gothic"/>
            </a:endParaRPr>
          </a:p>
        </p:txBody>
      </p:sp>
      <p:sp>
        <p:nvSpPr>
          <p:cNvPr id="30" name="object 30"/>
          <p:cNvSpPr txBox="1"/>
          <p:nvPr/>
        </p:nvSpPr>
        <p:spPr>
          <a:xfrm>
            <a:off x="2632329" y="4613148"/>
            <a:ext cx="153670" cy="254000"/>
          </a:xfrm>
          <a:prstGeom prst="rect">
            <a:avLst/>
          </a:prstGeom>
        </p:spPr>
        <p:txBody>
          <a:bodyPr vert="horz" wrap="square" lIns="0" tIns="0" rIns="0" bIns="0" rtlCol="0">
            <a:spAutoFit/>
          </a:bodyPr>
          <a:lstStyle/>
          <a:p>
            <a:pPr marL="12700">
              <a:lnSpc>
                <a:spcPct val="100000"/>
              </a:lnSpc>
            </a:pPr>
            <a:r>
              <a:rPr sz="1800" b="1" dirty="0">
                <a:solidFill>
                  <a:srgbClr val="00377A"/>
                </a:solidFill>
                <a:latin typeface="Century Gothic"/>
                <a:cs typeface="Century Gothic"/>
              </a:rPr>
              <a:t>7</a:t>
            </a:r>
            <a:endParaRPr sz="1800">
              <a:latin typeface="Century Gothic"/>
              <a:cs typeface="Century Gothic"/>
            </a:endParaRPr>
          </a:p>
        </p:txBody>
      </p:sp>
      <p:sp>
        <p:nvSpPr>
          <p:cNvPr id="31" name="object 31"/>
          <p:cNvSpPr txBox="1"/>
          <p:nvPr/>
        </p:nvSpPr>
        <p:spPr>
          <a:xfrm>
            <a:off x="2179320" y="5565013"/>
            <a:ext cx="153670" cy="254000"/>
          </a:xfrm>
          <a:prstGeom prst="rect">
            <a:avLst/>
          </a:prstGeom>
        </p:spPr>
        <p:txBody>
          <a:bodyPr vert="horz" wrap="square" lIns="0" tIns="0" rIns="0" bIns="0" rtlCol="0">
            <a:spAutoFit/>
          </a:bodyPr>
          <a:lstStyle/>
          <a:p>
            <a:pPr marL="12700">
              <a:lnSpc>
                <a:spcPct val="100000"/>
              </a:lnSpc>
            </a:pPr>
            <a:r>
              <a:rPr sz="1800" b="1" dirty="0">
                <a:solidFill>
                  <a:srgbClr val="00377A"/>
                </a:solidFill>
                <a:latin typeface="Century Gothic"/>
                <a:cs typeface="Century Gothic"/>
              </a:rPr>
              <a:t>4</a:t>
            </a:r>
            <a:endParaRPr sz="1800">
              <a:latin typeface="Century Gothic"/>
              <a:cs typeface="Century Gothic"/>
            </a:endParaRPr>
          </a:p>
        </p:txBody>
      </p:sp>
      <p:sp>
        <p:nvSpPr>
          <p:cNvPr id="32" name="object 32"/>
          <p:cNvSpPr txBox="1"/>
          <p:nvPr/>
        </p:nvSpPr>
        <p:spPr>
          <a:xfrm>
            <a:off x="2746120" y="3719957"/>
            <a:ext cx="153670" cy="254000"/>
          </a:xfrm>
          <a:prstGeom prst="rect">
            <a:avLst/>
          </a:prstGeom>
        </p:spPr>
        <p:txBody>
          <a:bodyPr vert="horz" wrap="square" lIns="0" tIns="0" rIns="0" bIns="0" rtlCol="0">
            <a:spAutoFit/>
          </a:bodyPr>
          <a:lstStyle/>
          <a:p>
            <a:pPr marL="12700">
              <a:lnSpc>
                <a:spcPct val="100000"/>
              </a:lnSpc>
            </a:pPr>
            <a:r>
              <a:rPr sz="1800" b="1" dirty="0">
                <a:solidFill>
                  <a:srgbClr val="00377A"/>
                </a:solidFill>
                <a:latin typeface="Century Gothic"/>
                <a:cs typeface="Century Gothic"/>
              </a:rPr>
              <a:t>7</a:t>
            </a:r>
            <a:endParaRPr sz="1800">
              <a:latin typeface="Century Gothic"/>
              <a:cs typeface="Century Gothic"/>
            </a:endParaRPr>
          </a:p>
        </p:txBody>
      </p:sp>
      <p:sp>
        <p:nvSpPr>
          <p:cNvPr id="33" name="object 33"/>
          <p:cNvSpPr txBox="1"/>
          <p:nvPr/>
        </p:nvSpPr>
        <p:spPr>
          <a:xfrm>
            <a:off x="6844918" y="1852527"/>
            <a:ext cx="1154430" cy="229235"/>
          </a:xfrm>
          <a:prstGeom prst="rect">
            <a:avLst/>
          </a:prstGeom>
        </p:spPr>
        <p:txBody>
          <a:bodyPr vert="horz" wrap="square" lIns="0" tIns="0" rIns="0" bIns="0" rtlCol="0">
            <a:spAutoFit/>
          </a:bodyPr>
          <a:lstStyle/>
          <a:p>
            <a:pPr marL="12700">
              <a:lnSpc>
                <a:spcPct val="100000"/>
              </a:lnSpc>
            </a:pPr>
            <a:r>
              <a:rPr sz="1600" b="1" spc="5" dirty="0">
                <a:solidFill>
                  <a:srgbClr val="001F5F"/>
                </a:solidFill>
                <a:latin typeface="Calibri"/>
                <a:cs typeface="Calibri"/>
              </a:rPr>
              <a:t>P</a:t>
            </a:r>
            <a:r>
              <a:rPr sz="1600" b="1" spc="-30" dirty="0">
                <a:solidFill>
                  <a:srgbClr val="001F5F"/>
                </a:solidFill>
                <a:latin typeface="Calibri"/>
                <a:cs typeface="Calibri"/>
              </a:rPr>
              <a:t>r</a:t>
            </a:r>
            <a:r>
              <a:rPr sz="1600" b="1" dirty="0">
                <a:solidFill>
                  <a:srgbClr val="001F5F"/>
                </a:solidFill>
                <a:latin typeface="Calibri"/>
                <a:cs typeface="Calibri"/>
              </a:rPr>
              <a:t>o</a:t>
            </a:r>
            <a:r>
              <a:rPr sz="1600" b="1" spc="-90" dirty="0">
                <a:solidFill>
                  <a:srgbClr val="001F5F"/>
                </a:solidFill>
                <a:latin typeface="Calibri"/>
                <a:cs typeface="Calibri"/>
              </a:rPr>
              <a:t>f</a:t>
            </a:r>
            <a:r>
              <a:rPr sz="1600" b="1" dirty="0">
                <a:solidFill>
                  <a:srgbClr val="001F5F"/>
                </a:solidFill>
                <a:latin typeface="Calibri"/>
                <a:cs typeface="Calibri"/>
              </a:rPr>
              <a:t>.</a:t>
            </a:r>
            <a:r>
              <a:rPr sz="1600" b="1" spc="-10" dirty="0">
                <a:solidFill>
                  <a:srgbClr val="001F5F"/>
                </a:solidFill>
                <a:latin typeface="Calibri"/>
                <a:cs typeface="Calibri"/>
              </a:rPr>
              <a:t> C</a:t>
            </a:r>
            <a:r>
              <a:rPr sz="1600" b="1" dirty="0">
                <a:solidFill>
                  <a:srgbClr val="001F5F"/>
                </a:solidFill>
                <a:latin typeface="Calibri"/>
                <a:cs typeface="Calibri"/>
              </a:rPr>
              <a:t>i</a:t>
            </a:r>
            <a:r>
              <a:rPr sz="1600" b="1" spc="5" dirty="0">
                <a:solidFill>
                  <a:srgbClr val="001F5F"/>
                </a:solidFill>
                <a:latin typeface="Calibri"/>
                <a:cs typeface="Calibri"/>
              </a:rPr>
              <a:t>a</a:t>
            </a:r>
            <a:r>
              <a:rPr sz="1600" b="1" spc="-30" dirty="0">
                <a:solidFill>
                  <a:srgbClr val="001F5F"/>
                </a:solidFill>
                <a:latin typeface="Calibri"/>
                <a:cs typeface="Calibri"/>
              </a:rPr>
              <a:t>r</a:t>
            </a:r>
            <a:r>
              <a:rPr sz="1600" b="1" dirty="0">
                <a:solidFill>
                  <a:srgbClr val="001F5F"/>
                </a:solidFill>
                <a:latin typeface="Calibri"/>
                <a:cs typeface="Calibri"/>
              </a:rPr>
              <a:t>d</a:t>
            </a:r>
            <a:r>
              <a:rPr sz="1600" b="1" spc="-10" dirty="0">
                <a:solidFill>
                  <a:srgbClr val="001F5F"/>
                </a:solidFill>
                <a:latin typeface="Calibri"/>
                <a:cs typeface="Calibri"/>
              </a:rPr>
              <a:t>e</a:t>
            </a:r>
            <a:r>
              <a:rPr sz="1600" b="1" dirty="0">
                <a:solidFill>
                  <a:srgbClr val="001F5F"/>
                </a:solidFill>
                <a:latin typeface="Calibri"/>
                <a:cs typeface="Calibri"/>
              </a:rPr>
              <a:t>ll</a:t>
            </a:r>
            <a:r>
              <a:rPr sz="1600" b="1" spc="-5" dirty="0">
                <a:solidFill>
                  <a:srgbClr val="001F5F"/>
                </a:solidFill>
                <a:latin typeface="Calibri"/>
                <a:cs typeface="Calibri"/>
              </a:rPr>
              <a:t>i</a:t>
            </a:r>
            <a:endParaRPr sz="1600">
              <a:latin typeface="Calibri"/>
              <a:cs typeface="Calibri"/>
            </a:endParaRPr>
          </a:p>
        </p:txBody>
      </p:sp>
      <p:sp>
        <p:nvSpPr>
          <p:cNvPr id="34" name="object 34"/>
          <p:cNvSpPr txBox="1"/>
          <p:nvPr/>
        </p:nvSpPr>
        <p:spPr>
          <a:xfrm>
            <a:off x="6844918" y="2517230"/>
            <a:ext cx="1419225" cy="716915"/>
          </a:xfrm>
          <a:prstGeom prst="rect">
            <a:avLst/>
          </a:prstGeom>
        </p:spPr>
        <p:txBody>
          <a:bodyPr vert="horz" wrap="square" lIns="0" tIns="0" rIns="0" bIns="0" rtlCol="0">
            <a:spAutoFit/>
          </a:bodyPr>
          <a:lstStyle/>
          <a:p>
            <a:pPr marL="12700" marR="5080">
              <a:lnSpc>
                <a:spcPct val="100000"/>
              </a:lnSpc>
            </a:pPr>
            <a:r>
              <a:rPr sz="1600" b="1" spc="5" dirty="0">
                <a:solidFill>
                  <a:srgbClr val="001F5F"/>
                </a:solidFill>
                <a:latin typeface="Calibri"/>
                <a:cs typeface="Calibri"/>
              </a:rPr>
              <a:t>P</a:t>
            </a:r>
            <a:r>
              <a:rPr sz="1600" b="1" spc="-30" dirty="0">
                <a:solidFill>
                  <a:srgbClr val="001F5F"/>
                </a:solidFill>
                <a:latin typeface="Calibri"/>
                <a:cs typeface="Calibri"/>
              </a:rPr>
              <a:t>r</a:t>
            </a:r>
            <a:r>
              <a:rPr sz="1600" b="1" dirty="0">
                <a:solidFill>
                  <a:srgbClr val="001F5F"/>
                </a:solidFill>
                <a:latin typeface="Calibri"/>
                <a:cs typeface="Calibri"/>
              </a:rPr>
              <a:t>o</a:t>
            </a:r>
            <a:r>
              <a:rPr sz="1600" b="1" spc="-90" dirty="0">
                <a:solidFill>
                  <a:srgbClr val="001F5F"/>
                </a:solidFill>
                <a:latin typeface="Calibri"/>
                <a:cs typeface="Calibri"/>
              </a:rPr>
              <a:t>f</a:t>
            </a:r>
            <a:r>
              <a:rPr sz="1600" b="1" dirty="0">
                <a:solidFill>
                  <a:srgbClr val="001F5F"/>
                </a:solidFill>
                <a:latin typeface="Calibri"/>
                <a:cs typeface="Calibri"/>
              </a:rPr>
              <a:t>.</a:t>
            </a:r>
            <a:r>
              <a:rPr sz="1600" b="1" spc="-10" dirty="0">
                <a:solidFill>
                  <a:srgbClr val="001F5F"/>
                </a:solidFill>
                <a:latin typeface="Calibri"/>
                <a:cs typeface="Calibri"/>
              </a:rPr>
              <a:t> </a:t>
            </a:r>
            <a:r>
              <a:rPr sz="1600" b="1" spc="-20" dirty="0">
                <a:solidFill>
                  <a:srgbClr val="001F5F"/>
                </a:solidFill>
                <a:latin typeface="Calibri"/>
                <a:cs typeface="Calibri"/>
              </a:rPr>
              <a:t>A</a:t>
            </a:r>
            <a:r>
              <a:rPr sz="1600" b="1" spc="-10" dirty="0">
                <a:solidFill>
                  <a:srgbClr val="001F5F"/>
                </a:solidFill>
                <a:latin typeface="Calibri"/>
                <a:cs typeface="Calibri"/>
              </a:rPr>
              <a:t>udenino</a:t>
            </a:r>
            <a:r>
              <a:rPr sz="1600" b="1" spc="-5" dirty="0">
                <a:solidFill>
                  <a:srgbClr val="001F5F"/>
                </a:solidFill>
                <a:latin typeface="Calibri"/>
                <a:cs typeface="Calibri"/>
              </a:rPr>
              <a:t> </a:t>
            </a:r>
            <a:r>
              <a:rPr sz="1600" b="1" spc="5" dirty="0">
                <a:solidFill>
                  <a:srgbClr val="001F5F"/>
                </a:solidFill>
                <a:latin typeface="Calibri"/>
                <a:cs typeface="Calibri"/>
              </a:rPr>
              <a:t>P</a:t>
            </a:r>
            <a:r>
              <a:rPr sz="1600" b="1" spc="-30" dirty="0">
                <a:solidFill>
                  <a:srgbClr val="001F5F"/>
                </a:solidFill>
                <a:latin typeface="Calibri"/>
                <a:cs typeface="Calibri"/>
              </a:rPr>
              <a:t>r</a:t>
            </a:r>
            <a:r>
              <a:rPr sz="1600" b="1" dirty="0">
                <a:solidFill>
                  <a:srgbClr val="001F5F"/>
                </a:solidFill>
                <a:latin typeface="Calibri"/>
                <a:cs typeface="Calibri"/>
              </a:rPr>
              <a:t>o</a:t>
            </a:r>
            <a:r>
              <a:rPr sz="1600" b="1" spc="-90" dirty="0">
                <a:solidFill>
                  <a:srgbClr val="001F5F"/>
                </a:solidFill>
                <a:latin typeface="Calibri"/>
                <a:cs typeface="Calibri"/>
              </a:rPr>
              <a:t>f</a:t>
            </a:r>
            <a:r>
              <a:rPr sz="1600" b="1" dirty="0">
                <a:solidFill>
                  <a:srgbClr val="001F5F"/>
                </a:solidFill>
                <a:latin typeface="Calibri"/>
                <a:cs typeface="Calibri"/>
              </a:rPr>
              <a:t>.</a:t>
            </a:r>
            <a:r>
              <a:rPr sz="1600" b="1" spc="-10" dirty="0">
                <a:solidFill>
                  <a:srgbClr val="001F5F"/>
                </a:solidFill>
                <a:latin typeface="Calibri"/>
                <a:cs typeface="Calibri"/>
              </a:rPr>
              <a:t> </a:t>
            </a:r>
            <a:r>
              <a:rPr sz="1600" b="1" dirty="0">
                <a:solidFill>
                  <a:srgbClr val="001F5F"/>
                </a:solidFill>
                <a:latin typeface="Calibri"/>
                <a:cs typeface="Calibri"/>
              </a:rPr>
              <a:t>B</a:t>
            </a:r>
            <a:r>
              <a:rPr sz="1600" b="1" spc="5" dirty="0">
                <a:solidFill>
                  <a:srgbClr val="001F5F"/>
                </a:solidFill>
                <a:latin typeface="Calibri"/>
                <a:cs typeface="Calibri"/>
              </a:rPr>
              <a:t>i</a:t>
            </a:r>
            <a:r>
              <a:rPr sz="1600" b="1" spc="-5" dirty="0">
                <a:solidFill>
                  <a:srgbClr val="001F5F"/>
                </a:solidFill>
                <a:latin typeface="Calibri"/>
                <a:cs typeface="Calibri"/>
              </a:rPr>
              <a:t>gn</a:t>
            </a:r>
            <a:r>
              <a:rPr sz="1600" b="1" spc="5" dirty="0">
                <a:solidFill>
                  <a:srgbClr val="001F5F"/>
                </a:solidFill>
                <a:latin typeface="Calibri"/>
                <a:cs typeface="Calibri"/>
              </a:rPr>
              <a:t>a</a:t>
            </a:r>
            <a:r>
              <a:rPr sz="1600" b="1" spc="-30" dirty="0">
                <a:solidFill>
                  <a:srgbClr val="001F5F"/>
                </a:solidFill>
                <a:latin typeface="Calibri"/>
                <a:cs typeface="Calibri"/>
              </a:rPr>
              <a:t>r</a:t>
            </a:r>
            <a:r>
              <a:rPr sz="1600" b="1" dirty="0">
                <a:solidFill>
                  <a:srgbClr val="001F5F"/>
                </a:solidFill>
                <a:latin typeface="Calibri"/>
                <a:cs typeface="Calibri"/>
              </a:rPr>
              <a:t>di </a:t>
            </a:r>
            <a:r>
              <a:rPr sz="1600" b="1" spc="5" dirty="0">
                <a:solidFill>
                  <a:srgbClr val="001F5F"/>
                </a:solidFill>
                <a:latin typeface="Calibri"/>
                <a:cs typeface="Calibri"/>
              </a:rPr>
              <a:t>P</a:t>
            </a:r>
            <a:r>
              <a:rPr sz="1600" b="1" spc="-30" dirty="0">
                <a:solidFill>
                  <a:srgbClr val="001F5F"/>
                </a:solidFill>
                <a:latin typeface="Calibri"/>
                <a:cs typeface="Calibri"/>
              </a:rPr>
              <a:t>r</a:t>
            </a:r>
            <a:r>
              <a:rPr sz="1600" b="1" dirty="0">
                <a:solidFill>
                  <a:srgbClr val="001F5F"/>
                </a:solidFill>
                <a:latin typeface="Calibri"/>
                <a:cs typeface="Calibri"/>
              </a:rPr>
              <a:t>o</a:t>
            </a:r>
            <a:r>
              <a:rPr sz="1600" b="1" spc="-90" dirty="0">
                <a:solidFill>
                  <a:srgbClr val="001F5F"/>
                </a:solidFill>
                <a:latin typeface="Calibri"/>
                <a:cs typeface="Calibri"/>
              </a:rPr>
              <a:t>f</a:t>
            </a:r>
            <a:r>
              <a:rPr sz="1600" b="1" dirty="0">
                <a:solidFill>
                  <a:srgbClr val="001F5F"/>
                </a:solidFill>
                <a:latin typeface="Calibri"/>
                <a:cs typeface="Calibri"/>
              </a:rPr>
              <a:t>.</a:t>
            </a:r>
            <a:r>
              <a:rPr sz="1600" b="1" spc="-10" dirty="0">
                <a:solidFill>
                  <a:srgbClr val="001F5F"/>
                </a:solidFill>
                <a:latin typeface="Calibri"/>
                <a:cs typeface="Calibri"/>
              </a:rPr>
              <a:t> </a:t>
            </a:r>
            <a:r>
              <a:rPr sz="1600" b="1" dirty="0">
                <a:solidFill>
                  <a:srgbClr val="001F5F"/>
                </a:solidFill>
                <a:latin typeface="Calibri"/>
                <a:cs typeface="Calibri"/>
              </a:rPr>
              <a:t>Mo</a:t>
            </a:r>
            <a:r>
              <a:rPr sz="1600" b="1" spc="-10" dirty="0">
                <a:solidFill>
                  <a:srgbClr val="001F5F"/>
                </a:solidFill>
                <a:latin typeface="Calibri"/>
                <a:cs typeface="Calibri"/>
              </a:rPr>
              <a:t>rb</a:t>
            </a:r>
            <a:r>
              <a:rPr sz="1600" b="1" dirty="0">
                <a:solidFill>
                  <a:srgbClr val="001F5F"/>
                </a:solidFill>
                <a:latin typeface="Calibri"/>
                <a:cs typeface="Calibri"/>
              </a:rPr>
              <a:t>i</a:t>
            </a:r>
            <a:r>
              <a:rPr sz="1600" b="1" spc="-10" dirty="0">
                <a:solidFill>
                  <a:srgbClr val="001F5F"/>
                </a:solidFill>
                <a:latin typeface="Calibri"/>
                <a:cs typeface="Calibri"/>
              </a:rPr>
              <a:t>du</a:t>
            </a:r>
            <a:r>
              <a:rPr sz="1600" b="1" spc="-20" dirty="0">
                <a:solidFill>
                  <a:srgbClr val="001F5F"/>
                </a:solidFill>
                <a:latin typeface="Calibri"/>
                <a:cs typeface="Calibri"/>
              </a:rPr>
              <a:t>c</a:t>
            </a:r>
            <a:r>
              <a:rPr sz="1600" b="1" spc="-15" dirty="0">
                <a:solidFill>
                  <a:srgbClr val="001F5F"/>
                </a:solidFill>
                <a:latin typeface="Calibri"/>
                <a:cs typeface="Calibri"/>
              </a:rPr>
              <a:t>c</a:t>
            </a:r>
            <a:r>
              <a:rPr sz="1600" b="1" spc="-5" dirty="0">
                <a:solidFill>
                  <a:srgbClr val="001F5F"/>
                </a:solidFill>
                <a:latin typeface="Calibri"/>
                <a:cs typeface="Calibri"/>
              </a:rPr>
              <a:t>i</a:t>
            </a:r>
            <a:endParaRPr sz="1600">
              <a:latin typeface="Calibri"/>
              <a:cs typeface="Calibri"/>
            </a:endParaRPr>
          </a:p>
        </p:txBody>
      </p:sp>
      <p:sp>
        <p:nvSpPr>
          <p:cNvPr id="35" name="object 35"/>
          <p:cNvSpPr txBox="1"/>
          <p:nvPr/>
        </p:nvSpPr>
        <p:spPr>
          <a:xfrm>
            <a:off x="6844918" y="3722079"/>
            <a:ext cx="1198245" cy="228600"/>
          </a:xfrm>
          <a:prstGeom prst="rect">
            <a:avLst/>
          </a:prstGeom>
        </p:spPr>
        <p:txBody>
          <a:bodyPr vert="horz" wrap="square" lIns="0" tIns="0" rIns="0" bIns="0" rtlCol="0">
            <a:spAutoFit/>
          </a:bodyPr>
          <a:lstStyle/>
          <a:p>
            <a:pPr marL="12700">
              <a:lnSpc>
                <a:spcPct val="100000"/>
              </a:lnSpc>
            </a:pPr>
            <a:r>
              <a:rPr sz="1600" b="1" spc="5" dirty="0">
                <a:solidFill>
                  <a:srgbClr val="001F5F"/>
                </a:solidFill>
                <a:latin typeface="Calibri"/>
                <a:cs typeface="Calibri"/>
              </a:rPr>
              <a:t>P</a:t>
            </a:r>
            <a:r>
              <a:rPr sz="1600" b="1" spc="-30" dirty="0">
                <a:solidFill>
                  <a:srgbClr val="001F5F"/>
                </a:solidFill>
                <a:latin typeface="Calibri"/>
                <a:cs typeface="Calibri"/>
              </a:rPr>
              <a:t>r</a:t>
            </a:r>
            <a:r>
              <a:rPr sz="1600" b="1" dirty="0">
                <a:solidFill>
                  <a:srgbClr val="001F5F"/>
                </a:solidFill>
                <a:latin typeface="Calibri"/>
                <a:cs typeface="Calibri"/>
              </a:rPr>
              <a:t>o</a:t>
            </a:r>
            <a:r>
              <a:rPr sz="1600" b="1" spc="-90" dirty="0">
                <a:solidFill>
                  <a:srgbClr val="001F5F"/>
                </a:solidFill>
                <a:latin typeface="Calibri"/>
                <a:cs typeface="Calibri"/>
              </a:rPr>
              <a:t>f</a:t>
            </a:r>
            <a:r>
              <a:rPr sz="1600" b="1" dirty="0">
                <a:solidFill>
                  <a:srgbClr val="001F5F"/>
                </a:solidFill>
                <a:latin typeface="Calibri"/>
                <a:cs typeface="Calibri"/>
              </a:rPr>
              <a:t>.</a:t>
            </a:r>
            <a:r>
              <a:rPr sz="1600" b="1" spc="-10" dirty="0">
                <a:solidFill>
                  <a:srgbClr val="001F5F"/>
                </a:solidFill>
                <a:latin typeface="Calibri"/>
                <a:cs typeface="Calibri"/>
              </a:rPr>
              <a:t> </a:t>
            </a:r>
            <a:r>
              <a:rPr sz="1600" b="1" spc="-25" dirty="0">
                <a:solidFill>
                  <a:srgbClr val="001F5F"/>
                </a:solidFill>
                <a:latin typeface="Calibri"/>
                <a:cs typeface="Calibri"/>
              </a:rPr>
              <a:t>F</a:t>
            </a:r>
            <a:r>
              <a:rPr sz="1600" b="1" spc="-10" dirty="0">
                <a:solidFill>
                  <a:srgbClr val="001F5F"/>
                </a:solidFill>
                <a:latin typeface="Calibri"/>
                <a:cs typeface="Calibri"/>
              </a:rPr>
              <a:t>er</a:t>
            </a:r>
            <a:r>
              <a:rPr sz="1600" b="1" spc="-50" dirty="0">
                <a:solidFill>
                  <a:srgbClr val="001F5F"/>
                </a:solidFill>
                <a:latin typeface="Calibri"/>
                <a:cs typeface="Calibri"/>
              </a:rPr>
              <a:t>r</a:t>
            </a:r>
            <a:r>
              <a:rPr sz="1600" b="1" spc="-5" dirty="0">
                <a:solidFill>
                  <a:srgbClr val="001F5F"/>
                </a:solidFill>
                <a:latin typeface="Calibri"/>
                <a:cs typeface="Calibri"/>
              </a:rPr>
              <a:t>a</a:t>
            </a:r>
            <a:r>
              <a:rPr sz="1600" b="1" spc="-30" dirty="0">
                <a:solidFill>
                  <a:srgbClr val="001F5F"/>
                </a:solidFill>
                <a:latin typeface="Calibri"/>
                <a:cs typeface="Calibri"/>
              </a:rPr>
              <a:t>r</a:t>
            </a:r>
            <a:r>
              <a:rPr sz="1600" b="1" spc="-10" dirty="0">
                <a:solidFill>
                  <a:srgbClr val="001F5F"/>
                </a:solidFill>
                <a:latin typeface="Calibri"/>
                <a:cs typeface="Calibri"/>
              </a:rPr>
              <a:t>esi</a:t>
            </a:r>
            <a:endParaRPr sz="1600">
              <a:latin typeface="Calibri"/>
              <a:cs typeface="Calibri"/>
            </a:endParaRPr>
          </a:p>
        </p:txBody>
      </p:sp>
      <p:sp>
        <p:nvSpPr>
          <p:cNvPr id="36" name="object 36"/>
          <p:cNvSpPr txBox="1"/>
          <p:nvPr/>
        </p:nvSpPr>
        <p:spPr>
          <a:xfrm>
            <a:off x="6844918" y="4505415"/>
            <a:ext cx="1248410" cy="472440"/>
          </a:xfrm>
          <a:prstGeom prst="rect">
            <a:avLst/>
          </a:prstGeom>
        </p:spPr>
        <p:txBody>
          <a:bodyPr vert="horz" wrap="square" lIns="0" tIns="0" rIns="0" bIns="0" rtlCol="0">
            <a:spAutoFit/>
          </a:bodyPr>
          <a:lstStyle/>
          <a:p>
            <a:pPr marL="12700" marR="5080">
              <a:lnSpc>
                <a:spcPct val="100000"/>
              </a:lnSpc>
            </a:pPr>
            <a:r>
              <a:rPr sz="1600" b="1" spc="5" dirty="0">
                <a:solidFill>
                  <a:srgbClr val="001F5F"/>
                </a:solidFill>
                <a:latin typeface="Calibri"/>
                <a:cs typeface="Calibri"/>
              </a:rPr>
              <a:t>P</a:t>
            </a:r>
            <a:r>
              <a:rPr sz="1600" b="1" spc="-30" dirty="0">
                <a:solidFill>
                  <a:srgbClr val="001F5F"/>
                </a:solidFill>
                <a:latin typeface="Calibri"/>
                <a:cs typeface="Calibri"/>
              </a:rPr>
              <a:t>r</a:t>
            </a:r>
            <a:r>
              <a:rPr sz="1600" b="1" dirty="0">
                <a:solidFill>
                  <a:srgbClr val="001F5F"/>
                </a:solidFill>
                <a:latin typeface="Calibri"/>
                <a:cs typeface="Calibri"/>
              </a:rPr>
              <a:t>o</a:t>
            </a:r>
            <a:r>
              <a:rPr sz="1600" b="1" spc="-90" dirty="0">
                <a:solidFill>
                  <a:srgbClr val="001F5F"/>
                </a:solidFill>
                <a:latin typeface="Calibri"/>
                <a:cs typeface="Calibri"/>
              </a:rPr>
              <a:t>f</a:t>
            </a:r>
            <a:r>
              <a:rPr sz="1600" b="1" dirty="0">
                <a:solidFill>
                  <a:srgbClr val="001F5F"/>
                </a:solidFill>
                <a:latin typeface="Calibri"/>
                <a:cs typeface="Calibri"/>
              </a:rPr>
              <a:t>.</a:t>
            </a:r>
            <a:r>
              <a:rPr sz="1600" b="1" spc="-10" dirty="0">
                <a:solidFill>
                  <a:srgbClr val="001F5F"/>
                </a:solidFill>
                <a:latin typeface="Calibri"/>
                <a:cs typeface="Calibri"/>
              </a:rPr>
              <a:t> </a:t>
            </a:r>
            <a:r>
              <a:rPr sz="1600" b="1" spc="-35" dirty="0">
                <a:solidFill>
                  <a:srgbClr val="001F5F"/>
                </a:solidFill>
                <a:latin typeface="Calibri"/>
                <a:cs typeface="Calibri"/>
              </a:rPr>
              <a:t>P</a:t>
            </a:r>
            <a:r>
              <a:rPr sz="1600" b="1" spc="-5" dirty="0">
                <a:solidFill>
                  <a:srgbClr val="001F5F"/>
                </a:solidFill>
                <a:latin typeface="Calibri"/>
                <a:cs typeface="Calibri"/>
              </a:rPr>
              <a:t>a</a:t>
            </a:r>
            <a:r>
              <a:rPr sz="1600" b="1" spc="-30" dirty="0">
                <a:solidFill>
                  <a:srgbClr val="001F5F"/>
                </a:solidFill>
                <a:latin typeface="Calibri"/>
                <a:cs typeface="Calibri"/>
              </a:rPr>
              <a:t>s</a:t>
            </a:r>
            <a:r>
              <a:rPr sz="1600" b="1" spc="-25" dirty="0">
                <a:solidFill>
                  <a:srgbClr val="001F5F"/>
                </a:solidFill>
                <a:latin typeface="Calibri"/>
                <a:cs typeface="Calibri"/>
              </a:rPr>
              <a:t>t</a:t>
            </a:r>
            <a:r>
              <a:rPr sz="1600" b="1" dirty="0">
                <a:solidFill>
                  <a:srgbClr val="001F5F"/>
                </a:solidFill>
                <a:latin typeface="Calibri"/>
                <a:cs typeface="Calibri"/>
              </a:rPr>
              <a:t>o</a:t>
            </a:r>
            <a:r>
              <a:rPr sz="1600" b="1" spc="-30" dirty="0">
                <a:solidFill>
                  <a:srgbClr val="001F5F"/>
                </a:solidFill>
                <a:latin typeface="Calibri"/>
                <a:cs typeface="Calibri"/>
              </a:rPr>
              <a:t>r</a:t>
            </a:r>
            <a:r>
              <a:rPr sz="1600" b="1" spc="-10" dirty="0">
                <a:solidFill>
                  <a:srgbClr val="001F5F"/>
                </a:solidFill>
                <a:latin typeface="Calibri"/>
                <a:cs typeface="Calibri"/>
              </a:rPr>
              <a:t>e</a:t>
            </a:r>
            <a:r>
              <a:rPr sz="1600" b="1" dirty="0">
                <a:solidFill>
                  <a:srgbClr val="001F5F"/>
                </a:solidFill>
                <a:latin typeface="Calibri"/>
                <a:cs typeface="Calibri"/>
              </a:rPr>
              <a:t>ll</a:t>
            </a:r>
            <a:r>
              <a:rPr sz="1600" b="1" spc="-5" dirty="0">
                <a:solidFill>
                  <a:srgbClr val="001F5F"/>
                </a:solidFill>
                <a:latin typeface="Calibri"/>
                <a:cs typeface="Calibri"/>
              </a:rPr>
              <a:t>i </a:t>
            </a:r>
            <a:r>
              <a:rPr sz="1600" b="1" spc="5" dirty="0">
                <a:solidFill>
                  <a:srgbClr val="001F5F"/>
                </a:solidFill>
                <a:latin typeface="Calibri"/>
                <a:cs typeface="Calibri"/>
              </a:rPr>
              <a:t>P</a:t>
            </a:r>
            <a:r>
              <a:rPr sz="1600" b="1" spc="-30" dirty="0">
                <a:solidFill>
                  <a:srgbClr val="001F5F"/>
                </a:solidFill>
                <a:latin typeface="Calibri"/>
                <a:cs typeface="Calibri"/>
              </a:rPr>
              <a:t>r</a:t>
            </a:r>
            <a:r>
              <a:rPr sz="1600" b="1" dirty="0">
                <a:solidFill>
                  <a:srgbClr val="001F5F"/>
                </a:solidFill>
                <a:latin typeface="Calibri"/>
                <a:cs typeface="Calibri"/>
              </a:rPr>
              <a:t>o</a:t>
            </a:r>
            <a:r>
              <a:rPr sz="1600" b="1" spc="-90" dirty="0">
                <a:solidFill>
                  <a:srgbClr val="001F5F"/>
                </a:solidFill>
                <a:latin typeface="Calibri"/>
                <a:cs typeface="Calibri"/>
              </a:rPr>
              <a:t>f</a:t>
            </a:r>
            <a:r>
              <a:rPr sz="1600" b="1" dirty="0">
                <a:solidFill>
                  <a:srgbClr val="001F5F"/>
                </a:solidFill>
                <a:latin typeface="Calibri"/>
                <a:cs typeface="Calibri"/>
              </a:rPr>
              <a:t>.</a:t>
            </a:r>
            <a:r>
              <a:rPr sz="1600" b="1" spc="-10" dirty="0">
                <a:solidFill>
                  <a:srgbClr val="001F5F"/>
                </a:solidFill>
                <a:latin typeface="Calibri"/>
                <a:cs typeface="Calibri"/>
              </a:rPr>
              <a:t> </a:t>
            </a:r>
            <a:r>
              <a:rPr sz="1600" b="1" spc="-20" dirty="0">
                <a:solidFill>
                  <a:srgbClr val="001F5F"/>
                </a:solidFill>
                <a:latin typeface="Calibri"/>
                <a:cs typeface="Calibri"/>
              </a:rPr>
              <a:t>G</a:t>
            </a:r>
            <a:r>
              <a:rPr sz="1600" b="1" dirty="0">
                <a:solidFill>
                  <a:srgbClr val="001F5F"/>
                </a:solidFill>
                <a:latin typeface="Calibri"/>
                <a:cs typeface="Calibri"/>
              </a:rPr>
              <a:t>a</a:t>
            </a:r>
            <a:r>
              <a:rPr sz="1600" b="1" spc="-30" dirty="0">
                <a:solidFill>
                  <a:srgbClr val="001F5F"/>
                </a:solidFill>
                <a:latin typeface="Calibri"/>
                <a:cs typeface="Calibri"/>
              </a:rPr>
              <a:t>s</a:t>
            </a:r>
            <a:r>
              <a:rPr sz="1600" b="1" spc="-25" dirty="0">
                <a:solidFill>
                  <a:srgbClr val="001F5F"/>
                </a:solidFill>
                <a:latin typeface="Calibri"/>
                <a:cs typeface="Calibri"/>
              </a:rPr>
              <a:t>t</a:t>
            </a:r>
            <a:r>
              <a:rPr sz="1600" b="1" spc="-5" dirty="0">
                <a:solidFill>
                  <a:srgbClr val="001F5F"/>
                </a:solidFill>
                <a:latin typeface="Calibri"/>
                <a:cs typeface="Calibri"/>
              </a:rPr>
              <a:t>al</a:t>
            </a:r>
            <a:r>
              <a:rPr sz="1600" b="1" spc="-10" dirty="0">
                <a:solidFill>
                  <a:srgbClr val="001F5F"/>
                </a:solidFill>
                <a:latin typeface="Calibri"/>
                <a:cs typeface="Calibri"/>
              </a:rPr>
              <a:t>di</a:t>
            </a:r>
            <a:endParaRPr sz="1600">
              <a:latin typeface="Calibri"/>
              <a:cs typeface="Calibri"/>
            </a:endParaRPr>
          </a:p>
        </p:txBody>
      </p:sp>
      <p:sp>
        <p:nvSpPr>
          <p:cNvPr id="37" name="object 37"/>
          <p:cNvSpPr txBox="1"/>
          <p:nvPr/>
        </p:nvSpPr>
        <p:spPr>
          <a:xfrm>
            <a:off x="6844918" y="5523320"/>
            <a:ext cx="1282700" cy="228600"/>
          </a:xfrm>
          <a:prstGeom prst="rect">
            <a:avLst/>
          </a:prstGeom>
        </p:spPr>
        <p:txBody>
          <a:bodyPr vert="horz" wrap="square" lIns="0" tIns="0" rIns="0" bIns="0" rtlCol="0">
            <a:spAutoFit/>
          </a:bodyPr>
          <a:lstStyle/>
          <a:p>
            <a:pPr marL="12700">
              <a:lnSpc>
                <a:spcPct val="100000"/>
              </a:lnSpc>
            </a:pPr>
            <a:r>
              <a:rPr sz="1600" b="1" spc="5" dirty="0">
                <a:solidFill>
                  <a:srgbClr val="001F5F"/>
                </a:solidFill>
                <a:latin typeface="Calibri"/>
                <a:cs typeface="Calibri"/>
              </a:rPr>
              <a:t>P</a:t>
            </a:r>
            <a:r>
              <a:rPr sz="1600" b="1" spc="-30" dirty="0">
                <a:solidFill>
                  <a:srgbClr val="001F5F"/>
                </a:solidFill>
                <a:latin typeface="Calibri"/>
                <a:cs typeface="Calibri"/>
              </a:rPr>
              <a:t>r</a:t>
            </a:r>
            <a:r>
              <a:rPr sz="1600" b="1" dirty="0">
                <a:solidFill>
                  <a:srgbClr val="001F5F"/>
                </a:solidFill>
                <a:latin typeface="Calibri"/>
                <a:cs typeface="Calibri"/>
              </a:rPr>
              <a:t>o</a:t>
            </a:r>
            <a:r>
              <a:rPr sz="1600" b="1" spc="-90" dirty="0">
                <a:solidFill>
                  <a:srgbClr val="001F5F"/>
                </a:solidFill>
                <a:latin typeface="Calibri"/>
                <a:cs typeface="Calibri"/>
              </a:rPr>
              <a:t>f</a:t>
            </a:r>
            <a:r>
              <a:rPr sz="1600" b="1" dirty="0">
                <a:solidFill>
                  <a:srgbClr val="001F5F"/>
                </a:solidFill>
                <a:latin typeface="Calibri"/>
                <a:cs typeface="Calibri"/>
              </a:rPr>
              <a:t>.</a:t>
            </a:r>
            <a:r>
              <a:rPr sz="1600" b="1" spc="-10" dirty="0">
                <a:solidFill>
                  <a:srgbClr val="001F5F"/>
                </a:solidFill>
                <a:latin typeface="Calibri"/>
                <a:cs typeface="Calibri"/>
              </a:rPr>
              <a:t> C</a:t>
            </a:r>
            <a:r>
              <a:rPr sz="1600" b="1" spc="-20" dirty="0">
                <a:solidFill>
                  <a:srgbClr val="001F5F"/>
                </a:solidFill>
                <a:latin typeface="Calibri"/>
                <a:cs typeface="Calibri"/>
              </a:rPr>
              <a:t>ava</a:t>
            </a:r>
            <a:r>
              <a:rPr sz="1600" b="1" spc="-25" dirty="0">
                <a:solidFill>
                  <a:srgbClr val="001F5F"/>
                </a:solidFill>
                <a:latin typeface="Calibri"/>
                <a:cs typeface="Calibri"/>
              </a:rPr>
              <a:t>t</a:t>
            </a:r>
            <a:r>
              <a:rPr sz="1600" b="1" dirty="0">
                <a:solidFill>
                  <a:srgbClr val="001F5F"/>
                </a:solidFill>
                <a:latin typeface="Calibri"/>
                <a:cs typeface="Calibri"/>
              </a:rPr>
              <a:t>o</a:t>
            </a:r>
            <a:r>
              <a:rPr sz="1600" b="1" spc="-10" dirty="0">
                <a:solidFill>
                  <a:srgbClr val="001F5F"/>
                </a:solidFill>
                <a:latin typeface="Calibri"/>
                <a:cs typeface="Calibri"/>
              </a:rPr>
              <a:t>r</a:t>
            </a:r>
            <a:r>
              <a:rPr sz="1600" b="1" spc="-25" dirty="0">
                <a:solidFill>
                  <a:srgbClr val="001F5F"/>
                </a:solidFill>
                <a:latin typeface="Calibri"/>
                <a:cs typeface="Calibri"/>
              </a:rPr>
              <a:t>t</a:t>
            </a:r>
            <a:r>
              <a:rPr sz="1600" b="1" spc="-10" dirty="0">
                <a:solidFill>
                  <a:srgbClr val="001F5F"/>
                </a:solidFill>
                <a:latin typeface="Calibri"/>
                <a:cs typeface="Calibri"/>
              </a:rPr>
              <a:t>a</a:t>
            </a:r>
            <a:endParaRPr sz="1600">
              <a:latin typeface="Calibri"/>
              <a:cs typeface="Calibri"/>
            </a:endParaRPr>
          </a:p>
        </p:txBody>
      </p:sp>
      <p:sp>
        <p:nvSpPr>
          <p:cNvPr id="38" name="object 38"/>
          <p:cNvSpPr/>
          <p:nvPr/>
        </p:nvSpPr>
        <p:spPr>
          <a:xfrm>
            <a:off x="363220" y="3255099"/>
            <a:ext cx="1526540" cy="502920"/>
          </a:xfrm>
          <a:prstGeom prst="rect">
            <a:avLst/>
          </a:prstGeom>
          <a:blipFill>
            <a:blip r:embed="rId13" cstate="print"/>
            <a:stretch>
              <a:fillRect/>
            </a:stretch>
          </a:blipFill>
        </p:spPr>
        <p:txBody>
          <a:bodyPr wrap="square" lIns="0" tIns="0" rIns="0" bIns="0" rtlCol="0"/>
          <a:lstStyle/>
          <a:p>
            <a:endParaRPr/>
          </a:p>
        </p:txBody>
      </p:sp>
      <p:sp>
        <p:nvSpPr>
          <p:cNvPr id="39" name="object 39"/>
          <p:cNvSpPr txBox="1"/>
          <p:nvPr/>
        </p:nvSpPr>
        <p:spPr>
          <a:xfrm>
            <a:off x="198120" y="3394039"/>
            <a:ext cx="1823720" cy="1025922"/>
          </a:xfrm>
          <a:prstGeom prst="rect">
            <a:avLst/>
          </a:prstGeom>
        </p:spPr>
        <p:txBody>
          <a:bodyPr vert="horz" wrap="square" lIns="0" tIns="0" rIns="0" bIns="0" rtlCol="0">
            <a:spAutoFit/>
          </a:bodyPr>
          <a:lstStyle/>
          <a:p>
            <a:pPr marL="3810" algn="ctr">
              <a:lnSpc>
                <a:spcPts val="2860"/>
              </a:lnSpc>
            </a:pPr>
            <a:r>
              <a:rPr sz="2400" b="1" spc="-5" dirty="0">
                <a:solidFill>
                  <a:srgbClr val="1F487C"/>
                </a:solidFill>
                <a:latin typeface="Century Gothic"/>
                <a:cs typeface="Century Gothic"/>
              </a:rPr>
              <a:t>D</a:t>
            </a:r>
            <a:r>
              <a:rPr sz="2400" b="1" spc="5" dirty="0">
                <a:solidFill>
                  <a:srgbClr val="1F487C"/>
                </a:solidFill>
                <a:latin typeface="Century Gothic"/>
                <a:cs typeface="Century Gothic"/>
              </a:rPr>
              <a:t>I</a:t>
            </a:r>
            <a:r>
              <a:rPr sz="2400" b="1" dirty="0">
                <a:solidFill>
                  <a:srgbClr val="1F487C"/>
                </a:solidFill>
                <a:latin typeface="Century Gothic"/>
                <a:cs typeface="Century Gothic"/>
              </a:rPr>
              <a:t>M</a:t>
            </a:r>
            <a:r>
              <a:rPr sz="2400" b="1" spc="-10" dirty="0">
                <a:solidFill>
                  <a:srgbClr val="1F487C"/>
                </a:solidFill>
                <a:latin typeface="Century Gothic"/>
                <a:cs typeface="Century Gothic"/>
              </a:rPr>
              <a:t>E</a:t>
            </a:r>
            <a:r>
              <a:rPr sz="2400" b="1" dirty="0">
                <a:solidFill>
                  <a:srgbClr val="1F487C"/>
                </a:solidFill>
                <a:latin typeface="Century Gothic"/>
                <a:cs typeface="Century Gothic"/>
              </a:rPr>
              <a:t>AS</a:t>
            </a:r>
            <a:endParaRPr sz="2400" dirty="0">
              <a:latin typeface="Century Gothic"/>
              <a:cs typeface="Century Gothic"/>
            </a:endParaRPr>
          </a:p>
          <a:p>
            <a:pPr marL="12065" marR="5080" algn="ctr">
              <a:lnSpc>
                <a:spcPts val="1680"/>
              </a:lnSpc>
              <a:spcBef>
                <a:spcPts val="35"/>
              </a:spcBef>
            </a:pPr>
            <a:r>
              <a:rPr sz="1400" b="1" spc="-5" dirty="0" smtClean="0">
                <a:solidFill>
                  <a:srgbClr val="1F487C"/>
                </a:solidFill>
                <a:latin typeface="Calibri"/>
                <a:cs typeface="Calibri"/>
              </a:rPr>
              <a:t>Dipartimento di Meccanica e Ingegneria Aereospaziale</a:t>
            </a:r>
            <a:endParaRPr sz="1400" dirty="0">
              <a:latin typeface="Calibri"/>
              <a:cs typeface="Calibri"/>
            </a:endParaRPr>
          </a:p>
        </p:txBody>
      </p:sp>
      <p:sp>
        <p:nvSpPr>
          <p:cNvPr id="41" name="object 41"/>
          <p:cNvSpPr/>
          <p:nvPr/>
        </p:nvSpPr>
        <p:spPr>
          <a:xfrm>
            <a:off x="825500" y="1052920"/>
            <a:ext cx="871219" cy="637539"/>
          </a:xfrm>
          <a:prstGeom prst="rect">
            <a:avLst/>
          </a:prstGeom>
          <a:blipFill>
            <a:blip r:embed="rId14" cstate="print"/>
            <a:stretch>
              <a:fillRect/>
            </a:stretch>
          </a:blipFill>
        </p:spPr>
        <p:txBody>
          <a:bodyPr wrap="square" lIns="0" tIns="0" rIns="0" bIns="0" rtlCol="0"/>
          <a:lstStyle/>
          <a:p>
            <a:endParaRPr/>
          </a:p>
        </p:txBody>
      </p:sp>
      <p:sp>
        <p:nvSpPr>
          <p:cNvPr id="46" name="CasellaDiTesto 45"/>
          <p:cNvSpPr txBox="1"/>
          <p:nvPr/>
        </p:nvSpPr>
        <p:spPr>
          <a:xfrm>
            <a:off x="0" y="159164"/>
            <a:ext cx="9144000" cy="461665"/>
          </a:xfrm>
          <a:prstGeom prst="rect">
            <a:avLst/>
          </a:prstGeom>
          <a:noFill/>
        </p:spPr>
        <p:txBody>
          <a:bodyPr wrap="square" rtlCol="0">
            <a:spAutoFit/>
          </a:bodyPr>
          <a:lstStyle/>
          <a:p>
            <a:pPr algn="ctr"/>
            <a:r>
              <a:rPr lang="it-IT" sz="2400" b="1" spc="-25" dirty="0">
                <a:solidFill>
                  <a:schemeClr val="bg1"/>
                </a:solidFill>
              </a:rPr>
              <a:t>Risorse </a:t>
            </a:r>
            <a:r>
              <a:rPr lang="it-IT" sz="2400" b="1" spc="-25" dirty="0" smtClean="0">
                <a:solidFill>
                  <a:schemeClr val="bg1"/>
                </a:solidFill>
              </a:rPr>
              <a:t>dell'Ateneo </a:t>
            </a:r>
            <a:r>
              <a:rPr lang="it-IT" sz="2400" b="1" spc="-25" dirty="0">
                <a:solidFill>
                  <a:schemeClr val="bg1"/>
                </a:solidFill>
              </a:rPr>
              <a:t>coinvolte nel settore Life </a:t>
            </a:r>
            <a:r>
              <a:rPr lang="it-IT" sz="2400" b="1" spc="-25" dirty="0" smtClean="0">
                <a:solidFill>
                  <a:schemeClr val="bg1"/>
                </a:solidFill>
              </a:rPr>
              <a:t>Science</a:t>
            </a:r>
            <a:endParaRPr lang="it-IT" sz="2400" b="1" dirty="0">
              <a:solidFill>
                <a:schemeClr val="bg1"/>
              </a:solidFill>
            </a:endParaRPr>
          </a:p>
        </p:txBody>
      </p:sp>
      <p:pic>
        <p:nvPicPr>
          <p:cNvPr id="47" name="Picture 7" descr="Logo Politecnico di Torino"/>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128031" y="148152"/>
            <a:ext cx="1368152" cy="57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8866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object 29"/>
          <p:cNvSpPr/>
          <p:nvPr/>
        </p:nvSpPr>
        <p:spPr>
          <a:xfrm>
            <a:off x="-253748" y="226272"/>
            <a:ext cx="6816852" cy="6227064"/>
          </a:xfrm>
          <a:prstGeom prst="rect">
            <a:avLst/>
          </a:prstGeom>
          <a:blipFill>
            <a:blip r:embed="rId3" cstate="print"/>
            <a:stretch>
              <a:fillRect/>
            </a:stretch>
          </a:blipFill>
        </p:spPr>
        <p:txBody>
          <a:bodyPr wrap="square" lIns="0" tIns="0" rIns="0" bIns="0" rtlCol="0"/>
          <a:lstStyle/>
          <a:p>
            <a:endParaRPr dirty="0"/>
          </a:p>
        </p:txBody>
      </p:sp>
      <p:sp>
        <p:nvSpPr>
          <p:cNvPr id="2" name="object 2"/>
          <p:cNvSpPr/>
          <p:nvPr/>
        </p:nvSpPr>
        <p:spPr>
          <a:xfrm>
            <a:off x="1830071" y="1145962"/>
            <a:ext cx="642620" cy="3027680"/>
          </a:xfrm>
          <a:custGeom>
            <a:avLst/>
            <a:gdLst/>
            <a:ahLst/>
            <a:cxnLst/>
            <a:rect l="l" t="t" r="r" b="b"/>
            <a:pathLst>
              <a:path w="642619" h="3027679">
                <a:moveTo>
                  <a:pt x="15240" y="0"/>
                </a:moveTo>
                <a:lnTo>
                  <a:pt x="134375" y="129172"/>
                </a:lnTo>
                <a:lnTo>
                  <a:pt x="240971" y="265356"/>
                </a:lnTo>
                <a:lnTo>
                  <a:pt x="335025" y="407773"/>
                </a:lnTo>
                <a:lnTo>
                  <a:pt x="416539" y="555645"/>
                </a:lnTo>
                <a:lnTo>
                  <a:pt x="485513" y="708191"/>
                </a:lnTo>
                <a:lnTo>
                  <a:pt x="541945" y="864633"/>
                </a:lnTo>
                <a:lnTo>
                  <a:pt x="585837" y="1024192"/>
                </a:lnTo>
                <a:lnTo>
                  <a:pt x="617189" y="1186088"/>
                </a:lnTo>
                <a:lnTo>
                  <a:pt x="636000" y="1349542"/>
                </a:lnTo>
                <a:lnTo>
                  <a:pt x="642270" y="1513776"/>
                </a:lnTo>
                <a:lnTo>
                  <a:pt x="636000" y="1678010"/>
                </a:lnTo>
                <a:lnTo>
                  <a:pt x="617189" y="1841464"/>
                </a:lnTo>
                <a:lnTo>
                  <a:pt x="585837" y="2003360"/>
                </a:lnTo>
                <a:lnTo>
                  <a:pt x="541945" y="2162919"/>
                </a:lnTo>
                <a:lnTo>
                  <a:pt x="485513" y="2319361"/>
                </a:lnTo>
                <a:lnTo>
                  <a:pt x="416539" y="2471907"/>
                </a:lnTo>
                <a:lnTo>
                  <a:pt x="335025" y="2619779"/>
                </a:lnTo>
                <a:lnTo>
                  <a:pt x="240971" y="2762196"/>
                </a:lnTo>
                <a:lnTo>
                  <a:pt x="134375" y="2898380"/>
                </a:lnTo>
                <a:lnTo>
                  <a:pt x="15240" y="3027553"/>
                </a:lnTo>
                <a:lnTo>
                  <a:pt x="0" y="3012186"/>
                </a:lnTo>
                <a:lnTo>
                  <a:pt x="117923" y="2884328"/>
                </a:lnTo>
                <a:lnTo>
                  <a:pt x="223433" y="2749528"/>
                </a:lnTo>
                <a:lnTo>
                  <a:pt x="316530" y="2608557"/>
                </a:lnTo>
                <a:lnTo>
                  <a:pt x="397215" y="2462186"/>
                </a:lnTo>
                <a:lnTo>
                  <a:pt x="465486" y="2311187"/>
                </a:lnTo>
                <a:lnTo>
                  <a:pt x="521345" y="2156331"/>
                </a:lnTo>
                <a:lnTo>
                  <a:pt x="564790" y="1998389"/>
                </a:lnTo>
                <a:lnTo>
                  <a:pt x="595823" y="1838132"/>
                </a:lnTo>
                <a:lnTo>
                  <a:pt x="614442" y="1676332"/>
                </a:lnTo>
                <a:lnTo>
                  <a:pt x="620649" y="1513760"/>
                </a:lnTo>
                <a:lnTo>
                  <a:pt x="614442" y="1351187"/>
                </a:lnTo>
                <a:lnTo>
                  <a:pt x="595823" y="1189384"/>
                </a:lnTo>
                <a:lnTo>
                  <a:pt x="564790" y="1029123"/>
                </a:lnTo>
                <a:lnTo>
                  <a:pt x="521345" y="871174"/>
                </a:lnTo>
                <a:lnTo>
                  <a:pt x="465486" y="716309"/>
                </a:lnTo>
                <a:lnTo>
                  <a:pt x="397215" y="565300"/>
                </a:lnTo>
                <a:lnTo>
                  <a:pt x="316530" y="418917"/>
                </a:lnTo>
                <a:lnTo>
                  <a:pt x="223433" y="277932"/>
                </a:lnTo>
                <a:lnTo>
                  <a:pt x="117923" y="143116"/>
                </a:lnTo>
                <a:lnTo>
                  <a:pt x="0" y="15240"/>
                </a:lnTo>
                <a:lnTo>
                  <a:pt x="15240" y="0"/>
                </a:lnTo>
                <a:close/>
              </a:path>
            </a:pathLst>
          </a:custGeom>
          <a:ln w="25400">
            <a:solidFill>
              <a:srgbClr val="A9C379"/>
            </a:solidFill>
          </a:ln>
        </p:spPr>
        <p:txBody>
          <a:bodyPr wrap="square" lIns="0" tIns="0" rIns="0" bIns="0" rtlCol="0"/>
          <a:lstStyle/>
          <a:p>
            <a:endParaRPr/>
          </a:p>
        </p:txBody>
      </p:sp>
      <p:sp>
        <p:nvSpPr>
          <p:cNvPr id="3" name="object 3"/>
          <p:cNvSpPr/>
          <p:nvPr/>
        </p:nvSpPr>
        <p:spPr>
          <a:xfrm>
            <a:off x="2171574" y="1358307"/>
            <a:ext cx="4379976" cy="731520"/>
          </a:xfrm>
          <a:prstGeom prst="rect">
            <a:avLst/>
          </a:prstGeom>
          <a:blipFill>
            <a:blip r:embed="rId4" cstate="print"/>
            <a:stretch>
              <a:fillRect/>
            </a:stretch>
          </a:blipFill>
        </p:spPr>
        <p:txBody>
          <a:bodyPr wrap="square" lIns="0" tIns="0" rIns="0" bIns="0" rtlCol="0"/>
          <a:lstStyle/>
          <a:p>
            <a:endParaRPr/>
          </a:p>
        </p:txBody>
      </p:sp>
      <p:sp>
        <p:nvSpPr>
          <p:cNvPr id="4" name="object 4"/>
          <p:cNvSpPr txBox="1"/>
          <p:nvPr/>
        </p:nvSpPr>
        <p:spPr>
          <a:xfrm>
            <a:off x="2644014" y="1549344"/>
            <a:ext cx="3819144" cy="276999"/>
          </a:xfrm>
          <a:prstGeom prst="rect">
            <a:avLst/>
          </a:prstGeom>
        </p:spPr>
        <p:txBody>
          <a:bodyPr vert="horz" wrap="square" lIns="0" tIns="0" rIns="0" bIns="0" rtlCol="0">
            <a:spAutoFit/>
          </a:bodyPr>
          <a:lstStyle/>
          <a:p>
            <a:pPr marL="12700">
              <a:lnSpc>
                <a:spcPct val="100000"/>
              </a:lnSpc>
            </a:pPr>
            <a:r>
              <a:rPr lang="it-IT" b="1" spc="5" dirty="0" smtClean="0">
                <a:solidFill>
                  <a:srgbClr val="FFFFFF"/>
                </a:solidFill>
                <a:latin typeface="Calibri"/>
                <a:cs typeface="Calibri"/>
              </a:rPr>
              <a:t>Laboratorio di Modellazione </a:t>
            </a:r>
            <a:r>
              <a:rPr lang="it-IT" b="1" spc="5" dirty="0" err="1" smtClean="0">
                <a:solidFill>
                  <a:srgbClr val="FFFFFF"/>
                </a:solidFill>
                <a:latin typeface="Calibri"/>
                <a:cs typeface="Calibri"/>
              </a:rPr>
              <a:t>Multiscala</a:t>
            </a:r>
            <a:endParaRPr sz="1800" dirty="0">
              <a:latin typeface="Calibri"/>
              <a:cs typeface="Calibri"/>
            </a:endParaRPr>
          </a:p>
        </p:txBody>
      </p:sp>
      <p:sp>
        <p:nvSpPr>
          <p:cNvPr id="6" name="object 6"/>
          <p:cNvSpPr/>
          <p:nvPr/>
        </p:nvSpPr>
        <p:spPr>
          <a:xfrm>
            <a:off x="1828800" y="1309157"/>
            <a:ext cx="794385" cy="795020"/>
          </a:xfrm>
          <a:custGeom>
            <a:avLst/>
            <a:gdLst/>
            <a:ahLst/>
            <a:cxnLst/>
            <a:rect l="l" t="t" r="r" b="b"/>
            <a:pathLst>
              <a:path w="794385" h="795019">
                <a:moveTo>
                  <a:pt x="397256" y="0"/>
                </a:moveTo>
                <a:lnTo>
                  <a:pt x="332805" y="5201"/>
                </a:lnTo>
                <a:lnTo>
                  <a:pt x="271670" y="20259"/>
                </a:lnTo>
                <a:lnTo>
                  <a:pt x="214668" y="44354"/>
                </a:lnTo>
                <a:lnTo>
                  <a:pt x="162616" y="76667"/>
                </a:lnTo>
                <a:lnTo>
                  <a:pt x="116331" y="116379"/>
                </a:lnTo>
                <a:lnTo>
                  <a:pt x="76630" y="162671"/>
                </a:lnTo>
                <a:lnTo>
                  <a:pt x="44330" y="214724"/>
                </a:lnTo>
                <a:lnTo>
                  <a:pt x="20246" y="271719"/>
                </a:lnTo>
                <a:lnTo>
                  <a:pt x="5197" y="332835"/>
                </a:lnTo>
                <a:lnTo>
                  <a:pt x="0" y="397256"/>
                </a:lnTo>
                <a:lnTo>
                  <a:pt x="1316" y="429827"/>
                </a:lnTo>
                <a:lnTo>
                  <a:pt x="11542" y="492698"/>
                </a:lnTo>
                <a:lnTo>
                  <a:pt x="31210" y="551856"/>
                </a:lnTo>
                <a:lnTo>
                  <a:pt x="59504" y="606482"/>
                </a:lnTo>
                <a:lnTo>
                  <a:pt x="95607" y="655757"/>
                </a:lnTo>
                <a:lnTo>
                  <a:pt x="138702" y="698862"/>
                </a:lnTo>
                <a:lnTo>
                  <a:pt x="187972" y="734977"/>
                </a:lnTo>
                <a:lnTo>
                  <a:pt x="242601" y="763283"/>
                </a:lnTo>
                <a:lnTo>
                  <a:pt x="301772" y="782962"/>
                </a:lnTo>
                <a:lnTo>
                  <a:pt x="364667" y="793194"/>
                </a:lnTo>
                <a:lnTo>
                  <a:pt x="397256" y="794512"/>
                </a:lnTo>
                <a:lnTo>
                  <a:pt x="429826" y="793194"/>
                </a:lnTo>
                <a:lnTo>
                  <a:pt x="492690" y="782962"/>
                </a:lnTo>
                <a:lnTo>
                  <a:pt x="551836" y="763283"/>
                </a:lnTo>
                <a:lnTo>
                  <a:pt x="606446" y="734977"/>
                </a:lnTo>
                <a:lnTo>
                  <a:pt x="655703" y="698862"/>
                </a:lnTo>
                <a:lnTo>
                  <a:pt x="698789" y="655757"/>
                </a:lnTo>
                <a:lnTo>
                  <a:pt x="734886" y="606482"/>
                </a:lnTo>
                <a:lnTo>
                  <a:pt x="763176" y="551856"/>
                </a:lnTo>
                <a:lnTo>
                  <a:pt x="782843" y="492698"/>
                </a:lnTo>
                <a:lnTo>
                  <a:pt x="793068" y="429827"/>
                </a:lnTo>
                <a:lnTo>
                  <a:pt x="794385" y="397256"/>
                </a:lnTo>
                <a:lnTo>
                  <a:pt x="793068" y="364684"/>
                </a:lnTo>
                <a:lnTo>
                  <a:pt x="782843" y="301813"/>
                </a:lnTo>
                <a:lnTo>
                  <a:pt x="763176" y="242655"/>
                </a:lnTo>
                <a:lnTo>
                  <a:pt x="734886" y="188029"/>
                </a:lnTo>
                <a:lnTo>
                  <a:pt x="698789" y="138754"/>
                </a:lnTo>
                <a:lnTo>
                  <a:pt x="655703" y="95649"/>
                </a:lnTo>
                <a:lnTo>
                  <a:pt x="606446" y="59534"/>
                </a:lnTo>
                <a:lnTo>
                  <a:pt x="551836" y="31228"/>
                </a:lnTo>
                <a:lnTo>
                  <a:pt x="492690" y="11549"/>
                </a:lnTo>
                <a:lnTo>
                  <a:pt x="429826" y="1317"/>
                </a:lnTo>
                <a:lnTo>
                  <a:pt x="397256" y="0"/>
                </a:lnTo>
                <a:close/>
              </a:path>
            </a:pathLst>
          </a:custGeom>
          <a:solidFill>
            <a:srgbClr val="FFFFFF"/>
          </a:solidFill>
        </p:spPr>
        <p:txBody>
          <a:bodyPr wrap="square" lIns="0" tIns="0" rIns="0" bIns="0" rtlCol="0"/>
          <a:lstStyle/>
          <a:p>
            <a:endParaRPr/>
          </a:p>
        </p:txBody>
      </p:sp>
      <p:sp>
        <p:nvSpPr>
          <p:cNvPr id="7" name="object 7"/>
          <p:cNvSpPr/>
          <p:nvPr/>
        </p:nvSpPr>
        <p:spPr>
          <a:xfrm>
            <a:off x="1828800" y="1309157"/>
            <a:ext cx="794385" cy="795020"/>
          </a:xfrm>
          <a:custGeom>
            <a:avLst/>
            <a:gdLst/>
            <a:ahLst/>
            <a:cxnLst/>
            <a:rect l="l" t="t" r="r" b="b"/>
            <a:pathLst>
              <a:path w="794385" h="795019">
                <a:moveTo>
                  <a:pt x="0" y="397256"/>
                </a:moveTo>
                <a:lnTo>
                  <a:pt x="5197" y="332835"/>
                </a:lnTo>
                <a:lnTo>
                  <a:pt x="20246" y="271719"/>
                </a:lnTo>
                <a:lnTo>
                  <a:pt x="44330" y="214724"/>
                </a:lnTo>
                <a:lnTo>
                  <a:pt x="76630" y="162671"/>
                </a:lnTo>
                <a:lnTo>
                  <a:pt x="116331" y="116379"/>
                </a:lnTo>
                <a:lnTo>
                  <a:pt x="162616" y="76667"/>
                </a:lnTo>
                <a:lnTo>
                  <a:pt x="214668" y="44354"/>
                </a:lnTo>
                <a:lnTo>
                  <a:pt x="271670" y="20259"/>
                </a:lnTo>
                <a:lnTo>
                  <a:pt x="332805" y="5201"/>
                </a:lnTo>
                <a:lnTo>
                  <a:pt x="397256" y="0"/>
                </a:lnTo>
                <a:lnTo>
                  <a:pt x="429826" y="1317"/>
                </a:lnTo>
                <a:lnTo>
                  <a:pt x="461672" y="5201"/>
                </a:lnTo>
                <a:lnTo>
                  <a:pt x="522779" y="20259"/>
                </a:lnTo>
                <a:lnTo>
                  <a:pt x="579759" y="44354"/>
                </a:lnTo>
                <a:lnTo>
                  <a:pt x="631795" y="76667"/>
                </a:lnTo>
                <a:lnTo>
                  <a:pt x="678068" y="116379"/>
                </a:lnTo>
                <a:lnTo>
                  <a:pt x="717762" y="162671"/>
                </a:lnTo>
                <a:lnTo>
                  <a:pt x="750058" y="214724"/>
                </a:lnTo>
                <a:lnTo>
                  <a:pt x="774139" y="271719"/>
                </a:lnTo>
                <a:lnTo>
                  <a:pt x="789187" y="332835"/>
                </a:lnTo>
                <a:lnTo>
                  <a:pt x="794385" y="397256"/>
                </a:lnTo>
                <a:lnTo>
                  <a:pt x="793068" y="429827"/>
                </a:lnTo>
                <a:lnTo>
                  <a:pt x="789187" y="461676"/>
                </a:lnTo>
                <a:lnTo>
                  <a:pt x="774139" y="522792"/>
                </a:lnTo>
                <a:lnTo>
                  <a:pt x="750058" y="579787"/>
                </a:lnTo>
                <a:lnTo>
                  <a:pt x="717762" y="631840"/>
                </a:lnTo>
                <a:lnTo>
                  <a:pt x="678068" y="678132"/>
                </a:lnTo>
                <a:lnTo>
                  <a:pt x="631795" y="717844"/>
                </a:lnTo>
                <a:lnTo>
                  <a:pt x="579759" y="750157"/>
                </a:lnTo>
                <a:lnTo>
                  <a:pt x="522779" y="774252"/>
                </a:lnTo>
                <a:lnTo>
                  <a:pt x="461672" y="789310"/>
                </a:lnTo>
                <a:lnTo>
                  <a:pt x="397256" y="794512"/>
                </a:lnTo>
                <a:lnTo>
                  <a:pt x="364667" y="793194"/>
                </a:lnTo>
                <a:lnTo>
                  <a:pt x="332805" y="789310"/>
                </a:lnTo>
                <a:lnTo>
                  <a:pt x="271670" y="774252"/>
                </a:lnTo>
                <a:lnTo>
                  <a:pt x="214668" y="750157"/>
                </a:lnTo>
                <a:lnTo>
                  <a:pt x="162616" y="717844"/>
                </a:lnTo>
                <a:lnTo>
                  <a:pt x="116331" y="678132"/>
                </a:lnTo>
                <a:lnTo>
                  <a:pt x="76630" y="631840"/>
                </a:lnTo>
                <a:lnTo>
                  <a:pt x="44330" y="579787"/>
                </a:lnTo>
                <a:lnTo>
                  <a:pt x="20246" y="522792"/>
                </a:lnTo>
                <a:lnTo>
                  <a:pt x="5197" y="461676"/>
                </a:lnTo>
                <a:lnTo>
                  <a:pt x="0" y="397256"/>
                </a:lnTo>
                <a:close/>
              </a:path>
            </a:pathLst>
          </a:custGeom>
          <a:ln w="9525">
            <a:solidFill>
              <a:srgbClr val="9BBA58"/>
            </a:solidFill>
          </a:ln>
        </p:spPr>
        <p:txBody>
          <a:bodyPr wrap="square" lIns="0" tIns="0" rIns="0" bIns="0" rtlCol="0"/>
          <a:lstStyle/>
          <a:p>
            <a:endParaRPr/>
          </a:p>
        </p:txBody>
      </p:sp>
      <p:sp>
        <p:nvSpPr>
          <p:cNvPr id="8" name="object 8"/>
          <p:cNvSpPr/>
          <p:nvPr/>
        </p:nvSpPr>
        <p:spPr>
          <a:xfrm>
            <a:off x="2404746" y="2281851"/>
            <a:ext cx="4142232" cy="768096"/>
          </a:xfrm>
          <a:prstGeom prst="rect">
            <a:avLst/>
          </a:prstGeom>
          <a:blipFill>
            <a:blip r:embed="rId5" cstate="print"/>
            <a:stretch>
              <a:fillRect/>
            </a:stretch>
          </a:blipFill>
        </p:spPr>
        <p:txBody>
          <a:bodyPr wrap="square" lIns="0" tIns="0" rIns="0" bIns="0" rtlCol="0"/>
          <a:lstStyle/>
          <a:p>
            <a:endParaRPr/>
          </a:p>
        </p:txBody>
      </p:sp>
      <p:sp>
        <p:nvSpPr>
          <p:cNvPr id="9" name="object 9"/>
          <p:cNvSpPr txBox="1"/>
          <p:nvPr/>
        </p:nvSpPr>
        <p:spPr>
          <a:xfrm>
            <a:off x="2949830" y="2415582"/>
            <a:ext cx="3513328" cy="538609"/>
          </a:xfrm>
          <a:prstGeom prst="rect">
            <a:avLst/>
          </a:prstGeom>
        </p:spPr>
        <p:txBody>
          <a:bodyPr vert="horz" wrap="square" lIns="0" tIns="0" rIns="0" bIns="0" rtlCol="0">
            <a:spAutoFit/>
          </a:bodyPr>
          <a:lstStyle/>
          <a:p>
            <a:pPr marL="12700">
              <a:lnSpc>
                <a:spcPts val="2070"/>
              </a:lnSpc>
            </a:pPr>
            <a:r>
              <a:rPr lang="it-IT" b="1" spc="5" dirty="0">
                <a:solidFill>
                  <a:srgbClr val="FFFFFF"/>
                </a:solidFill>
                <a:cs typeface="Calibri"/>
              </a:rPr>
              <a:t>Modellazione </a:t>
            </a:r>
            <a:r>
              <a:rPr lang="it-IT" b="1" spc="5" dirty="0" smtClean="0">
                <a:solidFill>
                  <a:srgbClr val="FFFFFF"/>
                </a:solidFill>
                <a:cs typeface="Calibri"/>
              </a:rPr>
              <a:t> </a:t>
            </a:r>
            <a:r>
              <a:rPr lang="it-IT" b="1" spc="5" dirty="0" err="1">
                <a:solidFill>
                  <a:srgbClr val="FFFFFF"/>
                </a:solidFill>
                <a:cs typeface="Calibri"/>
              </a:rPr>
              <a:t>M</a:t>
            </a:r>
            <a:r>
              <a:rPr lang="it-IT" b="1" spc="5" dirty="0" err="1" smtClean="0">
                <a:solidFill>
                  <a:srgbClr val="FFFFFF"/>
                </a:solidFill>
                <a:cs typeface="Calibri"/>
              </a:rPr>
              <a:t>ultiscala</a:t>
            </a:r>
            <a:r>
              <a:rPr lang="it-IT" b="1" spc="5" dirty="0" smtClean="0">
                <a:solidFill>
                  <a:srgbClr val="FFFFFF"/>
                </a:solidFill>
                <a:cs typeface="Calibri"/>
              </a:rPr>
              <a:t> e</a:t>
            </a:r>
            <a:endParaRPr lang="it-IT" b="1" spc="5" dirty="0">
              <a:solidFill>
                <a:srgbClr val="FFFFFF"/>
              </a:solidFill>
              <a:cs typeface="Calibri"/>
            </a:endParaRPr>
          </a:p>
          <a:p>
            <a:pPr marL="12700">
              <a:lnSpc>
                <a:spcPts val="2070"/>
              </a:lnSpc>
            </a:pPr>
            <a:r>
              <a:rPr lang="it-IT" b="1" spc="5" dirty="0" smtClean="0">
                <a:solidFill>
                  <a:srgbClr val="FFFFFF"/>
                </a:solidFill>
                <a:cs typeface="Calibri"/>
              </a:rPr>
              <a:t>Misurazioni </a:t>
            </a:r>
            <a:r>
              <a:rPr lang="it-IT" b="1" spc="5" dirty="0">
                <a:solidFill>
                  <a:srgbClr val="FFFFFF"/>
                </a:solidFill>
                <a:cs typeface="Calibri"/>
              </a:rPr>
              <a:t>per </a:t>
            </a:r>
            <a:r>
              <a:rPr lang="it-IT" b="1" spc="5" dirty="0" smtClean="0">
                <a:solidFill>
                  <a:srgbClr val="FFFFFF"/>
                </a:solidFill>
                <a:cs typeface="Calibri"/>
              </a:rPr>
              <a:t> </a:t>
            </a:r>
            <a:r>
              <a:rPr lang="it-IT" b="1" spc="5" dirty="0">
                <a:solidFill>
                  <a:srgbClr val="FFFFFF"/>
                </a:solidFill>
                <a:cs typeface="Calibri"/>
              </a:rPr>
              <a:t>sistemi energetici</a:t>
            </a:r>
            <a:endParaRPr sz="1800" dirty="0">
              <a:latin typeface="Calibri"/>
              <a:cs typeface="Calibri"/>
            </a:endParaRPr>
          </a:p>
        </p:txBody>
      </p:sp>
      <p:sp>
        <p:nvSpPr>
          <p:cNvPr id="10" name="object 10"/>
          <p:cNvSpPr/>
          <p:nvPr/>
        </p:nvSpPr>
        <p:spPr>
          <a:xfrm>
            <a:off x="2011553" y="2237146"/>
            <a:ext cx="891539" cy="891539"/>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2059814" y="2262546"/>
            <a:ext cx="794385" cy="794385"/>
          </a:xfrm>
          <a:custGeom>
            <a:avLst/>
            <a:gdLst/>
            <a:ahLst/>
            <a:cxnLst/>
            <a:rect l="l" t="t" r="r" b="b"/>
            <a:pathLst>
              <a:path w="794385" h="794385">
                <a:moveTo>
                  <a:pt x="397256" y="0"/>
                </a:moveTo>
                <a:lnTo>
                  <a:pt x="332805" y="5197"/>
                </a:lnTo>
                <a:lnTo>
                  <a:pt x="271670" y="20245"/>
                </a:lnTo>
                <a:lnTo>
                  <a:pt x="214668" y="44326"/>
                </a:lnTo>
                <a:lnTo>
                  <a:pt x="162616" y="76622"/>
                </a:lnTo>
                <a:lnTo>
                  <a:pt x="116331" y="116316"/>
                </a:lnTo>
                <a:lnTo>
                  <a:pt x="76630" y="162589"/>
                </a:lnTo>
                <a:lnTo>
                  <a:pt x="44330" y="214625"/>
                </a:lnTo>
                <a:lnTo>
                  <a:pt x="20246" y="271605"/>
                </a:lnTo>
                <a:lnTo>
                  <a:pt x="5197" y="332712"/>
                </a:lnTo>
                <a:lnTo>
                  <a:pt x="0" y="397129"/>
                </a:lnTo>
                <a:lnTo>
                  <a:pt x="1316" y="429717"/>
                </a:lnTo>
                <a:lnTo>
                  <a:pt x="11542" y="492612"/>
                </a:lnTo>
                <a:lnTo>
                  <a:pt x="31210" y="551783"/>
                </a:lnTo>
                <a:lnTo>
                  <a:pt x="59504" y="606412"/>
                </a:lnTo>
                <a:lnTo>
                  <a:pt x="95607" y="655682"/>
                </a:lnTo>
                <a:lnTo>
                  <a:pt x="138702" y="698777"/>
                </a:lnTo>
                <a:lnTo>
                  <a:pt x="187972" y="734880"/>
                </a:lnTo>
                <a:lnTo>
                  <a:pt x="242601" y="763174"/>
                </a:lnTo>
                <a:lnTo>
                  <a:pt x="301772" y="782842"/>
                </a:lnTo>
                <a:lnTo>
                  <a:pt x="364667" y="793068"/>
                </a:lnTo>
                <a:lnTo>
                  <a:pt x="397256" y="794385"/>
                </a:lnTo>
                <a:lnTo>
                  <a:pt x="429826" y="793068"/>
                </a:lnTo>
                <a:lnTo>
                  <a:pt x="492690" y="782842"/>
                </a:lnTo>
                <a:lnTo>
                  <a:pt x="551836" y="763174"/>
                </a:lnTo>
                <a:lnTo>
                  <a:pt x="606446" y="734880"/>
                </a:lnTo>
                <a:lnTo>
                  <a:pt x="655703" y="698777"/>
                </a:lnTo>
                <a:lnTo>
                  <a:pt x="698789" y="655682"/>
                </a:lnTo>
                <a:lnTo>
                  <a:pt x="734886" y="606412"/>
                </a:lnTo>
                <a:lnTo>
                  <a:pt x="763176" y="551783"/>
                </a:lnTo>
                <a:lnTo>
                  <a:pt x="782843" y="492612"/>
                </a:lnTo>
                <a:lnTo>
                  <a:pt x="793068" y="429717"/>
                </a:lnTo>
                <a:lnTo>
                  <a:pt x="794385" y="397129"/>
                </a:lnTo>
                <a:lnTo>
                  <a:pt x="793068" y="364558"/>
                </a:lnTo>
                <a:lnTo>
                  <a:pt x="782843" y="301694"/>
                </a:lnTo>
                <a:lnTo>
                  <a:pt x="763176" y="242548"/>
                </a:lnTo>
                <a:lnTo>
                  <a:pt x="734886" y="187938"/>
                </a:lnTo>
                <a:lnTo>
                  <a:pt x="698789" y="138681"/>
                </a:lnTo>
                <a:lnTo>
                  <a:pt x="655703" y="95595"/>
                </a:lnTo>
                <a:lnTo>
                  <a:pt x="606446" y="59498"/>
                </a:lnTo>
                <a:lnTo>
                  <a:pt x="551836" y="31208"/>
                </a:lnTo>
                <a:lnTo>
                  <a:pt x="492690" y="11541"/>
                </a:lnTo>
                <a:lnTo>
                  <a:pt x="429826" y="1316"/>
                </a:lnTo>
                <a:lnTo>
                  <a:pt x="397256" y="0"/>
                </a:lnTo>
                <a:close/>
              </a:path>
            </a:pathLst>
          </a:custGeom>
          <a:solidFill>
            <a:srgbClr val="FFFFFF"/>
          </a:solidFill>
        </p:spPr>
        <p:txBody>
          <a:bodyPr wrap="square" lIns="0" tIns="0" rIns="0" bIns="0" rtlCol="0"/>
          <a:lstStyle/>
          <a:p>
            <a:endParaRPr/>
          </a:p>
        </p:txBody>
      </p:sp>
      <p:sp>
        <p:nvSpPr>
          <p:cNvPr id="12" name="object 12"/>
          <p:cNvSpPr/>
          <p:nvPr/>
        </p:nvSpPr>
        <p:spPr>
          <a:xfrm>
            <a:off x="2059814" y="2262546"/>
            <a:ext cx="794385" cy="794385"/>
          </a:xfrm>
          <a:custGeom>
            <a:avLst/>
            <a:gdLst/>
            <a:ahLst/>
            <a:cxnLst/>
            <a:rect l="l" t="t" r="r" b="b"/>
            <a:pathLst>
              <a:path w="794385" h="794385">
                <a:moveTo>
                  <a:pt x="0" y="397129"/>
                </a:moveTo>
                <a:lnTo>
                  <a:pt x="5197" y="332712"/>
                </a:lnTo>
                <a:lnTo>
                  <a:pt x="20246" y="271605"/>
                </a:lnTo>
                <a:lnTo>
                  <a:pt x="44330" y="214625"/>
                </a:lnTo>
                <a:lnTo>
                  <a:pt x="76630" y="162589"/>
                </a:lnTo>
                <a:lnTo>
                  <a:pt x="116331" y="116316"/>
                </a:lnTo>
                <a:lnTo>
                  <a:pt x="162616" y="76622"/>
                </a:lnTo>
                <a:lnTo>
                  <a:pt x="214668" y="44326"/>
                </a:lnTo>
                <a:lnTo>
                  <a:pt x="271670" y="20245"/>
                </a:lnTo>
                <a:lnTo>
                  <a:pt x="332805" y="5197"/>
                </a:lnTo>
                <a:lnTo>
                  <a:pt x="397256" y="0"/>
                </a:lnTo>
                <a:lnTo>
                  <a:pt x="429826" y="1316"/>
                </a:lnTo>
                <a:lnTo>
                  <a:pt x="461672" y="5197"/>
                </a:lnTo>
                <a:lnTo>
                  <a:pt x="522779" y="20245"/>
                </a:lnTo>
                <a:lnTo>
                  <a:pt x="579759" y="44326"/>
                </a:lnTo>
                <a:lnTo>
                  <a:pt x="631795" y="76622"/>
                </a:lnTo>
                <a:lnTo>
                  <a:pt x="678068" y="116316"/>
                </a:lnTo>
                <a:lnTo>
                  <a:pt x="717762" y="162589"/>
                </a:lnTo>
                <a:lnTo>
                  <a:pt x="750058" y="214625"/>
                </a:lnTo>
                <a:lnTo>
                  <a:pt x="774139" y="271605"/>
                </a:lnTo>
                <a:lnTo>
                  <a:pt x="789187" y="332712"/>
                </a:lnTo>
                <a:lnTo>
                  <a:pt x="794385" y="397129"/>
                </a:lnTo>
                <a:lnTo>
                  <a:pt x="793068" y="429717"/>
                </a:lnTo>
                <a:lnTo>
                  <a:pt x="789187" y="461579"/>
                </a:lnTo>
                <a:lnTo>
                  <a:pt x="774139" y="522714"/>
                </a:lnTo>
                <a:lnTo>
                  <a:pt x="750058" y="579716"/>
                </a:lnTo>
                <a:lnTo>
                  <a:pt x="717762" y="631768"/>
                </a:lnTo>
                <a:lnTo>
                  <a:pt x="678068" y="678053"/>
                </a:lnTo>
                <a:lnTo>
                  <a:pt x="631795" y="717754"/>
                </a:lnTo>
                <a:lnTo>
                  <a:pt x="579759" y="750054"/>
                </a:lnTo>
                <a:lnTo>
                  <a:pt x="522779" y="774138"/>
                </a:lnTo>
                <a:lnTo>
                  <a:pt x="461672" y="789187"/>
                </a:lnTo>
                <a:lnTo>
                  <a:pt x="397256" y="794385"/>
                </a:lnTo>
                <a:lnTo>
                  <a:pt x="364667" y="793068"/>
                </a:lnTo>
                <a:lnTo>
                  <a:pt x="332805" y="789187"/>
                </a:lnTo>
                <a:lnTo>
                  <a:pt x="271670" y="774138"/>
                </a:lnTo>
                <a:lnTo>
                  <a:pt x="214668" y="750054"/>
                </a:lnTo>
                <a:lnTo>
                  <a:pt x="162616" y="717754"/>
                </a:lnTo>
                <a:lnTo>
                  <a:pt x="116331" y="678053"/>
                </a:lnTo>
                <a:lnTo>
                  <a:pt x="76630" y="631768"/>
                </a:lnTo>
                <a:lnTo>
                  <a:pt x="44330" y="579716"/>
                </a:lnTo>
                <a:lnTo>
                  <a:pt x="20246" y="522714"/>
                </a:lnTo>
                <a:lnTo>
                  <a:pt x="5197" y="461579"/>
                </a:lnTo>
                <a:lnTo>
                  <a:pt x="0" y="397129"/>
                </a:lnTo>
                <a:close/>
              </a:path>
            </a:pathLst>
          </a:custGeom>
          <a:ln w="9525">
            <a:solidFill>
              <a:srgbClr val="9BBA58"/>
            </a:solidFill>
          </a:ln>
        </p:spPr>
        <p:txBody>
          <a:bodyPr wrap="square" lIns="0" tIns="0" rIns="0" bIns="0" rtlCol="0"/>
          <a:lstStyle/>
          <a:p>
            <a:endParaRPr/>
          </a:p>
        </p:txBody>
      </p:sp>
      <p:sp>
        <p:nvSpPr>
          <p:cNvPr id="13" name="object 13"/>
          <p:cNvSpPr/>
          <p:nvPr/>
        </p:nvSpPr>
        <p:spPr>
          <a:xfrm>
            <a:off x="2157858" y="3296834"/>
            <a:ext cx="4379976" cy="736091"/>
          </a:xfrm>
          <a:prstGeom prst="rect">
            <a:avLst/>
          </a:prstGeom>
          <a:blipFill>
            <a:blip r:embed="rId7" cstate="print"/>
            <a:stretch>
              <a:fillRect/>
            </a:stretch>
          </a:blipFill>
        </p:spPr>
        <p:txBody>
          <a:bodyPr wrap="square" lIns="0" tIns="0" rIns="0" bIns="0" rtlCol="0"/>
          <a:lstStyle/>
          <a:p>
            <a:endParaRPr/>
          </a:p>
        </p:txBody>
      </p:sp>
      <p:sp>
        <p:nvSpPr>
          <p:cNvPr id="14" name="object 14"/>
          <p:cNvSpPr txBox="1"/>
          <p:nvPr/>
        </p:nvSpPr>
        <p:spPr>
          <a:xfrm>
            <a:off x="2703448" y="3526593"/>
            <a:ext cx="3598165" cy="276999"/>
          </a:xfrm>
          <a:prstGeom prst="rect">
            <a:avLst/>
          </a:prstGeom>
        </p:spPr>
        <p:txBody>
          <a:bodyPr vert="horz" wrap="square" lIns="0" tIns="0" rIns="0" bIns="0" rtlCol="0">
            <a:spAutoFit/>
          </a:bodyPr>
          <a:lstStyle/>
          <a:p>
            <a:pPr marL="12700">
              <a:lnSpc>
                <a:spcPct val="100000"/>
              </a:lnSpc>
            </a:pPr>
            <a:r>
              <a:rPr lang="it-IT" sz="1800" b="1" spc="5" dirty="0" smtClean="0">
                <a:solidFill>
                  <a:srgbClr val="FFFFFF"/>
                </a:solidFill>
                <a:latin typeface="Calibri"/>
                <a:cs typeface="Calibri"/>
              </a:rPr>
              <a:t>Applicazioni di Radiazioni</a:t>
            </a:r>
            <a:endParaRPr sz="1800" dirty="0">
              <a:latin typeface="Calibri"/>
              <a:cs typeface="Calibri"/>
            </a:endParaRPr>
          </a:p>
        </p:txBody>
      </p:sp>
      <p:sp>
        <p:nvSpPr>
          <p:cNvPr id="16" name="object 16"/>
          <p:cNvSpPr/>
          <p:nvPr/>
        </p:nvSpPr>
        <p:spPr>
          <a:xfrm>
            <a:off x="1828800" y="3215808"/>
            <a:ext cx="794385" cy="794385"/>
          </a:xfrm>
          <a:custGeom>
            <a:avLst/>
            <a:gdLst/>
            <a:ahLst/>
            <a:cxnLst/>
            <a:rect l="l" t="t" r="r" b="b"/>
            <a:pathLst>
              <a:path w="794385" h="794385">
                <a:moveTo>
                  <a:pt x="397256" y="0"/>
                </a:moveTo>
                <a:lnTo>
                  <a:pt x="332805" y="5197"/>
                </a:lnTo>
                <a:lnTo>
                  <a:pt x="271670" y="20245"/>
                </a:lnTo>
                <a:lnTo>
                  <a:pt x="214668" y="44326"/>
                </a:lnTo>
                <a:lnTo>
                  <a:pt x="162616" y="76622"/>
                </a:lnTo>
                <a:lnTo>
                  <a:pt x="116331" y="116316"/>
                </a:lnTo>
                <a:lnTo>
                  <a:pt x="76630" y="162589"/>
                </a:lnTo>
                <a:lnTo>
                  <a:pt x="44330" y="214625"/>
                </a:lnTo>
                <a:lnTo>
                  <a:pt x="20246" y="271605"/>
                </a:lnTo>
                <a:lnTo>
                  <a:pt x="5197" y="332712"/>
                </a:lnTo>
                <a:lnTo>
                  <a:pt x="0" y="397128"/>
                </a:lnTo>
                <a:lnTo>
                  <a:pt x="1316" y="429717"/>
                </a:lnTo>
                <a:lnTo>
                  <a:pt x="11542" y="492612"/>
                </a:lnTo>
                <a:lnTo>
                  <a:pt x="31210" y="551783"/>
                </a:lnTo>
                <a:lnTo>
                  <a:pt x="59504" y="606412"/>
                </a:lnTo>
                <a:lnTo>
                  <a:pt x="95607" y="655682"/>
                </a:lnTo>
                <a:lnTo>
                  <a:pt x="138702" y="698777"/>
                </a:lnTo>
                <a:lnTo>
                  <a:pt x="187972" y="734880"/>
                </a:lnTo>
                <a:lnTo>
                  <a:pt x="242601" y="763174"/>
                </a:lnTo>
                <a:lnTo>
                  <a:pt x="301772" y="782842"/>
                </a:lnTo>
                <a:lnTo>
                  <a:pt x="364667" y="793068"/>
                </a:lnTo>
                <a:lnTo>
                  <a:pt x="397256" y="794385"/>
                </a:lnTo>
                <a:lnTo>
                  <a:pt x="429826" y="793068"/>
                </a:lnTo>
                <a:lnTo>
                  <a:pt x="492690" y="782842"/>
                </a:lnTo>
                <a:lnTo>
                  <a:pt x="551836" y="763174"/>
                </a:lnTo>
                <a:lnTo>
                  <a:pt x="606446" y="734880"/>
                </a:lnTo>
                <a:lnTo>
                  <a:pt x="655703" y="698777"/>
                </a:lnTo>
                <a:lnTo>
                  <a:pt x="698789" y="655682"/>
                </a:lnTo>
                <a:lnTo>
                  <a:pt x="734886" y="606412"/>
                </a:lnTo>
                <a:lnTo>
                  <a:pt x="763176" y="551783"/>
                </a:lnTo>
                <a:lnTo>
                  <a:pt x="782843" y="492612"/>
                </a:lnTo>
                <a:lnTo>
                  <a:pt x="793068" y="429717"/>
                </a:lnTo>
                <a:lnTo>
                  <a:pt x="794385" y="397128"/>
                </a:lnTo>
                <a:lnTo>
                  <a:pt x="793068" y="364558"/>
                </a:lnTo>
                <a:lnTo>
                  <a:pt x="782843" y="301694"/>
                </a:lnTo>
                <a:lnTo>
                  <a:pt x="763176" y="242548"/>
                </a:lnTo>
                <a:lnTo>
                  <a:pt x="734886" y="187938"/>
                </a:lnTo>
                <a:lnTo>
                  <a:pt x="698789" y="138681"/>
                </a:lnTo>
                <a:lnTo>
                  <a:pt x="655703" y="95595"/>
                </a:lnTo>
                <a:lnTo>
                  <a:pt x="606446" y="59498"/>
                </a:lnTo>
                <a:lnTo>
                  <a:pt x="551836" y="31208"/>
                </a:lnTo>
                <a:lnTo>
                  <a:pt x="492690" y="11541"/>
                </a:lnTo>
                <a:lnTo>
                  <a:pt x="429826" y="1316"/>
                </a:lnTo>
                <a:lnTo>
                  <a:pt x="397256" y="0"/>
                </a:lnTo>
                <a:close/>
              </a:path>
            </a:pathLst>
          </a:custGeom>
          <a:solidFill>
            <a:srgbClr val="FFFFFF"/>
          </a:solidFill>
        </p:spPr>
        <p:txBody>
          <a:bodyPr wrap="square" lIns="0" tIns="0" rIns="0" bIns="0" rtlCol="0"/>
          <a:lstStyle/>
          <a:p>
            <a:endParaRPr/>
          </a:p>
        </p:txBody>
      </p:sp>
      <p:sp>
        <p:nvSpPr>
          <p:cNvPr id="17" name="object 17"/>
          <p:cNvSpPr/>
          <p:nvPr/>
        </p:nvSpPr>
        <p:spPr>
          <a:xfrm>
            <a:off x="1828800" y="3215808"/>
            <a:ext cx="794385" cy="794385"/>
          </a:xfrm>
          <a:custGeom>
            <a:avLst/>
            <a:gdLst/>
            <a:ahLst/>
            <a:cxnLst/>
            <a:rect l="l" t="t" r="r" b="b"/>
            <a:pathLst>
              <a:path w="794385" h="794385">
                <a:moveTo>
                  <a:pt x="0" y="397128"/>
                </a:moveTo>
                <a:lnTo>
                  <a:pt x="5197" y="332712"/>
                </a:lnTo>
                <a:lnTo>
                  <a:pt x="20246" y="271605"/>
                </a:lnTo>
                <a:lnTo>
                  <a:pt x="44330" y="214625"/>
                </a:lnTo>
                <a:lnTo>
                  <a:pt x="76630" y="162589"/>
                </a:lnTo>
                <a:lnTo>
                  <a:pt x="116331" y="116316"/>
                </a:lnTo>
                <a:lnTo>
                  <a:pt x="162616" y="76622"/>
                </a:lnTo>
                <a:lnTo>
                  <a:pt x="214668" y="44326"/>
                </a:lnTo>
                <a:lnTo>
                  <a:pt x="271670" y="20245"/>
                </a:lnTo>
                <a:lnTo>
                  <a:pt x="332805" y="5197"/>
                </a:lnTo>
                <a:lnTo>
                  <a:pt x="397256" y="0"/>
                </a:lnTo>
                <a:lnTo>
                  <a:pt x="429826" y="1316"/>
                </a:lnTo>
                <a:lnTo>
                  <a:pt x="461672" y="5197"/>
                </a:lnTo>
                <a:lnTo>
                  <a:pt x="522779" y="20245"/>
                </a:lnTo>
                <a:lnTo>
                  <a:pt x="579759" y="44326"/>
                </a:lnTo>
                <a:lnTo>
                  <a:pt x="631795" y="76622"/>
                </a:lnTo>
                <a:lnTo>
                  <a:pt x="678068" y="116316"/>
                </a:lnTo>
                <a:lnTo>
                  <a:pt x="717762" y="162589"/>
                </a:lnTo>
                <a:lnTo>
                  <a:pt x="750058" y="214625"/>
                </a:lnTo>
                <a:lnTo>
                  <a:pt x="774139" y="271605"/>
                </a:lnTo>
                <a:lnTo>
                  <a:pt x="789187" y="332712"/>
                </a:lnTo>
                <a:lnTo>
                  <a:pt x="794385" y="397128"/>
                </a:lnTo>
                <a:lnTo>
                  <a:pt x="793068" y="429717"/>
                </a:lnTo>
                <a:lnTo>
                  <a:pt x="789187" y="461579"/>
                </a:lnTo>
                <a:lnTo>
                  <a:pt x="774139" y="522714"/>
                </a:lnTo>
                <a:lnTo>
                  <a:pt x="750058" y="579716"/>
                </a:lnTo>
                <a:lnTo>
                  <a:pt x="717762" y="631768"/>
                </a:lnTo>
                <a:lnTo>
                  <a:pt x="678068" y="678053"/>
                </a:lnTo>
                <a:lnTo>
                  <a:pt x="631795" y="717754"/>
                </a:lnTo>
                <a:lnTo>
                  <a:pt x="579759" y="750054"/>
                </a:lnTo>
                <a:lnTo>
                  <a:pt x="522779" y="774138"/>
                </a:lnTo>
                <a:lnTo>
                  <a:pt x="461672" y="789187"/>
                </a:lnTo>
                <a:lnTo>
                  <a:pt x="397256" y="794385"/>
                </a:lnTo>
                <a:lnTo>
                  <a:pt x="364667" y="793068"/>
                </a:lnTo>
                <a:lnTo>
                  <a:pt x="332805" y="789187"/>
                </a:lnTo>
                <a:lnTo>
                  <a:pt x="271670" y="774138"/>
                </a:lnTo>
                <a:lnTo>
                  <a:pt x="214668" y="750054"/>
                </a:lnTo>
                <a:lnTo>
                  <a:pt x="162616" y="717754"/>
                </a:lnTo>
                <a:lnTo>
                  <a:pt x="116331" y="678052"/>
                </a:lnTo>
                <a:lnTo>
                  <a:pt x="76630" y="631768"/>
                </a:lnTo>
                <a:lnTo>
                  <a:pt x="44330" y="579716"/>
                </a:lnTo>
                <a:lnTo>
                  <a:pt x="20246" y="522714"/>
                </a:lnTo>
                <a:lnTo>
                  <a:pt x="5197" y="461579"/>
                </a:lnTo>
                <a:lnTo>
                  <a:pt x="0" y="397128"/>
                </a:lnTo>
                <a:close/>
              </a:path>
            </a:pathLst>
          </a:custGeom>
          <a:ln w="9525">
            <a:solidFill>
              <a:srgbClr val="9BBA58"/>
            </a:solidFill>
          </a:ln>
        </p:spPr>
        <p:txBody>
          <a:bodyPr wrap="square" lIns="0" tIns="0" rIns="0" bIns="0" rtlCol="0"/>
          <a:lstStyle/>
          <a:p>
            <a:endParaRPr/>
          </a:p>
        </p:txBody>
      </p:sp>
      <p:sp>
        <p:nvSpPr>
          <p:cNvPr id="18" name="object 18"/>
          <p:cNvSpPr txBox="1"/>
          <p:nvPr/>
        </p:nvSpPr>
        <p:spPr>
          <a:xfrm>
            <a:off x="2193418" y="1632410"/>
            <a:ext cx="153670" cy="254000"/>
          </a:xfrm>
          <a:prstGeom prst="rect">
            <a:avLst/>
          </a:prstGeom>
        </p:spPr>
        <p:txBody>
          <a:bodyPr vert="horz" wrap="square" lIns="0" tIns="0" rIns="0" bIns="0" rtlCol="0">
            <a:spAutoFit/>
          </a:bodyPr>
          <a:lstStyle/>
          <a:p>
            <a:pPr marL="12700">
              <a:lnSpc>
                <a:spcPct val="100000"/>
              </a:lnSpc>
            </a:pPr>
            <a:r>
              <a:rPr sz="1800" b="1" dirty="0">
                <a:solidFill>
                  <a:srgbClr val="00377A"/>
                </a:solidFill>
                <a:latin typeface="Century Gothic"/>
                <a:cs typeface="Century Gothic"/>
              </a:rPr>
              <a:t>7</a:t>
            </a:r>
            <a:endParaRPr sz="1800">
              <a:latin typeface="Century Gothic"/>
              <a:cs typeface="Century Gothic"/>
            </a:endParaRPr>
          </a:p>
        </p:txBody>
      </p:sp>
      <p:sp>
        <p:nvSpPr>
          <p:cNvPr id="19" name="object 19"/>
          <p:cNvSpPr txBox="1"/>
          <p:nvPr/>
        </p:nvSpPr>
        <p:spPr>
          <a:xfrm>
            <a:off x="2124584" y="3544395"/>
            <a:ext cx="153670" cy="254000"/>
          </a:xfrm>
          <a:prstGeom prst="rect">
            <a:avLst/>
          </a:prstGeom>
        </p:spPr>
        <p:txBody>
          <a:bodyPr vert="horz" wrap="square" lIns="0" tIns="0" rIns="0" bIns="0" rtlCol="0">
            <a:spAutoFit/>
          </a:bodyPr>
          <a:lstStyle/>
          <a:p>
            <a:pPr marL="12700">
              <a:lnSpc>
                <a:spcPct val="100000"/>
              </a:lnSpc>
            </a:pPr>
            <a:r>
              <a:rPr sz="1800" b="1" dirty="0">
                <a:solidFill>
                  <a:srgbClr val="00377A"/>
                </a:solidFill>
                <a:latin typeface="Century Gothic"/>
                <a:cs typeface="Century Gothic"/>
              </a:rPr>
              <a:t>7</a:t>
            </a:r>
            <a:endParaRPr sz="1800" dirty="0">
              <a:latin typeface="Century Gothic"/>
              <a:cs typeface="Century Gothic"/>
            </a:endParaRPr>
          </a:p>
        </p:txBody>
      </p:sp>
      <p:sp>
        <p:nvSpPr>
          <p:cNvPr id="20" name="object 20"/>
          <p:cNvSpPr txBox="1"/>
          <p:nvPr/>
        </p:nvSpPr>
        <p:spPr>
          <a:xfrm>
            <a:off x="2384299" y="2571575"/>
            <a:ext cx="153670" cy="254000"/>
          </a:xfrm>
          <a:prstGeom prst="rect">
            <a:avLst/>
          </a:prstGeom>
        </p:spPr>
        <p:txBody>
          <a:bodyPr vert="horz" wrap="square" lIns="0" tIns="0" rIns="0" bIns="0" rtlCol="0">
            <a:spAutoFit/>
          </a:bodyPr>
          <a:lstStyle/>
          <a:p>
            <a:pPr marL="12700">
              <a:lnSpc>
                <a:spcPct val="100000"/>
              </a:lnSpc>
            </a:pPr>
            <a:r>
              <a:rPr sz="1800" b="1" dirty="0">
                <a:solidFill>
                  <a:srgbClr val="00377A"/>
                </a:solidFill>
                <a:latin typeface="Century Gothic"/>
                <a:cs typeface="Century Gothic"/>
              </a:rPr>
              <a:t>9</a:t>
            </a:r>
            <a:endParaRPr sz="1800">
              <a:latin typeface="Century Gothic"/>
              <a:cs typeface="Century Gothic"/>
            </a:endParaRPr>
          </a:p>
        </p:txBody>
      </p:sp>
      <p:sp>
        <p:nvSpPr>
          <p:cNvPr id="21" name="object 21"/>
          <p:cNvSpPr txBox="1"/>
          <p:nvPr/>
        </p:nvSpPr>
        <p:spPr>
          <a:xfrm>
            <a:off x="6572390" y="1632410"/>
            <a:ext cx="1050925" cy="228600"/>
          </a:xfrm>
          <a:prstGeom prst="rect">
            <a:avLst/>
          </a:prstGeom>
        </p:spPr>
        <p:txBody>
          <a:bodyPr vert="horz" wrap="square" lIns="0" tIns="0" rIns="0" bIns="0" rtlCol="0">
            <a:spAutoFit/>
          </a:bodyPr>
          <a:lstStyle/>
          <a:p>
            <a:pPr marL="12700">
              <a:lnSpc>
                <a:spcPct val="100000"/>
              </a:lnSpc>
            </a:pPr>
            <a:r>
              <a:rPr sz="1600" b="1" spc="5" dirty="0">
                <a:solidFill>
                  <a:srgbClr val="001F5F"/>
                </a:solidFill>
                <a:latin typeface="Calibri"/>
                <a:cs typeface="Calibri"/>
              </a:rPr>
              <a:t>P</a:t>
            </a:r>
            <a:r>
              <a:rPr sz="1600" b="1" spc="-30" dirty="0">
                <a:solidFill>
                  <a:srgbClr val="001F5F"/>
                </a:solidFill>
                <a:latin typeface="Calibri"/>
                <a:cs typeface="Calibri"/>
              </a:rPr>
              <a:t>r</a:t>
            </a:r>
            <a:r>
              <a:rPr sz="1600" b="1" dirty="0">
                <a:solidFill>
                  <a:srgbClr val="001F5F"/>
                </a:solidFill>
                <a:latin typeface="Calibri"/>
                <a:cs typeface="Calibri"/>
              </a:rPr>
              <a:t>o</a:t>
            </a:r>
            <a:r>
              <a:rPr sz="1600" b="1" spc="-90" dirty="0">
                <a:solidFill>
                  <a:srgbClr val="001F5F"/>
                </a:solidFill>
                <a:latin typeface="Calibri"/>
                <a:cs typeface="Calibri"/>
              </a:rPr>
              <a:t>f</a:t>
            </a:r>
            <a:r>
              <a:rPr sz="1600" b="1" dirty="0">
                <a:solidFill>
                  <a:srgbClr val="001F5F"/>
                </a:solidFill>
                <a:latin typeface="Calibri"/>
                <a:cs typeface="Calibri"/>
              </a:rPr>
              <a:t>.</a:t>
            </a:r>
            <a:r>
              <a:rPr sz="1600" b="1" spc="-10" dirty="0">
                <a:solidFill>
                  <a:srgbClr val="001F5F"/>
                </a:solidFill>
                <a:latin typeface="Calibri"/>
                <a:cs typeface="Calibri"/>
              </a:rPr>
              <a:t> </a:t>
            </a:r>
            <a:r>
              <a:rPr sz="1600" b="1" spc="-20" dirty="0">
                <a:solidFill>
                  <a:srgbClr val="001F5F"/>
                </a:solidFill>
                <a:latin typeface="Calibri"/>
                <a:cs typeface="Calibri"/>
              </a:rPr>
              <a:t>A</a:t>
            </a:r>
            <a:r>
              <a:rPr sz="1600" b="1" spc="-10" dirty="0">
                <a:solidFill>
                  <a:srgbClr val="001F5F"/>
                </a:solidFill>
                <a:latin typeface="Calibri"/>
                <a:cs typeface="Calibri"/>
              </a:rPr>
              <a:t>s</a:t>
            </a:r>
            <a:r>
              <a:rPr sz="1600" b="1" dirty="0">
                <a:solidFill>
                  <a:srgbClr val="001F5F"/>
                </a:solidFill>
                <a:latin typeface="Calibri"/>
                <a:cs typeface="Calibri"/>
              </a:rPr>
              <a:t>i</a:t>
            </a:r>
            <a:r>
              <a:rPr sz="1600" b="1" spc="-10" dirty="0">
                <a:solidFill>
                  <a:srgbClr val="001F5F"/>
                </a:solidFill>
                <a:latin typeface="Calibri"/>
                <a:cs typeface="Calibri"/>
              </a:rPr>
              <a:t>n</a:t>
            </a:r>
            <a:r>
              <a:rPr sz="1600" b="1" dirty="0">
                <a:solidFill>
                  <a:srgbClr val="001F5F"/>
                </a:solidFill>
                <a:latin typeface="Calibri"/>
                <a:cs typeface="Calibri"/>
              </a:rPr>
              <a:t>a</a:t>
            </a:r>
            <a:r>
              <a:rPr sz="1600" b="1" spc="-10" dirty="0">
                <a:solidFill>
                  <a:srgbClr val="001F5F"/>
                </a:solidFill>
                <a:latin typeface="Calibri"/>
                <a:cs typeface="Calibri"/>
              </a:rPr>
              <a:t>r</a:t>
            </a:r>
            <a:r>
              <a:rPr sz="1600" b="1" spc="-5" dirty="0">
                <a:solidFill>
                  <a:srgbClr val="001F5F"/>
                </a:solidFill>
                <a:latin typeface="Calibri"/>
                <a:cs typeface="Calibri"/>
              </a:rPr>
              <a:t>i</a:t>
            </a:r>
            <a:endParaRPr sz="1600" dirty="0">
              <a:latin typeface="Calibri"/>
              <a:cs typeface="Calibri"/>
            </a:endParaRPr>
          </a:p>
        </p:txBody>
      </p:sp>
      <p:sp>
        <p:nvSpPr>
          <p:cNvPr id="22" name="object 22"/>
          <p:cNvSpPr txBox="1"/>
          <p:nvPr/>
        </p:nvSpPr>
        <p:spPr>
          <a:xfrm>
            <a:off x="6589562" y="2435902"/>
            <a:ext cx="1413510" cy="472440"/>
          </a:xfrm>
          <a:prstGeom prst="rect">
            <a:avLst/>
          </a:prstGeom>
        </p:spPr>
        <p:txBody>
          <a:bodyPr vert="horz" wrap="square" lIns="0" tIns="0" rIns="0" bIns="0" rtlCol="0">
            <a:spAutoFit/>
          </a:bodyPr>
          <a:lstStyle/>
          <a:p>
            <a:pPr marL="12700">
              <a:lnSpc>
                <a:spcPct val="100000"/>
              </a:lnSpc>
            </a:pPr>
            <a:r>
              <a:rPr sz="1600" b="1" spc="5" dirty="0">
                <a:solidFill>
                  <a:srgbClr val="001F5F"/>
                </a:solidFill>
                <a:latin typeface="Calibri"/>
                <a:cs typeface="Calibri"/>
              </a:rPr>
              <a:t>P</a:t>
            </a:r>
            <a:r>
              <a:rPr sz="1600" b="1" spc="-30" dirty="0">
                <a:solidFill>
                  <a:srgbClr val="001F5F"/>
                </a:solidFill>
                <a:latin typeface="Calibri"/>
                <a:cs typeface="Calibri"/>
              </a:rPr>
              <a:t>r</a:t>
            </a:r>
            <a:r>
              <a:rPr sz="1600" b="1" dirty="0">
                <a:solidFill>
                  <a:srgbClr val="001F5F"/>
                </a:solidFill>
                <a:latin typeface="Calibri"/>
                <a:cs typeface="Calibri"/>
              </a:rPr>
              <a:t>o</a:t>
            </a:r>
            <a:r>
              <a:rPr sz="1600" b="1" spc="-90" dirty="0">
                <a:solidFill>
                  <a:srgbClr val="001F5F"/>
                </a:solidFill>
                <a:latin typeface="Calibri"/>
                <a:cs typeface="Calibri"/>
              </a:rPr>
              <a:t>f</a:t>
            </a:r>
            <a:r>
              <a:rPr sz="1600" b="1" dirty="0">
                <a:solidFill>
                  <a:srgbClr val="001F5F"/>
                </a:solidFill>
                <a:latin typeface="Calibri"/>
                <a:cs typeface="Calibri"/>
              </a:rPr>
              <a:t>.</a:t>
            </a:r>
            <a:r>
              <a:rPr sz="1600" b="1" spc="-10" dirty="0">
                <a:solidFill>
                  <a:srgbClr val="001F5F"/>
                </a:solidFill>
                <a:latin typeface="Calibri"/>
                <a:cs typeface="Calibri"/>
              </a:rPr>
              <a:t> Lu</a:t>
            </a:r>
            <a:r>
              <a:rPr sz="1600" b="1" spc="-20" dirty="0">
                <a:solidFill>
                  <a:srgbClr val="001F5F"/>
                </a:solidFill>
                <a:latin typeface="Calibri"/>
                <a:cs typeface="Calibri"/>
              </a:rPr>
              <a:t>c</a:t>
            </a:r>
            <a:r>
              <a:rPr sz="1600" b="1" dirty="0">
                <a:solidFill>
                  <a:srgbClr val="001F5F"/>
                </a:solidFill>
                <a:latin typeface="Calibri"/>
                <a:cs typeface="Calibri"/>
              </a:rPr>
              <a:t>i</a:t>
            </a:r>
            <a:r>
              <a:rPr sz="1600" b="1" spc="-10" dirty="0">
                <a:solidFill>
                  <a:srgbClr val="001F5F"/>
                </a:solidFill>
                <a:latin typeface="Calibri"/>
                <a:cs typeface="Calibri"/>
              </a:rPr>
              <a:t>a</a:t>
            </a:r>
            <a:endParaRPr sz="1600" dirty="0">
              <a:latin typeface="Calibri"/>
              <a:cs typeface="Calibri"/>
            </a:endParaRPr>
          </a:p>
          <a:p>
            <a:pPr marL="12700">
              <a:lnSpc>
                <a:spcPct val="100000"/>
              </a:lnSpc>
            </a:pPr>
            <a:r>
              <a:rPr sz="1600" b="1" spc="5" dirty="0">
                <a:solidFill>
                  <a:srgbClr val="001F5F"/>
                </a:solidFill>
                <a:latin typeface="Calibri"/>
                <a:cs typeface="Calibri"/>
              </a:rPr>
              <a:t>P</a:t>
            </a:r>
            <a:r>
              <a:rPr sz="1600" b="1" spc="-30" dirty="0">
                <a:solidFill>
                  <a:srgbClr val="001F5F"/>
                </a:solidFill>
                <a:latin typeface="Calibri"/>
                <a:cs typeface="Calibri"/>
              </a:rPr>
              <a:t>r</a:t>
            </a:r>
            <a:r>
              <a:rPr sz="1600" b="1" dirty="0">
                <a:solidFill>
                  <a:srgbClr val="001F5F"/>
                </a:solidFill>
                <a:latin typeface="Calibri"/>
                <a:cs typeface="Calibri"/>
              </a:rPr>
              <a:t>o</a:t>
            </a:r>
            <a:r>
              <a:rPr sz="1600" b="1" spc="-90" dirty="0">
                <a:solidFill>
                  <a:srgbClr val="001F5F"/>
                </a:solidFill>
                <a:latin typeface="Calibri"/>
                <a:cs typeface="Calibri"/>
              </a:rPr>
              <a:t>f</a:t>
            </a:r>
            <a:r>
              <a:rPr sz="1600" b="1" dirty="0">
                <a:solidFill>
                  <a:srgbClr val="001F5F"/>
                </a:solidFill>
                <a:latin typeface="Calibri"/>
                <a:cs typeface="Calibri"/>
              </a:rPr>
              <a:t>.</a:t>
            </a:r>
            <a:r>
              <a:rPr sz="1600" b="1" spc="-10" dirty="0">
                <a:solidFill>
                  <a:srgbClr val="001F5F"/>
                </a:solidFill>
                <a:latin typeface="Calibri"/>
                <a:cs typeface="Calibri"/>
              </a:rPr>
              <a:t> Bo</a:t>
            </a:r>
            <a:r>
              <a:rPr sz="1600" b="1" spc="-40" dirty="0">
                <a:solidFill>
                  <a:srgbClr val="001F5F"/>
                </a:solidFill>
                <a:latin typeface="Calibri"/>
                <a:cs typeface="Calibri"/>
              </a:rPr>
              <a:t>r</a:t>
            </a:r>
            <a:r>
              <a:rPr sz="1600" b="1" spc="-15" dirty="0">
                <a:solidFill>
                  <a:srgbClr val="001F5F"/>
                </a:solidFill>
                <a:latin typeface="Calibri"/>
                <a:cs typeface="Calibri"/>
              </a:rPr>
              <a:t>c</a:t>
            </a:r>
            <a:r>
              <a:rPr sz="1600" b="1" spc="-10" dirty="0">
                <a:solidFill>
                  <a:srgbClr val="001F5F"/>
                </a:solidFill>
                <a:latin typeface="Calibri"/>
                <a:cs typeface="Calibri"/>
              </a:rPr>
              <a:t>h</a:t>
            </a:r>
            <a:r>
              <a:rPr sz="1600" b="1" dirty="0">
                <a:solidFill>
                  <a:srgbClr val="001F5F"/>
                </a:solidFill>
                <a:latin typeface="Calibri"/>
                <a:cs typeface="Calibri"/>
              </a:rPr>
              <a:t>i</a:t>
            </a:r>
            <a:r>
              <a:rPr sz="1600" b="1" spc="-10" dirty="0">
                <a:solidFill>
                  <a:srgbClr val="001F5F"/>
                </a:solidFill>
                <a:latin typeface="Calibri"/>
                <a:cs typeface="Calibri"/>
              </a:rPr>
              <a:t>e</a:t>
            </a:r>
            <a:r>
              <a:rPr sz="1600" b="1" dirty="0">
                <a:solidFill>
                  <a:srgbClr val="001F5F"/>
                </a:solidFill>
                <a:latin typeface="Calibri"/>
                <a:cs typeface="Calibri"/>
              </a:rPr>
              <a:t>lli</a:t>
            </a:r>
            <a:r>
              <a:rPr sz="1600" b="1" spc="-10" dirty="0">
                <a:solidFill>
                  <a:srgbClr val="001F5F"/>
                </a:solidFill>
                <a:latin typeface="Calibri"/>
                <a:cs typeface="Calibri"/>
              </a:rPr>
              <a:t>ni</a:t>
            </a:r>
            <a:endParaRPr sz="1600" dirty="0">
              <a:latin typeface="Calibri"/>
              <a:cs typeface="Calibri"/>
            </a:endParaRPr>
          </a:p>
        </p:txBody>
      </p:sp>
      <p:sp>
        <p:nvSpPr>
          <p:cNvPr id="23" name="object 23"/>
          <p:cNvSpPr txBox="1"/>
          <p:nvPr/>
        </p:nvSpPr>
        <p:spPr>
          <a:xfrm>
            <a:off x="6560034" y="3521116"/>
            <a:ext cx="1214120" cy="228600"/>
          </a:xfrm>
          <a:prstGeom prst="rect">
            <a:avLst/>
          </a:prstGeom>
        </p:spPr>
        <p:txBody>
          <a:bodyPr vert="horz" wrap="square" lIns="0" tIns="0" rIns="0" bIns="0" rtlCol="0">
            <a:spAutoFit/>
          </a:bodyPr>
          <a:lstStyle/>
          <a:p>
            <a:pPr marL="12700">
              <a:lnSpc>
                <a:spcPct val="100000"/>
              </a:lnSpc>
            </a:pPr>
            <a:r>
              <a:rPr sz="1600" b="1" spc="5" dirty="0">
                <a:solidFill>
                  <a:srgbClr val="001F5F"/>
                </a:solidFill>
                <a:latin typeface="Calibri"/>
                <a:cs typeface="Calibri"/>
              </a:rPr>
              <a:t>P</a:t>
            </a:r>
            <a:r>
              <a:rPr sz="1600" b="1" spc="-30" dirty="0">
                <a:solidFill>
                  <a:srgbClr val="001F5F"/>
                </a:solidFill>
                <a:latin typeface="Calibri"/>
                <a:cs typeface="Calibri"/>
              </a:rPr>
              <a:t>r</a:t>
            </a:r>
            <a:r>
              <a:rPr sz="1600" b="1" dirty="0">
                <a:solidFill>
                  <a:srgbClr val="001F5F"/>
                </a:solidFill>
                <a:latin typeface="Calibri"/>
                <a:cs typeface="Calibri"/>
              </a:rPr>
              <a:t>o</a:t>
            </a:r>
            <a:r>
              <a:rPr sz="1600" b="1" spc="-90" dirty="0">
                <a:solidFill>
                  <a:srgbClr val="001F5F"/>
                </a:solidFill>
                <a:latin typeface="Calibri"/>
                <a:cs typeface="Calibri"/>
              </a:rPr>
              <a:t>f</a:t>
            </a:r>
            <a:r>
              <a:rPr sz="1600" b="1" dirty="0">
                <a:solidFill>
                  <a:srgbClr val="001F5F"/>
                </a:solidFill>
                <a:latin typeface="Calibri"/>
                <a:cs typeface="Calibri"/>
              </a:rPr>
              <a:t>.</a:t>
            </a:r>
            <a:r>
              <a:rPr sz="1600" b="1" spc="-10" dirty="0">
                <a:solidFill>
                  <a:srgbClr val="001F5F"/>
                </a:solidFill>
                <a:latin typeface="Calibri"/>
                <a:cs typeface="Calibri"/>
              </a:rPr>
              <a:t> </a:t>
            </a:r>
            <a:r>
              <a:rPr sz="1600" b="1" spc="-15" dirty="0">
                <a:solidFill>
                  <a:srgbClr val="001F5F"/>
                </a:solidFill>
                <a:latin typeface="Calibri"/>
                <a:cs typeface="Calibri"/>
              </a:rPr>
              <a:t>M</a:t>
            </a:r>
            <a:r>
              <a:rPr sz="1600" b="1" dirty="0">
                <a:solidFill>
                  <a:srgbClr val="001F5F"/>
                </a:solidFill>
                <a:latin typeface="Calibri"/>
                <a:cs typeface="Calibri"/>
              </a:rPr>
              <a:t>asoe</a:t>
            </a:r>
            <a:r>
              <a:rPr sz="1600" b="1" spc="-35" dirty="0">
                <a:solidFill>
                  <a:srgbClr val="001F5F"/>
                </a:solidFill>
                <a:latin typeface="Calibri"/>
                <a:cs typeface="Calibri"/>
              </a:rPr>
              <a:t>r</a:t>
            </a:r>
            <a:r>
              <a:rPr sz="1600" b="1" spc="-10" dirty="0">
                <a:solidFill>
                  <a:srgbClr val="001F5F"/>
                </a:solidFill>
                <a:latin typeface="Calibri"/>
                <a:cs typeface="Calibri"/>
              </a:rPr>
              <a:t>o</a:t>
            </a:r>
            <a:endParaRPr sz="1600" dirty="0">
              <a:latin typeface="Calibri"/>
              <a:cs typeface="Calibri"/>
            </a:endParaRPr>
          </a:p>
        </p:txBody>
      </p:sp>
      <p:sp>
        <p:nvSpPr>
          <p:cNvPr id="25" name="object 25"/>
          <p:cNvSpPr txBox="1"/>
          <p:nvPr/>
        </p:nvSpPr>
        <p:spPr>
          <a:xfrm>
            <a:off x="333544" y="2276872"/>
            <a:ext cx="1214120" cy="807913"/>
          </a:xfrm>
          <a:prstGeom prst="rect">
            <a:avLst/>
          </a:prstGeom>
        </p:spPr>
        <p:txBody>
          <a:bodyPr vert="horz" wrap="square" lIns="0" tIns="0" rIns="0" bIns="0" rtlCol="0">
            <a:spAutoFit/>
          </a:bodyPr>
          <a:lstStyle/>
          <a:p>
            <a:pPr marL="12700">
              <a:lnSpc>
                <a:spcPts val="2860"/>
              </a:lnSpc>
            </a:pPr>
            <a:r>
              <a:rPr sz="2400" b="1" spc="-25" dirty="0">
                <a:solidFill>
                  <a:srgbClr val="1F487C"/>
                </a:solidFill>
                <a:latin typeface="Century Gothic"/>
                <a:cs typeface="Century Gothic"/>
              </a:rPr>
              <a:t>DENERG</a:t>
            </a:r>
            <a:endParaRPr sz="2400" dirty="0">
              <a:latin typeface="Century Gothic"/>
              <a:cs typeface="Century Gothic"/>
            </a:endParaRPr>
          </a:p>
          <a:p>
            <a:pPr marL="40640" algn="ctr">
              <a:lnSpc>
                <a:spcPts val="1660"/>
              </a:lnSpc>
            </a:pPr>
            <a:r>
              <a:rPr lang="it-IT" sz="1400" b="1" spc="-5" dirty="0" smtClean="0">
                <a:solidFill>
                  <a:srgbClr val="1F487C"/>
                </a:solidFill>
                <a:latin typeface="Calibri"/>
                <a:cs typeface="Calibri"/>
              </a:rPr>
              <a:t>Dipartimento di Energia</a:t>
            </a:r>
            <a:endParaRPr sz="1400" dirty="0">
              <a:latin typeface="Calibri"/>
              <a:cs typeface="Calibri"/>
            </a:endParaRPr>
          </a:p>
        </p:txBody>
      </p:sp>
      <p:sp>
        <p:nvSpPr>
          <p:cNvPr id="28" name="object 28"/>
          <p:cNvSpPr txBox="1"/>
          <p:nvPr/>
        </p:nvSpPr>
        <p:spPr>
          <a:xfrm>
            <a:off x="52616" y="4869160"/>
            <a:ext cx="1783080" cy="1025922"/>
          </a:xfrm>
          <a:prstGeom prst="rect">
            <a:avLst/>
          </a:prstGeom>
        </p:spPr>
        <p:txBody>
          <a:bodyPr vert="horz" wrap="square" lIns="0" tIns="0" rIns="0" bIns="0" rtlCol="0">
            <a:spAutoFit/>
          </a:bodyPr>
          <a:lstStyle/>
          <a:p>
            <a:pPr marL="2540" algn="ctr">
              <a:lnSpc>
                <a:spcPts val="2860"/>
              </a:lnSpc>
            </a:pPr>
            <a:r>
              <a:rPr sz="2400" b="1" spc="-5" dirty="0">
                <a:solidFill>
                  <a:srgbClr val="1F487C"/>
                </a:solidFill>
                <a:latin typeface="Century Gothic"/>
                <a:cs typeface="Century Gothic"/>
              </a:rPr>
              <a:t>DET</a:t>
            </a:r>
            <a:endParaRPr sz="2400" dirty="0">
              <a:latin typeface="Century Gothic"/>
              <a:cs typeface="Century Gothic"/>
            </a:endParaRPr>
          </a:p>
          <a:p>
            <a:pPr marL="12700" marR="5080" algn="ctr">
              <a:lnSpc>
                <a:spcPts val="1680"/>
              </a:lnSpc>
              <a:spcBef>
                <a:spcPts val="35"/>
              </a:spcBef>
            </a:pPr>
            <a:r>
              <a:rPr lang="it-IT" sz="1400" b="1" spc="-5" dirty="0" smtClean="0">
                <a:solidFill>
                  <a:srgbClr val="1F487C"/>
                </a:solidFill>
                <a:latin typeface="Calibri"/>
                <a:cs typeface="Calibri"/>
              </a:rPr>
              <a:t>Dipartimento di Elettronica e Telecomunicazioni</a:t>
            </a:r>
            <a:endParaRPr sz="1400" dirty="0">
              <a:latin typeface="Calibri"/>
              <a:cs typeface="Calibri"/>
            </a:endParaRPr>
          </a:p>
        </p:txBody>
      </p:sp>
      <p:sp>
        <p:nvSpPr>
          <p:cNvPr id="31" name="object 31"/>
          <p:cNvSpPr txBox="1"/>
          <p:nvPr/>
        </p:nvSpPr>
        <p:spPr>
          <a:xfrm>
            <a:off x="2703448" y="5581374"/>
            <a:ext cx="3164840" cy="538609"/>
          </a:xfrm>
          <a:prstGeom prst="rect">
            <a:avLst/>
          </a:prstGeom>
        </p:spPr>
        <p:txBody>
          <a:bodyPr vert="horz" wrap="square" lIns="0" tIns="0" rIns="0" bIns="0" rtlCol="0">
            <a:spAutoFit/>
          </a:bodyPr>
          <a:lstStyle/>
          <a:p>
            <a:pPr marL="12700">
              <a:lnSpc>
                <a:spcPts val="2070"/>
              </a:lnSpc>
            </a:pPr>
            <a:r>
              <a:rPr lang="it-IT" b="1" spc="-10" dirty="0" smtClean="0">
                <a:solidFill>
                  <a:srgbClr val="FFFFFF"/>
                </a:solidFill>
                <a:latin typeface="Calibri"/>
                <a:cs typeface="Calibri"/>
              </a:rPr>
              <a:t>Laboratorio di Ingegneria del Sistema Neuromuscolare</a:t>
            </a:r>
            <a:r>
              <a:rPr sz="1800" b="1" dirty="0" smtClean="0">
                <a:solidFill>
                  <a:srgbClr val="FFFFFF"/>
                </a:solidFill>
                <a:latin typeface="Calibri"/>
                <a:cs typeface="Calibri"/>
              </a:rPr>
              <a:t>(</a:t>
            </a:r>
            <a:r>
              <a:rPr sz="1800" b="1" dirty="0" err="1" smtClean="0">
                <a:solidFill>
                  <a:srgbClr val="FFFFFF"/>
                </a:solidFill>
                <a:latin typeface="Calibri"/>
                <a:cs typeface="Calibri"/>
              </a:rPr>
              <a:t>L</a:t>
            </a:r>
            <a:r>
              <a:rPr sz="1800" b="1" spc="-10" dirty="0" err="1" smtClean="0">
                <a:solidFill>
                  <a:srgbClr val="FFFFFF"/>
                </a:solidFill>
                <a:latin typeface="Calibri"/>
                <a:cs typeface="Calibri"/>
              </a:rPr>
              <a:t>i</a:t>
            </a:r>
            <a:r>
              <a:rPr sz="1800" b="1" spc="5" dirty="0" err="1" smtClean="0">
                <a:solidFill>
                  <a:srgbClr val="FFFFFF"/>
                </a:solidFill>
                <a:latin typeface="Calibri"/>
                <a:cs typeface="Calibri"/>
              </a:rPr>
              <a:t>S</a:t>
            </a:r>
            <a:r>
              <a:rPr sz="1800" b="1" dirty="0" err="1" smtClean="0">
                <a:solidFill>
                  <a:srgbClr val="FFFFFF"/>
                </a:solidFill>
                <a:latin typeface="Calibri"/>
                <a:cs typeface="Calibri"/>
              </a:rPr>
              <a:t>i</a:t>
            </a:r>
            <a:r>
              <a:rPr sz="1800" b="1" spc="-15" dirty="0" err="1" smtClean="0">
                <a:solidFill>
                  <a:srgbClr val="FFFFFF"/>
                </a:solidFill>
                <a:latin typeface="Calibri"/>
                <a:cs typeface="Calibri"/>
              </a:rPr>
              <a:t>N</a:t>
            </a:r>
            <a:r>
              <a:rPr sz="1800" b="1" spc="-10" dirty="0">
                <a:solidFill>
                  <a:srgbClr val="FFFFFF"/>
                </a:solidFill>
                <a:latin typeface="Calibri"/>
                <a:cs typeface="Calibri"/>
              </a:rPr>
              <a:t>)</a:t>
            </a:r>
            <a:endParaRPr sz="1800" dirty="0">
              <a:latin typeface="Calibri"/>
              <a:cs typeface="Calibri"/>
            </a:endParaRPr>
          </a:p>
        </p:txBody>
      </p:sp>
      <p:sp>
        <p:nvSpPr>
          <p:cNvPr id="33" name="object 33"/>
          <p:cNvSpPr txBox="1"/>
          <p:nvPr/>
        </p:nvSpPr>
        <p:spPr>
          <a:xfrm>
            <a:off x="6564977" y="4613027"/>
            <a:ext cx="1184910" cy="472440"/>
          </a:xfrm>
          <a:prstGeom prst="rect">
            <a:avLst/>
          </a:prstGeom>
        </p:spPr>
        <p:txBody>
          <a:bodyPr vert="horz" wrap="square" lIns="0" tIns="0" rIns="0" bIns="0" rtlCol="0">
            <a:spAutoFit/>
          </a:bodyPr>
          <a:lstStyle/>
          <a:p>
            <a:pPr marL="12700" marR="5080">
              <a:lnSpc>
                <a:spcPct val="100000"/>
              </a:lnSpc>
            </a:pPr>
            <a:r>
              <a:rPr sz="1600" b="1" spc="5" dirty="0">
                <a:solidFill>
                  <a:srgbClr val="001F5F"/>
                </a:solidFill>
                <a:latin typeface="Calibri"/>
                <a:cs typeface="Calibri"/>
              </a:rPr>
              <a:t>P</a:t>
            </a:r>
            <a:r>
              <a:rPr sz="1600" b="1" spc="-30" dirty="0">
                <a:solidFill>
                  <a:srgbClr val="001F5F"/>
                </a:solidFill>
                <a:latin typeface="Calibri"/>
                <a:cs typeface="Calibri"/>
              </a:rPr>
              <a:t>r</a:t>
            </a:r>
            <a:r>
              <a:rPr sz="1600" b="1" dirty="0">
                <a:solidFill>
                  <a:srgbClr val="001F5F"/>
                </a:solidFill>
                <a:latin typeface="Calibri"/>
                <a:cs typeface="Calibri"/>
              </a:rPr>
              <a:t>o</a:t>
            </a:r>
            <a:r>
              <a:rPr sz="1600" b="1" spc="-90" dirty="0">
                <a:solidFill>
                  <a:srgbClr val="001F5F"/>
                </a:solidFill>
                <a:latin typeface="Calibri"/>
                <a:cs typeface="Calibri"/>
              </a:rPr>
              <a:t>f</a:t>
            </a:r>
            <a:r>
              <a:rPr sz="1600" b="1" dirty="0">
                <a:solidFill>
                  <a:srgbClr val="001F5F"/>
                </a:solidFill>
                <a:latin typeface="Calibri"/>
                <a:cs typeface="Calibri"/>
              </a:rPr>
              <a:t>.</a:t>
            </a:r>
            <a:r>
              <a:rPr sz="1600" b="1" spc="-10" dirty="0">
                <a:solidFill>
                  <a:srgbClr val="001F5F"/>
                </a:solidFill>
                <a:latin typeface="Calibri"/>
                <a:cs typeface="Calibri"/>
              </a:rPr>
              <a:t> Mol</a:t>
            </a:r>
            <a:r>
              <a:rPr sz="1600" b="1" dirty="0">
                <a:solidFill>
                  <a:srgbClr val="001F5F"/>
                </a:solidFill>
                <a:latin typeface="Calibri"/>
                <a:cs typeface="Calibri"/>
              </a:rPr>
              <a:t>i</a:t>
            </a:r>
            <a:r>
              <a:rPr sz="1600" b="1" spc="-10" dirty="0">
                <a:solidFill>
                  <a:srgbClr val="001F5F"/>
                </a:solidFill>
                <a:latin typeface="Calibri"/>
                <a:cs typeface="Calibri"/>
              </a:rPr>
              <a:t>n</a:t>
            </a:r>
            <a:r>
              <a:rPr sz="1600" b="1" dirty="0">
                <a:solidFill>
                  <a:srgbClr val="001F5F"/>
                </a:solidFill>
                <a:latin typeface="Calibri"/>
                <a:cs typeface="Calibri"/>
              </a:rPr>
              <a:t>a</a:t>
            </a:r>
            <a:r>
              <a:rPr sz="1600" b="1" spc="-10" dirty="0">
                <a:solidFill>
                  <a:srgbClr val="001F5F"/>
                </a:solidFill>
                <a:latin typeface="Calibri"/>
                <a:cs typeface="Calibri"/>
              </a:rPr>
              <a:t>r</a:t>
            </a:r>
            <a:r>
              <a:rPr sz="1600" b="1" spc="-5" dirty="0">
                <a:solidFill>
                  <a:srgbClr val="001F5F"/>
                </a:solidFill>
                <a:latin typeface="Calibri"/>
                <a:cs typeface="Calibri"/>
              </a:rPr>
              <a:t>i </a:t>
            </a:r>
            <a:r>
              <a:rPr sz="1600" b="1" spc="5" dirty="0">
                <a:solidFill>
                  <a:srgbClr val="001F5F"/>
                </a:solidFill>
                <a:latin typeface="Calibri"/>
                <a:cs typeface="Calibri"/>
              </a:rPr>
              <a:t>P</a:t>
            </a:r>
            <a:r>
              <a:rPr sz="1600" b="1" spc="-30" dirty="0">
                <a:solidFill>
                  <a:srgbClr val="001F5F"/>
                </a:solidFill>
                <a:latin typeface="Calibri"/>
                <a:cs typeface="Calibri"/>
              </a:rPr>
              <a:t>r</a:t>
            </a:r>
            <a:r>
              <a:rPr sz="1600" b="1" dirty="0">
                <a:solidFill>
                  <a:srgbClr val="001F5F"/>
                </a:solidFill>
                <a:latin typeface="Calibri"/>
                <a:cs typeface="Calibri"/>
              </a:rPr>
              <a:t>o</a:t>
            </a:r>
            <a:r>
              <a:rPr sz="1600" b="1" spc="-90" dirty="0">
                <a:solidFill>
                  <a:srgbClr val="001F5F"/>
                </a:solidFill>
                <a:latin typeface="Calibri"/>
                <a:cs typeface="Calibri"/>
              </a:rPr>
              <a:t>f</a:t>
            </a:r>
            <a:r>
              <a:rPr sz="1600" b="1" dirty="0">
                <a:solidFill>
                  <a:srgbClr val="001F5F"/>
                </a:solidFill>
                <a:latin typeface="Calibri"/>
                <a:cs typeface="Calibri"/>
              </a:rPr>
              <a:t>.</a:t>
            </a:r>
            <a:r>
              <a:rPr sz="1600" b="1" spc="-10" dirty="0">
                <a:solidFill>
                  <a:srgbClr val="001F5F"/>
                </a:solidFill>
                <a:latin typeface="Calibri"/>
                <a:cs typeface="Calibri"/>
              </a:rPr>
              <a:t> </a:t>
            </a:r>
            <a:r>
              <a:rPr sz="1600" b="1" spc="-25" dirty="0">
                <a:solidFill>
                  <a:srgbClr val="001F5F"/>
                </a:solidFill>
                <a:latin typeface="Calibri"/>
                <a:cs typeface="Calibri"/>
              </a:rPr>
              <a:t>K</a:t>
            </a:r>
            <a:r>
              <a:rPr sz="1600" b="1" spc="-10" dirty="0">
                <a:solidFill>
                  <a:srgbClr val="001F5F"/>
                </a:solidFill>
                <a:latin typeface="Calibri"/>
                <a:cs typeface="Calibri"/>
              </a:rPr>
              <a:t>n</a:t>
            </a:r>
            <a:r>
              <a:rPr sz="1600" b="1" dirty="0">
                <a:solidFill>
                  <a:srgbClr val="001F5F"/>
                </a:solidFill>
                <a:latin typeface="Calibri"/>
                <a:cs typeface="Calibri"/>
              </a:rPr>
              <a:t>a</a:t>
            </a:r>
            <a:r>
              <a:rPr sz="1600" b="1" spc="-10" dirty="0">
                <a:solidFill>
                  <a:srgbClr val="001F5F"/>
                </a:solidFill>
                <a:latin typeface="Calibri"/>
                <a:cs typeface="Calibri"/>
              </a:rPr>
              <a:t>f</a:t>
            </a:r>
            <a:r>
              <a:rPr sz="1600" b="1" dirty="0">
                <a:solidFill>
                  <a:srgbClr val="001F5F"/>
                </a:solidFill>
                <a:latin typeface="Calibri"/>
                <a:cs typeface="Calibri"/>
              </a:rPr>
              <a:t>litz</a:t>
            </a:r>
            <a:endParaRPr sz="1600" dirty="0">
              <a:latin typeface="Calibri"/>
              <a:cs typeface="Calibri"/>
            </a:endParaRPr>
          </a:p>
        </p:txBody>
      </p:sp>
      <p:sp>
        <p:nvSpPr>
          <p:cNvPr id="34" name="object 34"/>
          <p:cNvSpPr txBox="1"/>
          <p:nvPr/>
        </p:nvSpPr>
        <p:spPr>
          <a:xfrm>
            <a:off x="6568296" y="5560975"/>
            <a:ext cx="1155065" cy="473075"/>
          </a:xfrm>
          <a:prstGeom prst="rect">
            <a:avLst/>
          </a:prstGeom>
        </p:spPr>
        <p:txBody>
          <a:bodyPr vert="horz" wrap="square" lIns="0" tIns="0" rIns="0" bIns="0" rtlCol="0">
            <a:spAutoFit/>
          </a:bodyPr>
          <a:lstStyle/>
          <a:p>
            <a:pPr marL="12700">
              <a:lnSpc>
                <a:spcPct val="100000"/>
              </a:lnSpc>
            </a:pPr>
            <a:r>
              <a:rPr sz="1600" b="1" spc="5" dirty="0">
                <a:solidFill>
                  <a:srgbClr val="001F5F"/>
                </a:solidFill>
                <a:latin typeface="Calibri"/>
                <a:cs typeface="Calibri"/>
              </a:rPr>
              <a:t>P</a:t>
            </a:r>
            <a:r>
              <a:rPr sz="1600" b="1" spc="-30" dirty="0">
                <a:solidFill>
                  <a:srgbClr val="001F5F"/>
                </a:solidFill>
                <a:latin typeface="Calibri"/>
                <a:cs typeface="Calibri"/>
              </a:rPr>
              <a:t>r</a:t>
            </a:r>
            <a:r>
              <a:rPr sz="1600" b="1" dirty="0">
                <a:solidFill>
                  <a:srgbClr val="001F5F"/>
                </a:solidFill>
                <a:latin typeface="Calibri"/>
                <a:cs typeface="Calibri"/>
              </a:rPr>
              <a:t>o</a:t>
            </a:r>
            <a:r>
              <a:rPr sz="1600" b="1" spc="-90" dirty="0">
                <a:solidFill>
                  <a:srgbClr val="001F5F"/>
                </a:solidFill>
                <a:latin typeface="Calibri"/>
                <a:cs typeface="Calibri"/>
              </a:rPr>
              <a:t>f</a:t>
            </a:r>
            <a:r>
              <a:rPr sz="1600" b="1" dirty="0">
                <a:solidFill>
                  <a:srgbClr val="001F5F"/>
                </a:solidFill>
                <a:latin typeface="Calibri"/>
                <a:cs typeface="Calibri"/>
              </a:rPr>
              <a:t>.</a:t>
            </a:r>
            <a:r>
              <a:rPr sz="1600" b="1" spc="-10" dirty="0">
                <a:solidFill>
                  <a:srgbClr val="001F5F"/>
                </a:solidFill>
                <a:latin typeface="Calibri"/>
                <a:cs typeface="Calibri"/>
              </a:rPr>
              <a:t> </a:t>
            </a:r>
            <a:r>
              <a:rPr sz="1600" b="1" spc="-20" dirty="0">
                <a:solidFill>
                  <a:srgbClr val="001F5F"/>
                </a:solidFill>
                <a:latin typeface="Calibri"/>
                <a:cs typeface="Calibri"/>
              </a:rPr>
              <a:t>G</a:t>
            </a:r>
            <a:r>
              <a:rPr sz="1600" b="1" dirty="0">
                <a:solidFill>
                  <a:srgbClr val="001F5F"/>
                </a:solidFill>
                <a:latin typeface="Calibri"/>
                <a:cs typeface="Calibri"/>
              </a:rPr>
              <a:t>a</a:t>
            </a:r>
            <a:r>
              <a:rPr sz="1600" b="1" spc="-5" dirty="0">
                <a:solidFill>
                  <a:srgbClr val="001F5F"/>
                </a:solidFill>
                <a:latin typeface="Calibri"/>
                <a:cs typeface="Calibri"/>
              </a:rPr>
              <a:t>z</a:t>
            </a:r>
            <a:r>
              <a:rPr sz="1600" b="1" spc="-15" dirty="0">
                <a:solidFill>
                  <a:srgbClr val="001F5F"/>
                </a:solidFill>
                <a:latin typeface="Calibri"/>
                <a:cs typeface="Calibri"/>
              </a:rPr>
              <a:t>z</a:t>
            </a:r>
            <a:r>
              <a:rPr sz="1600" b="1" spc="-10" dirty="0">
                <a:solidFill>
                  <a:srgbClr val="001F5F"/>
                </a:solidFill>
                <a:latin typeface="Calibri"/>
                <a:cs typeface="Calibri"/>
              </a:rPr>
              <a:t>oni</a:t>
            </a:r>
            <a:endParaRPr sz="1600" dirty="0">
              <a:latin typeface="Calibri"/>
              <a:cs typeface="Calibri"/>
            </a:endParaRPr>
          </a:p>
          <a:p>
            <a:pPr marL="12700">
              <a:lnSpc>
                <a:spcPct val="100000"/>
              </a:lnSpc>
            </a:pPr>
            <a:r>
              <a:rPr sz="1600" b="1" spc="5" dirty="0">
                <a:solidFill>
                  <a:srgbClr val="001F5F"/>
                </a:solidFill>
                <a:latin typeface="Calibri"/>
                <a:cs typeface="Calibri"/>
              </a:rPr>
              <a:t>P</a:t>
            </a:r>
            <a:r>
              <a:rPr sz="1600" b="1" spc="-30" dirty="0">
                <a:solidFill>
                  <a:srgbClr val="001F5F"/>
                </a:solidFill>
                <a:latin typeface="Calibri"/>
                <a:cs typeface="Calibri"/>
              </a:rPr>
              <a:t>r</a:t>
            </a:r>
            <a:r>
              <a:rPr sz="1600" b="1" dirty="0">
                <a:solidFill>
                  <a:srgbClr val="001F5F"/>
                </a:solidFill>
                <a:latin typeface="Calibri"/>
                <a:cs typeface="Calibri"/>
              </a:rPr>
              <a:t>o</a:t>
            </a:r>
            <a:r>
              <a:rPr sz="1600" b="1" spc="-90" dirty="0">
                <a:solidFill>
                  <a:srgbClr val="001F5F"/>
                </a:solidFill>
                <a:latin typeface="Calibri"/>
                <a:cs typeface="Calibri"/>
              </a:rPr>
              <a:t>f</a:t>
            </a:r>
            <a:r>
              <a:rPr sz="1600" b="1" dirty="0">
                <a:solidFill>
                  <a:srgbClr val="001F5F"/>
                </a:solidFill>
                <a:latin typeface="Calibri"/>
                <a:cs typeface="Calibri"/>
              </a:rPr>
              <a:t>.</a:t>
            </a:r>
            <a:r>
              <a:rPr sz="1600" b="1" spc="-10" dirty="0">
                <a:solidFill>
                  <a:srgbClr val="001F5F"/>
                </a:solidFill>
                <a:latin typeface="Calibri"/>
                <a:cs typeface="Calibri"/>
              </a:rPr>
              <a:t> </a:t>
            </a:r>
            <a:r>
              <a:rPr sz="1600" b="1" dirty="0">
                <a:solidFill>
                  <a:srgbClr val="001F5F"/>
                </a:solidFill>
                <a:latin typeface="Calibri"/>
                <a:cs typeface="Calibri"/>
              </a:rPr>
              <a:t>M</a:t>
            </a:r>
            <a:r>
              <a:rPr sz="1600" b="1" spc="-10" dirty="0">
                <a:solidFill>
                  <a:srgbClr val="001F5F"/>
                </a:solidFill>
                <a:latin typeface="Calibri"/>
                <a:cs typeface="Calibri"/>
              </a:rPr>
              <a:t>e</a:t>
            </a:r>
            <a:r>
              <a:rPr sz="1600" b="1" spc="-15" dirty="0">
                <a:solidFill>
                  <a:srgbClr val="001F5F"/>
                </a:solidFill>
                <a:latin typeface="Calibri"/>
                <a:cs typeface="Calibri"/>
              </a:rPr>
              <a:t>r</a:t>
            </a:r>
            <a:r>
              <a:rPr sz="1600" b="1" dirty="0">
                <a:solidFill>
                  <a:srgbClr val="001F5F"/>
                </a:solidFill>
                <a:latin typeface="Calibri"/>
                <a:cs typeface="Calibri"/>
              </a:rPr>
              <a:t>l</a:t>
            </a:r>
            <a:r>
              <a:rPr sz="1600" b="1" spc="-30" dirty="0">
                <a:solidFill>
                  <a:srgbClr val="001F5F"/>
                </a:solidFill>
                <a:latin typeface="Calibri"/>
                <a:cs typeface="Calibri"/>
              </a:rPr>
              <a:t>e</a:t>
            </a:r>
            <a:r>
              <a:rPr sz="1600" b="1" spc="-20" dirty="0">
                <a:solidFill>
                  <a:srgbClr val="001F5F"/>
                </a:solidFill>
                <a:latin typeface="Calibri"/>
                <a:cs typeface="Calibri"/>
              </a:rPr>
              <a:t>t</a:t>
            </a:r>
            <a:r>
              <a:rPr sz="1600" b="1" dirty="0">
                <a:solidFill>
                  <a:srgbClr val="001F5F"/>
                </a:solidFill>
                <a:latin typeface="Calibri"/>
                <a:cs typeface="Calibri"/>
              </a:rPr>
              <a:t>ti</a:t>
            </a:r>
            <a:endParaRPr sz="1600" dirty="0">
              <a:latin typeface="Calibri"/>
              <a:cs typeface="Calibri"/>
            </a:endParaRPr>
          </a:p>
        </p:txBody>
      </p:sp>
      <p:sp>
        <p:nvSpPr>
          <p:cNvPr id="35" name="object 35"/>
          <p:cNvSpPr/>
          <p:nvPr/>
        </p:nvSpPr>
        <p:spPr>
          <a:xfrm>
            <a:off x="899592" y="3933056"/>
            <a:ext cx="924559" cy="678180"/>
          </a:xfrm>
          <a:prstGeom prst="rect">
            <a:avLst/>
          </a:prstGeom>
          <a:blipFill>
            <a:blip r:embed="rId8" cstate="print"/>
            <a:stretch>
              <a:fillRect/>
            </a:stretch>
          </a:blipFill>
        </p:spPr>
        <p:txBody>
          <a:bodyPr wrap="square" lIns="0" tIns="0" rIns="0" bIns="0" rtlCol="0"/>
          <a:lstStyle/>
          <a:p>
            <a:endParaRPr/>
          </a:p>
        </p:txBody>
      </p:sp>
      <p:sp>
        <p:nvSpPr>
          <p:cNvPr id="36" name="object 36"/>
          <p:cNvSpPr/>
          <p:nvPr/>
        </p:nvSpPr>
        <p:spPr>
          <a:xfrm>
            <a:off x="990600" y="836712"/>
            <a:ext cx="871219" cy="640079"/>
          </a:xfrm>
          <a:prstGeom prst="rect">
            <a:avLst/>
          </a:prstGeom>
          <a:blipFill>
            <a:blip r:embed="rId9" cstate="print"/>
            <a:stretch>
              <a:fillRect/>
            </a:stretch>
          </a:blipFill>
        </p:spPr>
        <p:txBody>
          <a:bodyPr wrap="square" lIns="0" tIns="0" rIns="0" bIns="0" rtlCol="0"/>
          <a:lstStyle/>
          <a:p>
            <a:endParaRPr/>
          </a:p>
        </p:txBody>
      </p:sp>
      <p:sp>
        <p:nvSpPr>
          <p:cNvPr id="47" name="CasellaDiTesto 46"/>
          <p:cNvSpPr txBox="1"/>
          <p:nvPr/>
        </p:nvSpPr>
        <p:spPr>
          <a:xfrm>
            <a:off x="2695529" y="4687992"/>
            <a:ext cx="829073" cy="369332"/>
          </a:xfrm>
          <a:prstGeom prst="rect">
            <a:avLst/>
          </a:prstGeom>
          <a:noFill/>
        </p:spPr>
        <p:txBody>
          <a:bodyPr wrap="none" rtlCol="0">
            <a:spAutoFit/>
          </a:bodyPr>
          <a:lstStyle/>
          <a:p>
            <a:r>
              <a:rPr lang="it-IT" b="1" dirty="0" err="1" smtClean="0">
                <a:solidFill>
                  <a:schemeClr val="bg1"/>
                </a:solidFill>
              </a:rPr>
              <a:t>BioLab</a:t>
            </a:r>
            <a:endParaRPr lang="it-IT" b="1" dirty="0">
              <a:solidFill>
                <a:schemeClr val="bg1"/>
              </a:solidFill>
            </a:endParaRPr>
          </a:p>
        </p:txBody>
      </p:sp>
      <p:sp>
        <p:nvSpPr>
          <p:cNvPr id="49" name="object 19"/>
          <p:cNvSpPr txBox="1"/>
          <p:nvPr/>
        </p:nvSpPr>
        <p:spPr>
          <a:xfrm>
            <a:off x="2056228" y="4681860"/>
            <a:ext cx="506602" cy="276999"/>
          </a:xfrm>
          <a:prstGeom prst="rect">
            <a:avLst/>
          </a:prstGeom>
        </p:spPr>
        <p:txBody>
          <a:bodyPr vert="horz" wrap="square" lIns="0" tIns="0" rIns="0" bIns="0" rtlCol="0">
            <a:spAutoFit/>
          </a:bodyPr>
          <a:lstStyle/>
          <a:p>
            <a:pPr marL="12700">
              <a:lnSpc>
                <a:spcPct val="100000"/>
              </a:lnSpc>
            </a:pPr>
            <a:r>
              <a:rPr lang="it-IT" sz="1800" b="1" dirty="0" smtClean="0">
                <a:solidFill>
                  <a:srgbClr val="00377A"/>
                </a:solidFill>
                <a:latin typeface="Century Gothic"/>
                <a:cs typeface="Century Gothic"/>
              </a:rPr>
              <a:t>13</a:t>
            </a:r>
            <a:endParaRPr sz="1800" dirty="0">
              <a:latin typeface="Century Gothic"/>
              <a:cs typeface="Century Gothic"/>
            </a:endParaRPr>
          </a:p>
        </p:txBody>
      </p:sp>
      <p:sp>
        <p:nvSpPr>
          <p:cNvPr id="50" name="object 19"/>
          <p:cNvSpPr txBox="1"/>
          <p:nvPr/>
        </p:nvSpPr>
        <p:spPr>
          <a:xfrm>
            <a:off x="2056228" y="5657800"/>
            <a:ext cx="506602" cy="276999"/>
          </a:xfrm>
          <a:prstGeom prst="rect">
            <a:avLst/>
          </a:prstGeom>
        </p:spPr>
        <p:txBody>
          <a:bodyPr vert="horz" wrap="square" lIns="0" tIns="0" rIns="0" bIns="0" rtlCol="0">
            <a:spAutoFit/>
          </a:bodyPr>
          <a:lstStyle/>
          <a:p>
            <a:pPr marL="12700">
              <a:lnSpc>
                <a:spcPct val="100000"/>
              </a:lnSpc>
            </a:pPr>
            <a:r>
              <a:rPr lang="it-IT" sz="1800" b="1" dirty="0" smtClean="0">
                <a:solidFill>
                  <a:srgbClr val="00377A"/>
                </a:solidFill>
                <a:latin typeface="Century Gothic"/>
                <a:cs typeface="Century Gothic"/>
              </a:rPr>
              <a:t>13</a:t>
            </a:r>
            <a:endParaRPr sz="1800" dirty="0">
              <a:latin typeface="Century Gothic"/>
              <a:cs typeface="Century Gothic"/>
            </a:endParaRPr>
          </a:p>
        </p:txBody>
      </p:sp>
      <p:sp>
        <p:nvSpPr>
          <p:cNvPr id="41" name="CasellaDiTesto 40"/>
          <p:cNvSpPr txBox="1"/>
          <p:nvPr/>
        </p:nvSpPr>
        <p:spPr>
          <a:xfrm>
            <a:off x="0" y="159164"/>
            <a:ext cx="9144000" cy="461665"/>
          </a:xfrm>
          <a:prstGeom prst="rect">
            <a:avLst/>
          </a:prstGeom>
          <a:noFill/>
        </p:spPr>
        <p:txBody>
          <a:bodyPr wrap="square" rtlCol="0">
            <a:spAutoFit/>
          </a:bodyPr>
          <a:lstStyle/>
          <a:p>
            <a:pPr algn="ctr"/>
            <a:r>
              <a:rPr lang="it-IT" sz="2400" b="1" spc="-25" dirty="0">
                <a:solidFill>
                  <a:schemeClr val="bg1"/>
                </a:solidFill>
              </a:rPr>
              <a:t>Risorse </a:t>
            </a:r>
            <a:r>
              <a:rPr lang="it-IT" sz="2400" b="1" spc="-25" dirty="0" smtClean="0">
                <a:solidFill>
                  <a:schemeClr val="bg1"/>
                </a:solidFill>
              </a:rPr>
              <a:t>dell'Ateneo </a:t>
            </a:r>
            <a:r>
              <a:rPr lang="it-IT" sz="2400" b="1" spc="-25" dirty="0">
                <a:solidFill>
                  <a:schemeClr val="bg1"/>
                </a:solidFill>
              </a:rPr>
              <a:t>coinvolte nel settore Life </a:t>
            </a:r>
            <a:r>
              <a:rPr lang="it-IT" sz="2400" b="1" spc="-25" dirty="0" smtClean="0">
                <a:solidFill>
                  <a:schemeClr val="bg1"/>
                </a:solidFill>
              </a:rPr>
              <a:t>Science</a:t>
            </a:r>
            <a:endParaRPr lang="it-IT" sz="2400" b="1" dirty="0">
              <a:solidFill>
                <a:schemeClr val="bg1"/>
              </a:solidFill>
            </a:endParaRPr>
          </a:p>
        </p:txBody>
      </p:sp>
      <p:pic>
        <p:nvPicPr>
          <p:cNvPr id="42" name="Picture 7" descr="Logo Politecnico di Torino"/>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128031" y="148152"/>
            <a:ext cx="1368152" cy="57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87722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bject 29"/>
          <p:cNvSpPr/>
          <p:nvPr/>
        </p:nvSpPr>
        <p:spPr>
          <a:xfrm>
            <a:off x="0" y="298280"/>
            <a:ext cx="6803135" cy="6227064"/>
          </a:xfrm>
          <a:prstGeom prst="rect">
            <a:avLst/>
          </a:prstGeom>
          <a:blipFill>
            <a:blip r:embed="rId3" cstate="print"/>
            <a:stretch>
              <a:fillRect/>
            </a:stretch>
          </a:blipFill>
        </p:spPr>
        <p:txBody>
          <a:bodyPr wrap="square" lIns="0" tIns="0" rIns="0" bIns="0" rtlCol="0"/>
          <a:lstStyle/>
          <a:p>
            <a:endParaRPr/>
          </a:p>
        </p:txBody>
      </p:sp>
      <p:sp>
        <p:nvSpPr>
          <p:cNvPr id="2" name="object 2"/>
          <p:cNvSpPr/>
          <p:nvPr/>
        </p:nvSpPr>
        <p:spPr>
          <a:xfrm>
            <a:off x="2081657" y="1128732"/>
            <a:ext cx="642620" cy="3027680"/>
          </a:xfrm>
          <a:custGeom>
            <a:avLst/>
            <a:gdLst/>
            <a:ahLst/>
            <a:cxnLst/>
            <a:rect l="l" t="t" r="r" b="b"/>
            <a:pathLst>
              <a:path w="642619" h="3027679">
                <a:moveTo>
                  <a:pt x="15240" y="0"/>
                </a:moveTo>
                <a:lnTo>
                  <a:pt x="134375" y="129172"/>
                </a:lnTo>
                <a:lnTo>
                  <a:pt x="240971" y="265356"/>
                </a:lnTo>
                <a:lnTo>
                  <a:pt x="335025" y="407773"/>
                </a:lnTo>
                <a:lnTo>
                  <a:pt x="416539" y="555645"/>
                </a:lnTo>
                <a:lnTo>
                  <a:pt x="485513" y="708191"/>
                </a:lnTo>
                <a:lnTo>
                  <a:pt x="541945" y="864633"/>
                </a:lnTo>
                <a:lnTo>
                  <a:pt x="585837" y="1024192"/>
                </a:lnTo>
                <a:lnTo>
                  <a:pt x="617189" y="1186088"/>
                </a:lnTo>
                <a:lnTo>
                  <a:pt x="636000" y="1349542"/>
                </a:lnTo>
                <a:lnTo>
                  <a:pt x="642270" y="1513776"/>
                </a:lnTo>
                <a:lnTo>
                  <a:pt x="636000" y="1678010"/>
                </a:lnTo>
                <a:lnTo>
                  <a:pt x="617189" y="1841464"/>
                </a:lnTo>
                <a:lnTo>
                  <a:pt x="585837" y="2003360"/>
                </a:lnTo>
                <a:lnTo>
                  <a:pt x="541945" y="2162919"/>
                </a:lnTo>
                <a:lnTo>
                  <a:pt x="485513" y="2319361"/>
                </a:lnTo>
                <a:lnTo>
                  <a:pt x="416539" y="2471907"/>
                </a:lnTo>
                <a:lnTo>
                  <a:pt x="335025" y="2619779"/>
                </a:lnTo>
                <a:lnTo>
                  <a:pt x="240971" y="2762196"/>
                </a:lnTo>
                <a:lnTo>
                  <a:pt x="134375" y="2898380"/>
                </a:lnTo>
                <a:lnTo>
                  <a:pt x="15240" y="3027553"/>
                </a:lnTo>
                <a:lnTo>
                  <a:pt x="0" y="3012313"/>
                </a:lnTo>
                <a:lnTo>
                  <a:pt x="117923" y="2884436"/>
                </a:lnTo>
                <a:lnTo>
                  <a:pt x="223433" y="2749620"/>
                </a:lnTo>
                <a:lnTo>
                  <a:pt x="316530" y="2608635"/>
                </a:lnTo>
                <a:lnTo>
                  <a:pt x="397215" y="2462251"/>
                </a:lnTo>
                <a:lnTo>
                  <a:pt x="465486" y="2311241"/>
                </a:lnTo>
                <a:lnTo>
                  <a:pt x="521345" y="2156375"/>
                </a:lnTo>
                <a:lnTo>
                  <a:pt x="564790" y="1998424"/>
                </a:lnTo>
                <a:lnTo>
                  <a:pt x="595823" y="1838160"/>
                </a:lnTo>
                <a:lnTo>
                  <a:pt x="614442" y="1676354"/>
                </a:lnTo>
                <a:lnTo>
                  <a:pt x="620649" y="1513776"/>
                </a:lnTo>
                <a:lnTo>
                  <a:pt x="614442" y="1351198"/>
                </a:lnTo>
                <a:lnTo>
                  <a:pt x="595823" y="1189392"/>
                </a:lnTo>
                <a:lnTo>
                  <a:pt x="564790" y="1029128"/>
                </a:lnTo>
                <a:lnTo>
                  <a:pt x="521345" y="871177"/>
                </a:lnTo>
                <a:lnTo>
                  <a:pt x="465486" y="716311"/>
                </a:lnTo>
                <a:lnTo>
                  <a:pt x="397215" y="565301"/>
                </a:lnTo>
                <a:lnTo>
                  <a:pt x="316530" y="418917"/>
                </a:lnTo>
                <a:lnTo>
                  <a:pt x="223433" y="277932"/>
                </a:lnTo>
                <a:lnTo>
                  <a:pt x="117923" y="143116"/>
                </a:lnTo>
                <a:lnTo>
                  <a:pt x="0" y="15239"/>
                </a:lnTo>
                <a:lnTo>
                  <a:pt x="15240" y="0"/>
                </a:lnTo>
                <a:close/>
              </a:path>
            </a:pathLst>
          </a:custGeom>
          <a:ln w="25400">
            <a:solidFill>
              <a:srgbClr val="F8A46D"/>
            </a:solidFill>
          </a:ln>
        </p:spPr>
        <p:txBody>
          <a:bodyPr wrap="square" lIns="0" tIns="0" rIns="0" bIns="0" rtlCol="0"/>
          <a:lstStyle/>
          <a:p>
            <a:endParaRPr/>
          </a:p>
        </p:txBody>
      </p:sp>
      <p:sp>
        <p:nvSpPr>
          <p:cNvPr id="3" name="object 3"/>
          <p:cNvSpPr/>
          <p:nvPr/>
        </p:nvSpPr>
        <p:spPr>
          <a:xfrm>
            <a:off x="2423160" y="1308691"/>
            <a:ext cx="4393692" cy="772668"/>
          </a:xfrm>
          <a:prstGeom prst="rect">
            <a:avLst/>
          </a:prstGeom>
          <a:blipFill>
            <a:blip r:embed="rId4" cstate="print"/>
            <a:stretch>
              <a:fillRect/>
            </a:stretch>
          </a:blipFill>
        </p:spPr>
        <p:txBody>
          <a:bodyPr wrap="square" lIns="0" tIns="0" rIns="0" bIns="0" rtlCol="0"/>
          <a:lstStyle/>
          <a:p>
            <a:endParaRPr/>
          </a:p>
        </p:txBody>
      </p:sp>
      <p:sp>
        <p:nvSpPr>
          <p:cNvPr id="4" name="object 4"/>
          <p:cNvSpPr txBox="1"/>
          <p:nvPr/>
        </p:nvSpPr>
        <p:spPr>
          <a:xfrm>
            <a:off x="2970276" y="1444708"/>
            <a:ext cx="3611879" cy="269304"/>
          </a:xfrm>
          <a:prstGeom prst="rect">
            <a:avLst/>
          </a:prstGeom>
        </p:spPr>
        <p:txBody>
          <a:bodyPr vert="horz" wrap="square" lIns="0" tIns="0" rIns="0" bIns="0" rtlCol="0">
            <a:spAutoFit/>
          </a:bodyPr>
          <a:lstStyle/>
          <a:p>
            <a:pPr marL="12700">
              <a:lnSpc>
                <a:spcPts val="2070"/>
              </a:lnSpc>
            </a:pPr>
            <a:r>
              <a:rPr lang="it-IT" sz="1800" b="1" spc="5" dirty="0" smtClean="0">
                <a:solidFill>
                  <a:srgbClr val="FFFFFF"/>
                </a:solidFill>
                <a:latin typeface="Calibri"/>
                <a:cs typeface="Calibri"/>
              </a:rPr>
              <a:t>Modelli e metodi matematici e fisici</a:t>
            </a:r>
          </a:p>
        </p:txBody>
      </p:sp>
      <p:sp>
        <p:nvSpPr>
          <p:cNvPr id="5" name="object 5"/>
          <p:cNvSpPr/>
          <p:nvPr/>
        </p:nvSpPr>
        <p:spPr>
          <a:xfrm>
            <a:off x="2032000" y="1266019"/>
            <a:ext cx="891539" cy="891539"/>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2080386" y="1292055"/>
            <a:ext cx="794385" cy="794385"/>
          </a:xfrm>
          <a:custGeom>
            <a:avLst/>
            <a:gdLst/>
            <a:ahLst/>
            <a:cxnLst/>
            <a:rect l="l" t="t" r="r" b="b"/>
            <a:pathLst>
              <a:path w="794385" h="794385">
                <a:moveTo>
                  <a:pt x="397256" y="0"/>
                </a:moveTo>
                <a:lnTo>
                  <a:pt x="332805" y="5197"/>
                </a:lnTo>
                <a:lnTo>
                  <a:pt x="271670" y="20245"/>
                </a:lnTo>
                <a:lnTo>
                  <a:pt x="214668" y="44326"/>
                </a:lnTo>
                <a:lnTo>
                  <a:pt x="162616" y="76622"/>
                </a:lnTo>
                <a:lnTo>
                  <a:pt x="116331" y="116316"/>
                </a:lnTo>
                <a:lnTo>
                  <a:pt x="76630" y="162589"/>
                </a:lnTo>
                <a:lnTo>
                  <a:pt x="44330" y="214625"/>
                </a:lnTo>
                <a:lnTo>
                  <a:pt x="20246" y="271605"/>
                </a:lnTo>
                <a:lnTo>
                  <a:pt x="5197" y="332712"/>
                </a:lnTo>
                <a:lnTo>
                  <a:pt x="0" y="397128"/>
                </a:lnTo>
                <a:lnTo>
                  <a:pt x="1316" y="429717"/>
                </a:lnTo>
                <a:lnTo>
                  <a:pt x="11542" y="492612"/>
                </a:lnTo>
                <a:lnTo>
                  <a:pt x="31210" y="551783"/>
                </a:lnTo>
                <a:lnTo>
                  <a:pt x="59504" y="606412"/>
                </a:lnTo>
                <a:lnTo>
                  <a:pt x="95607" y="655682"/>
                </a:lnTo>
                <a:lnTo>
                  <a:pt x="138702" y="698777"/>
                </a:lnTo>
                <a:lnTo>
                  <a:pt x="187972" y="734880"/>
                </a:lnTo>
                <a:lnTo>
                  <a:pt x="242601" y="763174"/>
                </a:lnTo>
                <a:lnTo>
                  <a:pt x="301772" y="782842"/>
                </a:lnTo>
                <a:lnTo>
                  <a:pt x="364667" y="793068"/>
                </a:lnTo>
                <a:lnTo>
                  <a:pt x="397256" y="794385"/>
                </a:lnTo>
                <a:lnTo>
                  <a:pt x="429826" y="793068"/>
                </a:lnTo>
                <a:lnTo>
                  <a:pt x="492690" y="782842"/>
                </a:lnTo>
                <a:lnTo>
                  <a:pt x="551836" y="763174"/>
                </a:lnTo>
                <a:lnTo>
                  <a:pt x="606446" y="734880"/>
                </a:lnTo>
                <a:lnTo>
                  <a:pt x="655703" y="698777"/>
                </a:lnTo>
                <a:lnTo>
                  <a:pt x="698789" y="655682"/>
                </a:lnTo>
                <a:lnTo>
                  <a:pt x="734886" y="606412"/>
                </a:lnTo>
                <a:lnTo>
                  <a:pt x="763176" y="551783"/>
                </a:lnTo>
                <a:lnTo>
                  <a:pt x="782843" y="492612"/>
                </a:lnTo>
                <a:lnTo>
                  <a:pt x="793068" y="429717"/>
                </a:lnTo>
                <a:lnTo>
                  <a:pt x="794385" y="397128"/>
                </a:lnTo>
                <a:lnTo>
                  <a:pt x="793068" y="364558"/>
                </a:lnTo>
                <a:lnTo>
                  <a:pt x="782843" y="301694"/>
                </a:lnTo>
                <a:lnTo>
                  <a:pt x="763176" y="242548"/>
                </a:lnTo>
                <a:lnTo>
                  <a:pt x="734886" y="187938"/>
                </a:lnTo>
                <a:lnTo>
                  <a:pt x="698789" y="138681"/>
                </a:lnTo>
                <a:lnTo>
                  <a:pt x="655703" y="95595"/>
                </a:lnTo>
                <a:lnTo>
                  <a:pt x="606446" y="59498"/>
                </a:lnTo>
                <a:lnTo>
                  <a:pt x="551836" y="31208"/>
                </a:lnTo>
                <a:lnTo>
                  <a:pt x="492690" y="11541"/>
                </a:lnTo>
                <a:lnTo>
                  <a:pt x="429826" y="1316"/>
                </a:lnTo>
                <a:lnTo>
                  <a:pt x="397256" y="0"/>
                </a:lnTo>
                <a:close/>
              </a:path>
            </a:pathLst>
          </a:custGeom>
          <a:solidFill>
            <a:srgbClr val="FFFFFF"/>
          </a:solidFill>
        </p:spPr>
        <p:txBody>
          <a:bodyPr wrap="square" lIns="0" tIns="0" rIns="0" bIns="0" rtlCol="0"/>
          <a:lstStyle/>
          <a:p>
            <a:endParaRPr/>
          </a:p>
        </p:txBody>
      </p:sp>
      <p:sp>
        <p:nvSpPr>
          <p:cNvPr id="7" name="object 7"/>
          <p:cNvSpPr/>
          <p:nvPr/>
        </p:nvSpPr>
        <p:spPr>
          <a:xfrm>
            <a:off x="2080386" y="1292055"/>
            <a:ext cx="794385" cy="794385"/>
          </a:xfrm>
          <a:custGeom>
            <a:avLst/>
            <a:gdLst/>
            <a:ahLst/>
            <a:cxnLst/>
            <a:rect l="l" t="t" r="r" b="b"/>
            <a:pathLst>
              <a:path w="794385" h="794385">
                <a:moveTo>
                  <a:pt x="0" y="397128"/>
                </a:moveTo>
                <a:lnTo>
                  <a:pt x="5197" y="332712"/>
                </a:lnTo>
                <a:lnTo>
                  <a:pt x="20246" y="271605"/>
                </a:lnTo>
                <a:lnTo>
                  <a:pt x="44330" y="214625"/>
                </a:lnTo>
                <a:lnTo>
                  <a:pt x="76630" y="162589"/>
                </a:lnTo>
                <a:lnTo>
                  <a:pt x="116331" y="116316"/>
                </a:lnTo>
                <a:lnTo>
                  <a:pt x="162616" y="76622"/>
                </a:lnTo>
                <a:lnTo>
                  <a:pt x="214668" y="44326"/>
                </a:lnTo>
                <a:lnTo>
                  <a:pt x="271670" y="20245"/>
                </a:lnTo>
                <a:lnTo>
                  <a:pt x="332805" y="5197"/>
                </a:lnTo>
                <a:lnTo>
                  <a:pt x="397256" y="0"/>
                </a:lnTo>
                <a:lnTo>
                  <a:pt x="429826" y="1316"/>
                </a:lnTo>
                <a:lnTo>
                  <a:pt x="461672" y="5197"/>
                </a:lnTo>
                <a:lnTo>
                  <a:pt x="522779" y="20245"/>
                </a:lnTo>
                <a:lnTo>
                  <a:pt x="579759" y="44326"/>
                </a:lnTo>
                <a:lnTo>
                  <a:pt x="631795" y="76622"/>
                </a:lnTo>
                <a:lnTo>
                  <a:pt x="678068" y="116316"/>
                </a:lnTo>
                <a:lnTo>
                  <a:pt x="717762" y="162589"/>
                </a:lnTo>
                <a:lnTo>
                  <a:pt x="750058" y="214625"/>
                </a:lnTo>
                <a:lnTo>
                  <a:pt x="774139" y="271605"/>
                </a:lnTo>
                <a:lnTo>
                  <a:pt x="789187" y="332712"/>
                </a:lnTo>
                <a:lnTo>
                  <a:pt x="794385" y="397128"/>
                </a:lnTo>
                <a:lnTo>
                  <a:pt x="793068" y="429717"/>
                </a:lnTo>
                <a:lnTo>
                  <a:pt x="789187" y="461579"/>
                </a:lnTo>
                <a:lnTo>
                  <a:pt x="774139" y="522714"/>
                </a:lnTo>
                <a:lnTo>
                  <a:pt x="750058" y="579716"/>
                </a:lnTo>
                <a:lnTo>
                  <a:pt x="717762" y="631768"/>
                </a:lnTo>
                <a:lnTo>
                  <a:pt x="678068" y="678053"/>
                </a:lnTo>
                <a:lnTo>
                  <a:pt x="631795" y="717754"/>
                </a:lnTo>
                <a:lnTo>
                  <a:pt x="579759" y="750054"/>
                </a:lnTo>
                <a:lnTo>
                  <a:pt x="522779" y="774138"/>
                </a:lnTo>
                <a:lnTo>
                  <a:pt x="461672" y="789187"/>
                </a:lnTo>
                <a:lnTo>
                  <a:pt x="397256" y="794385"/>
                </a:lnTo>
                <a:lnTo>
                  <a:pt x="364667" y="793068"/>
                </a:lnTo>
                <a:lnTo>
                  <a:pt x="332805" y="789187"/>
                </a:lnTo>
                <a:lnTo>
                  <a:pt x="271670" y="774138"/>
                </a:lnTo>
                <a:lnTo>
                  <a:pt x="214668" y="750054"/>
                </a:lnTo>
                <a:lnTo>
                  <a:pt x="162616" y="717754"/>
                </a:lnTo>
                <a:lnTo>
                  <a:pt x="116331" y="678053"/>
                </a:lnTo>
                <a:lnTo>
                  <a:pt x="76630" y="631768"/>
                </a:lnTo>
                <a:lnTo>
                  <a:pt x="44330" y="579716"/>
                </a:lnTo>
                <a:lnTo>
                  <a:pt x="20246" y="522714"/>
                </a:lnTo>
                <a:lnTo>
                  <a:pt x="5197" y="461579"/>
                </a:lnTo>
                <a:lnTo>
                  <a:pt x="0" y="397128"/>
                </a:lnTo>
                <a:close/>
              </a:path>
            </a:pathLst>
          </a:custGeom>
          <a:ln w="9525">
            <a:solidFill>
              <a:srgbClr val="F79546"/>
            </a:solidFill>
          </a:ln>
        </p:spPr>
        <p:txBody>
          <a:bodyPr wrap="square" lIns="0" tIns="0" rIns="0" bIns="0" rtlCol="0"/>
          <a:lstStyle/>
          <a:p>
            <a:endParaRPr/>
          </a:p>
        </p:txBody>
      </p:sp>
      <p:sp>
        <p:nvSpPr>
          <p:cNvPr id="8" name="object 8"/>
          <p:cNvSpPr/>
          <p:nvPr/>
        </p:nvSpPr>
        <p:spPr>
          <a:xfrm>
            <a:off x="2656332" y="2264240"/>
            <a:ext cx="4142232" cy="768096"/>
          </a:xfrm>
          <a:prstGeom prst="rect">
            <a:avLst/>
          </a:prstGeom>
          <a:blipFill>
            <a:blip r:embed="rId6" cstate="print"/>
            <a:stretch>
              <a:fillRect/>
            </a:stretch>
          </a:blipFill>
        </p:spPr>
        <p:txBody>
          <a:bodyPr wrap="square" lIns="0" tIns="0" rIns="0" bIns="0" rtlCol="0"/>
          <a:lstStyle/>
          <a:p>
            <a:endParaRPr/>
          </a:p>
        </p:txBody>
      </p:sp>
      <p:sp>
        <p:nvSpPr>
          <p:cNvPr id="9" name="object 9"/>
          <p:cNvSpPr txBox="1"/>
          <p:nvPr/>
        </p:nvSpPr>
        <p:spPr>
          <a:xfrm>
            <a:off x="3201416" y="2398478"/>
            <a:ext cx="3094990" cy="512961"/>
          </a:xfrm>
          <a:prstGeom prst="rect">
            <a:avLst/>
          </a:prstGeom>
        </p:spPr>
        <p:txBody>
          <a:bodyPr vert="horz" wrap="square" lIns="0" tIns="0" rIns="0" bIns="0" rtlCol="0">
            <a:spAutoFit/>
          </a:bodyPr>
          <a:lstStyle/>
          <a:p>
            <a:pPr marL="12700" marR="5080">
              <a:lnSpc>
                <a:spcPts val="1980"/>
              </a:lnSpc>
            </a:pPr>
            <a:r>
              <a:rPr lang="it-IT" sz="1800" b="1" spc="-20" dirty="0" smtClean="0">
                <a:solidFill>
                  <a:srgbClr val="FFFFFF"/>
                </a:solidFill>
                <a:latin typeface="Calibri"/>
                <a:cs typeface="Calibri"/>
              </a:rPr>
              <a:t>Analisi Numerica e S</a:t>
            </a:r>
            <a:r>
              <a:rPr sz="1800" b="1" spc="5" dirty="0" err="1" smtClean="0">
                <a:solidFill>
                  <a:srgbClr val="FFFFFF"/>
                </a:solidFill>
                <a:latin typeface="Calibri"/>
                <a:cs typeface="Calibri"/>
              </a:rPr>
              <a:t>c</a:t>
            </a:r>
            <a:r>
              <a:rPr sz="1800" b="1" dirty="0" err="1" smtClean="0">
                <a:solidFill>
                  <a:srgbClr val="FFFFFF"/>
                </a:solidFill>
                <a:latin typeface="Calibri"/>
                <a:cs typeface="Calibri"/>
              </a:rPr>
              <a:t>i</a:t>
            </a:r>
            <a:r>
              <a:rPr sz="1800" b="1" spc="-10" dirty="0" err="1" smtClean="0">
                <a:solidFill>
                  <a:srgbClr val="FFFFFF"/>
                </a:solidFill>
                <a:latin typeface="Calibri"/>
                <a:cs typeface="Calibri"/>
              </a:rPr>
              <a:t>e</a:t>
            </a:r>
            <a:r>
              <a:rPr sz="1800" b="1" spc="-40" dirty="0" err="1" smtClean="0">
                <a:solidFill>
                  <a:srgbClr val="FFFFFF"/>
                </a:solidFill>
                <a:latin typeface="Calibri"/>
                <a:cs typeface="Calibri"/>
              </a:rPr>
              <a:t>n</a:t>
            </a:r>
            <a:r>
              <a:rPr sz="1800" b="1" spc="-10" dirty="0" err="1" smtClean="0">
                <a:solidFill>
                  <a:srgbClr val="FFFFFF"/>
                </a:solidFill>
                <a:latin typeface="Calibri"/>
                <a:cs typeface="Calibri"/>
              </a:rPr>
              <a:t>t</a:t>
            </a:r>
            <a:r>
              <a:rPr sz="1800" b="1" spc="-15" dirty="0" err="1" smtClean="0">
                <a:solidFill>
                  <a:srgbClr val="FFFFFF"/>
                </a:solidFill>
                <a:latin typeface="Calibri"/>
                <a:cs typeface="Calibri"/>
              </a:rPr>
              <a:t>i</a:t>
            </a:r>
            <a:r>
              <a:rPr sz="1800" b="1" spc="-10" dirty="0" err="1" smtClean="0">
                <a:solidFill>
                  <a:srgbClr val="FFFFFF"/>
                </a:solidFill>
                <a:latin typeface="Calibri"/>
                <a:cs typeface="Calibri"/>
              </a:rPr>
              <a:t>f</a:t>
            </a:r>
            <a:r>
              <a:rPr sz="1800" b="1" dirty="0" err="1" smtClean="0">
                <a:solidFill>
                  <a:srgbClr val="FFFFFF"/>
                </a:solidFill>
                <a:latin typeface="Calibri"/>
                <a:cs typeface="Calibri"/>
              </a:rPr>
              <a:t>ic</a:t>
            </a:r>
            <a:r>
              <a:rPr sz="1800" b="1" dirty="0" smtClean="0">
                <a:solidFill>
                  <a:srgbClr val="FFFFFF"/>
                </a:solidFill>
                <a:latin typeface="Calibri"/>
                <a:cs typeface="Calibri"/>
              </a:rPr>
              <a:t> </a:t>
            </a:r>
            <a:r>
              <a:rPr lang="it-IT" b="1" dirty="0">
                <a:solidFill>
                  <a:srgbClr val="FFFFFF"/>
                </a:solidFill>
                <a:latin typeface="Calibri"/>
                <a:cs typeface="Calibri"/>
              </a:rPr>
              <a:t>C</a:t>
            </a:r>
            <a:r>
              <a:rPr sz="1800" b="1" spc="-20" dirty="0" err="1" smtClean="0">
                <a:solidFill>
                  <a:srgbClr val="FFFFFF"/>
                </a:solidFill>
                <a:latin typeface="Calibri"/>
                <a:cs typeface="Calibri"/>
              </a:rPr>
              <a:t>o</a:t>
            </a:r>
            <a:r>
              <a:rPr sz="1800" b="1" spc="-5" dirty="0" err="1" smtClean="0">
                <a:solidFill>
                  <a:srgbClr val="FFFFFF"/>
                </a:solidFill>
                <a:latin typeface="Calibri"/>
                <a:cs typeface="Calibri"/>
              </a:rPr>
              <a:t>m</a:t>
            </a:r>
            <a:r>
              <a:rPr sz="1800" b="1" spc="-15" dirty="0" err="1" smtClean="0">
                <a:solidFill>
                  <a:srgbClr val="FFFFFF"/>
                </a:solidFill>
                <a:latin typeface="Calibri"/>
                <a:cs typeface="Calibri"/>
              </a:rPr>
              <a:t>p</a:t>
            </a:r>
            <a:r>
              <a:rPr sz="1800" b="1" spc="-20" dirty="0" err="1" smtClean="0">
                <a:solidFill>
                  <a:srgbClr val="FFFFFF"/>
                </a:solidFill>
                <a:latin typeface="Calibri"/>
                <a:cs typeface="Calibri"/>
              </a:rPr>
              <a:t>u</a:t>
            </a:r>
            <a:r>
              <a:rPr sz="1800" b="1" spc="-10" dirty="0" err="1" smtClean="0">
                <a:solidFill>
                  <a:srgbClr val="FFFFFF"/>
                </a:solidFill>
                <a:latin typeface="Calibri"/>
                <a:cs typeface="Calibri"/>
              </a:rPr>
              <a:t>t</a:t>
            </a:r>
            <a:r>
              <a:rPr sz="1800" b="1" spc="-20" dirty="0" err="1" smtClean="0">
                <a:solidFill>
                  <a:srgbClr val="FFFFFF"/>
                </a:solidFill>
                <a:latin typeface="Calibri"/>
                <a:cs typeface="Calibri"/>
              </a:rPr>
              <a:t>in</a:t>
            </a:r>
            <a:r>
              <a:rPr sz="1800" b="1" dirty="0" err="1" smtClean="0">
                <a:solidFill>
                  <a:srgbClr val="FFFFFF"/>
                </a:solidFill>
                <a:latin typeface="Calibri"/>
                <a:cs typeface="Calibri"/>
              </a:rPr>
              <a:t>g</a:t>
            </a:r>
            <a:endParaRPr sz="1800" dirty="0">
              <a:latin typeface="Calibri"/>
              <a:cs typeface="Calibri"/>
            </a:endParaRPr>
          </a:p>
        </p:txBody>
      </p:sp>
      <p:sp>
        <p:nvSpPr>
          <p:cNvPr id="10" name="object 10"/>
          <p:cNvSpPr/>
          <p:nvPr/>
        </p:nvSpPr>
        <p:spPr>
          <a:xfrm>
            <a:off x="2263139" y="2221059"/>
            <a:ext cx="891539" cy="889000"/>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2311400" y="2245316"/>
            <a:ext cx="794385" cy="794385"/>
          </a:xfrm>
          <a:custGeom>
            <a:avLst/>
            <a:gdLst/>
            <a:ahLst/>
            <a:cxnLst/>
            <a:rect l="l" t="t" r="r" b="b"/>
            <a:pathLst>
              <a:path w="794385" h="794385">
                <a:moveTo>
                  <a:pt x="397256" y="0"/>
                </a:moveTo>
                <a:lnTo>
                  <a:pt x="332805" y="5197"/>
                </a:lnTo>
                <a:lnTo>
                  <a:pt x="271670" y="20246"/>
                </a:lnTo>
                <a:lnTo>
                  <a:pt x="214668" y="44330"/>
                </a:lnTo>
                <a:lnTo>
                  <a:pt x="162616" y="76630"/>
                </a:lnTo>
                <a:lnTo>
                  <a:pt x="116331" y="116331"/>
                </a:lnTo>
                <a:lnTo>
                  <a:pt x="76630" y="162616"/>
                </a:lnTo>
                <a:lnTo>
                  <a:pt x="44330" y="214668"/>
                </a:lnTo>
                <a:lnTo>
                  <a:pt x="20246" y="271670"/>
                </a:lnTo>
                <a:lnTo>
                  <a:pt x="5197" y="332805"/>
                </a:lnTo>
                <a:lnTo>
                  <a:pt x="0" y="397255"/>
                </a:lnTo>
                <a:lnTo>
                  <a:pt x="1316" y="429826"/>
                </a:lnTo>
                <a:lnTo>
                  <a:pt x="11542" y="492690"/>
                </a:lnTo>
                <a:lnTo>
                  <a:pt x="31210" y="551836"/>
                </a:lnTo>
                <a:lnTo>
                  <a:pt x="59504" y="606446"/>
                </a:lnTo>
                <a:lnTo>
                  <a:pt x="95607" y="655703"/>
                </a:lnTo>
                <a:lnTo>
                  <a:pt x="138702" y="698789"/>
                </a:lnTo>
                <a:lnTo>
                  <a:pt x="187972" y="734886"/>
                </a:lnTo>
                <a:lnTo>
                  <a:pt x="242601" y="763176"/>
                </a:lnTo>
                <a:lnTo>
                  <a:pt x="301772" y="782843"/>
                </a:lnTo>
                <a:lnTo>
                  <a:pt x="364667" y="793068"/>
                </a:lnTo>
                <a:lnTo>
                  <a:pt x="397256" y="794385"/>
                </a:lnTo>
                <a:lnTo>
                  <a:pt x="429826" y="793068"/>
                </a:lnTo>
                <a:lnTo>
                  <a:pt x="492690" y="782843"/>
                </a:lnTo>
                <a:lnTo>
                  <a:pt x="551836" y="763176"/>
                </a:lnTo>
                <a:lnTo>
                  <a:pt x="606446" y="734886"/>
                </a:lnTo>
                <a:lnTo>
                  <a:pt x="655703" y="698789"/>
                </a:lnTo>
                <a:lnTo>
                  <a:pt x="698789" y="655703"/>
                </a:lnTo>
                <a:lnTo>
                  <a:pt x="734886" y="606446"/>
                </a:lnTo>
                <a:lnTo>
                  <a:pt x="763176" y="551836"/>
                </a:lnTo>
                <a:lnTo>
                  <a:pt x="782843" y="492690"/>
                </a:lnTo>
                <a:lnTo>
                  <a:pt x="793068" y="429826"/>
                </a:lnTo>
                <a:lnTo>
                  <a:pt x="794385" y="397255"/>
                </a:lnTo>
                <a:lnTo>
                  <a:pt x="793068" y="364667"/>
                </a:lnTo>
                <a:lnTo>
                  <a:pt x="782843" y="301772"/>
                </a:lnTo>
                <a:lnTo>
                  <a:pt x="763176" y="242601"/>
                </a:lnTo>
                <a:lnTo>
                  <a:pt x="734886" y="187972"/>
                </a:lnTo>
                <a:lnTo>
                  <a:pt x="698789" y="138702"/>
                </a:lnTo>
                <a:lnTo>
                  <a:pt x="655703" y="95607"/>
                </a:lnTo>
                <a:lnTo>
                  <a:pt x="606446" y="59504"/>
                </a:lnTo>
                <a:lnTo>
                  <a:pt x="551836" y="31210"/>
                </a:lnTo>
                <a:lnTo>
                  <a:pt x="492690" y="11542"/>
                </a:lnTo>
                <a:lnTo>
                  <a:pt x="429826" y="1316"/>
                </a:lnTo>
                <a:lnTo>
                  <a:pt x="397256" y="0"/>
                </a:lnTo>
                <a:close/>
              </a:path>
            </a:pathLst>
          </a:custGeom>
          <a:solidFill>
            <a:srgbClr val="FFFFFF"/>
          </a:solidFill>
        </p:spPr>
        <p:txBody>
          <a:bodyPr wrap="square" lIns="0" tIns="0" rIns="0" bIns="0" rtlCol="0"/>
          <a:lstStyle/>
          <a:p>
            <a:endParaRPr/>
          </a:p>
        </p:txBody>
      </p:sp>
      <p:sp>
        <p:nvSpPr>
          <p:cNvPr id="12" name="object 12"/>
          <p:cNvSpPr/>
          <p:nvPr/>
        </p:nvSpPr>
        <p:spPr>
          <a:xfrm>
            <a:off x="2311400" y="2245316"/>
            <a:ext cx="794385" cy="794385"/>
          </a:xfrm>
          <a:custGeom>
            <a:avLst/>
            <a:gdLst/>
            <a:ahLst/>
            <a:cxnLst/>
            <a:rect l="l" t="t" r="r" b="b"/>
            <a:pathLst>
              <a:path w="794385" h="794385">
                <a:moveTo>
                  <a:pt x="0" y="397255"/>
                </a:moveTo>
                <a:lnTo>
                  <a:pt x="5197" y="332805"/>
                </a:lnTo>
                <a:lnTo>
                  <a:pt x="20246" y="271670"/>
                </a:lnTo>
                <a:lnTo>
                  <a:pt x="44330" y="214668"/>
                </a:lnTo>
                <a:lnTo>
                  <a:pt x="76630" y="162616"/>
                </a:lnTo>
                <a:lnTo>
                  <a:pt x="116331" y="116331"/>
                </a:lnTo>
                <a:lnTo>
                  <a:pt x="162616" y="76630"/>
                </a:lnTo>
                <a:lnTo>
                  <a:pt x="214668" y="44330"/>
                </a:lnTo>
                <a:lnTo>
                  <a:pt x="271670" y="20246"/>
                </a:lnTo>
                <a:lnTo>
                  <a:pt x="332805" y="5197"/>
                </a:lnTo>
                <a:lnTo>
                  <a:pt x="397256" y="0"/>
                </a:lnTo>
                <a:lnTo>
                  <a:pt x="429826" y="1316"/>
                </a:lnTo>
                <a:lnTo>
                  <a:pt x="461672" y="5197"/>
                </a:lnTo>
                <a:lnTo>
                  <a:pt x="522779" y="20246"/>
                </a:lnTo>
                <a:lnTo>
                  <a:pt x="579759" y="44330"/>
                </a:lnTo>
                <a:lnTo>
                  <a:pt x="631795" y="76630"/>
                </a:lnTo>
                <a:lnTo>
                  <a:pt x="678068" y="116332"/>
                </a:lnTo>
                <a:lnTo>
                  <a:pt x="717762" y="162616"/>
                </a:lnTo>
                <a:lnTo>
                  <a:pt x="750058" y="214668"/>
                </a:lnTo>
                <a:lnTo>
                  <a:pt x="774139" y="271670"/>
                </a:lnTo>
                <a:lnTo>
                  <a:pt x="789187" y="332805"/>
                </a:lnTo>
                <a:lnTo>
                  <a:pt x="794385" y="397255"/>
                </a:lnTo>
                <a:lnTo>
                  <a:pt x="793068" y="429826"/>
                </a:lnTo>
                <a:lnTo>
                  <a:pt x="789187" y="461672"/>
                </a:lnTo>
                <a:lnTo>
                  <a:pt x="774139" y="522779"/>
                </a:lnTo>
                <a:lnTo>
                  <a:pt x="750058" y="579759"/>
                </a:lnTo>
                <a:lnTo>
                  <a:pt x="717762" y="631795"/>
                </a:lnTo>
                <a:lnTo>
                  <a:pt x="678068" y="678068"/>
                </a:lnTo>
                <a:lnTo>
                  <a:pt x="631795" y="717762"/>
                </a:lnTo>
                <a:lnTo>
                  <a:pt x="579759" y="750058"/>
                </a:lnTo>
                <a:lnTo>
                  <a:pt x="522779" y="774139"/>
                </a:lnTo>
                <a:lnTo>
                  <a:pt x="461672" y="789187"/>
                </a:lnTo>
                <a:lnTo>
                  <a:pt x="397256" y="794385"/>
                </a:lnTo>
                <a:lnTo>
                  <a:pt x="364667" y="793068"/>
                </a:lnTo>
                <a:lnTo>
                  <a:pt x="332805" y="789187"/>
                </a:lnTo>
                <a:lnTo>
                  <a:pt x="271670" y="774139"/>
                </a:lnTo>
                <a:lnTo>
                  <a:pt x="214668" y="750058"/>
                </a:lnTo>
                <a:lnTo>
                  <a:pt x="162616" y="717762"/>
                </a:lnTo>
                <a:lnTo>
                  <a:pt x="116331" y="678068"/>
                </a:lnTo>
                <a:lnTo>
                  <a:pt x="76630" y="631795"/>
                </a:lnTo>
                <a:lnTo>
                  <a:pt x="44330" y="579759"/>
                </a:lnTo>
                <a:lnTo>
                  <a:pt x="20246" y="522779"/>
                </a:lnTo>
                <a:lnTo>
                  <a:pt x="5197" y="461672"/>
                </a:lnTo>
                <a:lnTo>
                  <a:pt x="0" y="397255"/>
                </a:lnTo>
                <a:close/>
              </a:path>
            </a:pathLst>
          </a:custGeom>
          <a:ln w="9525">
            <a:solidFill>
              <a:srgbClr val="F79546"/>
            </a:solidFill>
          </a:ln>
        </p:spPr>
        <p:txBody>
          <a:bodyPr wrap="square" lIns="0" tIns="0" rIns="0" bIns="0" rtlCol="0"/>
          <a:lstStyle/>
          <a:p>
            <a:endParaRPr/>
          </a:p>
        </p:txBody>
      </p:sp>
      <p:sp>
        <p:nvSpPr>
          <p:cNvPr id="13" name="object 13"/>
          <p:cNvSpPr/>
          <p:nvPr/>
        </p:nvSpPr>
        <p:spPr>
          <a:xfrm>
            <a:off x="2409444" y="3268973"/>
            <a:ext cx="4379976" cy="736091"/>
          </a:xfrm>
          <a:prstGeom prst="rect">
            <a:avLst/>
          </a:prstGeom>
          <a:blipFill>
            <a:blip r:embed="rId8" cstate="print"/>
            <a:stretch>
              <a:fillRect/>
            </a:stretch>
          </a:blipFill>
        </p:spPr>
        <p:txBody>
          <a:bodyPr wrap="square" lIns="0" tIns="0" rIns="0" bIns="0" rtlCol="0"/>
          <a:lstStyle/>
          <a:p>
            <a:endParaRPr/>
          </a:p>
        </p:txBody>
      </p:sp>
      <p:sp>
        <p:nvSpPr>
          <p:cNvPr id="14" name="object 14"/>
          <p:cNvSpPr txBox="1"/>
          <p:nvPr/>
        </p:nvSpPr>
        <p:spPr>
          <a:xfrm>
            <a:off x="2913058" y="3479742"/>
            <a:ext cx="2912110" cy="276999"/>
          </a:xfrm>
          <a:prstGeom prst="rect">
            <a:avLst/>
          </a:prstGeom>
        </p:spPr>
        <p:txBody>
          <a:bodyPr vert="horz" wrap="square" lIns="0" tIns="0" rIns="0" bIns="0" rtlCol="0">
            <a:spAutoFit/>
          </a:bodyPr>
          <a:lstStyle/>
          <a:p>
            <a:pPr marL="12700">
              <a:lnSpc>
                <a:spcPct val="100000"/>
              </a:lnSpc>
            </a:pPr>
            <a:r>
              <a:rPr lang="it-IT" sz="1800" b="1" spc="-5" dirty="0" smtClean="0">
                <a:solidFill>
                  <a:srgbClr val="FFFFFF"/>
                </a:solidFill>
                <a:latin typeface="Calibri"/>
                <a:cs typeface="Calibri"/>
              </a:rPr>
              <a:t>Statistica, Biologia ed Industria</a:t>
            </a:r>
            <a:endParaRPr sz="1800" dirty="0">
              <a:latin typeface="Calibri"/>
              <a:cs typeface="Calibri"/>
            </a:endParaRPr>
          </a:p>
        </p:txBody>
      </p:sp>
      <p:sp>
        <p:nvSpPr>
          <p:cNvPr id="15" name="object 15"/>
          <p:cNvSpPr/>
          <p:nvPr/>
        </p:nvSpPr>
        <p:spPr>
          <a:xfrm>
            <a:off x="2032000" y="3173559"/>
            <a:ext cx="891539" cy="891540"/>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2080386" y="3198578"/>
            <a:ext cx="794385" cy="794385"/>
          </a:xfrm>
          <a:custGeom>
            <a:avLst/>
            <a:gdLst/>
            <a:ahLst/>
            <a:cxnLst/>
            <a:rect l="l" t="t" r="r" b="b"/>
            <a:pathLst>
              <a:path w="794385" h="794385">
                <a:moveTo>
                  <a:pt x="397256" y="0"/>
                </a:moveTo>
                <a:lnTo>
                  <a:pt x="332805" y="5197"/>
                </a:lnTo>
                <a:lnTo>
                  <a:pt x="271670" y="20246"/>
                </a:lnTo>
                <a:lnTo>
                  <a:pt x="214668" y="44330"/>
                </a:lnTo>
                <a:lnTo>
                  <a:pt x="162616" y="76630"/>
                </a:lnTo>
                <a:lnTo>
                  <a:pt x="116331" y="116331"/>
                </a:lnTo>
                <a:lnTo>
                  <a:pt x="76630" y="162616"/>
                </a:lnTo>
                <a:lnTo>
                  <a:pt x="44330" y="214668"/>
                </a:lnTo>
                <a:lnTo>
                  <a:pt x="20246" y="271670"/>
                </a:lnTo>
                <a:lnTo>
                  <a:pt x="5197" y="332805"/>
                </a:lnTo>
                <a:lnTo>
                  <a:pt x="0" y="397255"/>
                </a:lnTo>
                <a:lnTo>
                  <a:pt x="1316" y="429826"/>
                </a:lnTo>
                <a:lnTo>
                  <a:pt x="11542" y="492690"/>
                </a:lnTo>
                <a:lnTo>
                  <a:pt x="31210" y="551836"/>
                </a:lnTo>
                <a:lnTo>
                  <a:pt x="59504" y="606446"/>
                </a:lnTo>
                <a:lnTo>
                  <a:pt x="95607" y="655703"/>
                </a:lnTo>
                <a:lnTo>
                  <a:pt x="138702" y="698789"/>
                </a:lnTo>
                <a:lnTo>
                  <a:pt x="187972" y="734886"/>
                </a:lnTo>
                <a:lnTo>
                  <a:pt x="242601" y="763176"/>
                </a:lnTo>
                <a:lnTo>
                  <a:pt x="301772" y="782843"/>
                </a:lnTo>
                <a:lnTo>
                  <a:pt x="364667" y="793068"/>
                </a:lnTo>
                <a:lnTo>
                  <a:pt x="397256" y="794384"/>
                </a:lnTo>
                <a:lnTo>
                  <a:pt x="429826" y="793068"/>
                </a:lnTo>
                <a:lnTo>
                  <a:pt x="492690" y="782843"/>
                </a:lnTo>
                <a:lnTo>
                  <a:pt x="551836" y="763176"/>
                </a:lnTo>
                <a:lnTo>
                  <a:pt x="606446" y="734886"/>
                </a:lnTo>
                <a:lnTo>
                  <a:pt x="655703" y="698789"/>
                </a:lnTo>
                <a:lnTo>
                  <a:pt x="698789" y="655703"/>
                </a:lnTo>
                <a:lnTo>
                  <a:pt x="734886" y="606446"/>
                </a:lnTo>
                <a:lnTo>
                  <a:pt x="763176" y="551836"/>
                </a:lnTo>
                <a:lnTo>
                  <a:pt x="782843" y="492690"/>
                </a:lnTo>
                <a:lnTo>
                  <a:pt x="793068" y="429826"/>
                </a:lnTo>
                <a:lnTo>
                  <a:pt x="794385" y="397255"/>
                </a:lnTo>
                <a:lnTo>
                  <a:pt x="793068" y="364667"/>
                </a:lnTo>
                <a:lnTo>
                  <a:pt x="782843" y="301772"/>
                </a:lnTo>
                <a:lnTo>
                  <a:pt x="763176" y="242601"/>
                </a:lnTo>
                <a:lnTo>
                  <a:pt x="734886" y="187972"/>
                </a:lnTo>
                <a:lnTo>
                  <a:pt x="698789" y="138702"/>
                </a:lnTo>
                <a:lnTo>
                  <a:pt x="655703" y="95607"/>
                </a:lnTo>
                <a:lnTo>
                  <a:pt x="606446" y="59504"/>
                </a:lnTo>
                <a:lnTo>
                  <a:pt x="551836" y="31210"/>
                </a:lnTo>
                <a:lnTo>
                  <a:pt x="492690" y="11542"/>
                </a:lnTo>
                <a:lnTo>
                  <a:pt x="429826" y="1316"/>
                </a:lnTo>
                <a:lnTo>
                  <a:pt x="397256" y="0"/>
                </a:lnTo>
                <a:close/>
              </a:path>
            </a:pathLst>
          </a:custGeom>
          <a:solidFill>
            <a:srgbClr val="FFFFFF"/>
          </a:solidFill>
        </p:spPr>
        <p:txBody>
          <a:bodyPr wrap="square" lIns="0" tIns="0" rIns="0" bIns="0" rtlCol="0"/>
          <a:lstStyle/>
          <a:p>
            <a:endParaRPr/>
          </a:p>
        </p:txBody>
      </p:sp>
      <p:sp>
        <p:nvSpPr>
          <p:cNvPr id="17" name="object 17"/>
          <p:cNvSpPr/>
          <p:nvPr/>
        </p:nvSpPr>
        <p:spPr>
          <a:xfrm>
            <a:off x="2080386" y="3198578"/>
            <a:ext cx="794385" cy="794385"/>
          </a:xfrm>
          <a:custGeom>
            <a:avLst/>
            <a:gdLst/>
            <a:ahLst/>
            <a:cxnLst/>
            <a:rect l="l" t="t" r="r" b="b"/>
            <a:pathLst>
              <a:path w="794385" h="794385">
                <a:moveTo>
                  <a:pt x="0" y="397255"/>
                </a:moveTo>
                <a:lnTo>
                  <a:pt x="5197" y="332805"/>
                </a:lnTo>
                <a:lnTo>
                  <a:pt x="20246" y="271670"/>
                </a:lnTo>
                <a:lnTo>
                  <a:pt x="44330" y="214668"/>
                </a:lnTo>
                <a:lnTo>
                  <a:pt x="76630" y="162616"/>
                </a:lnTo>
                <a:lnTo>
                  <a:pt x="116331" y="116331"/>
                </a:lnTo>
                <a:lnTo>
                  <a:pt x="162616" y="76630"/>
                </a:lnTo>
                <a:lnTo>
                  <a:pt x="214668" y="44330"/>
                </a:lnTo>
                <a:lnTo>
                  <a:pt x="271670" y="20246"/>
                </a:lnTo>
                <a:lnTo>
                  <a:pt x="332805" y="5197"/>
                </a:lnTo>
                <a:lnTo>
                  <a:pt x="397256" y="0"/>
                </a:lnTo>
                <a:lnTo>
                  <a:pt x="429826" y="1316"/>
                </a:lnTo>
                <a:lnTo>
                  <a:pt x="461672" y="5197"/>
                </a:lnTo>
                <a:lnTo>
                  <a:pt x="522779" y="20246"/>
                </a:lnTo>
                <a:lnTo>
                  <a:pt x="579759" y="44330"/>
                </a:lnTo>
                <a:lnTo>
                  <a:pt x="631795" y="76630"/>
                </a:lnTo>
                <a:lnTo>
                  <a:pt x="678068" y="116332"/>
                </a:lnTo>
                <a:lnTo>
                  <a:pt x="717762" y="162616"/>
                </a:lnTo>
                <a:lnTo>
                  <a:pt x="750058" y="214668"/>
                </a:lnTo>
                <a:lnTo>
                  <a:pt x="774139" y="271670"/>
                </a:lnTo>
                <a:lnTo>
                  <a:pt x="789187" y="332805"/>
                </a:lnTo>
                <a:lnTo>
                  <a:pt x="794385" y="397255"/>
                </a:lnTo>
                <a:lnTo>
                  <a:pt x="793068" y="429826"/>
                </a:lnTo>
                <a:lnTo>
                  <a:pt x="789187" y="461672"/>
                </a:lnTo>
                <a:lnTo>
                  <a:pt x="774139" y="522779"/>
                </a:lnTo>
                <a:lnTo>
                  <a:pt x="750058" y="579759"/>
                </a:lnTo>
                <a:lnTo>
                  <a:pt x="717762" y="631795"/>
                </a:lnTo>
                <a:lnTo>
                  <a:pt x="678068" y="678068"/>
                </a:lnTo>
                <a:lnTo>
                  <a:pt x="631795" y="717762"/>
                </a:lnTo>
                <a:lnTo>
                  <a:pt x="579759" y="750058"/>
                </a:lnTo>
                <a:lnTo>
                  <a:pt x="522779" y="774139"/>
                </a:lnTo>
                <a:lnTo>
                  <a:pt x="461672" y="789187"/>
                </a:lnTo>
                <a:lnTo>
                  <a:pt x="397256" y="794384"/>
                </a:lnTo>
                <a:lnTo>
                  <a:pt x="364667" y="793068"/>
                </a:lnTo>
                <a:lnTo>
                  <a:pt x="332805" y="789187"/>
                </a:lnTo>
                <a:lnTo>
                  <a:pt x="271670" y="774139"/>
                </a:lnTo>
                <a:lnTo>
                  <a:pt x="214668" y="750058"/>
                </a:lnTo>
                <a:lnTo>
                  <a:pt x="162616" y="717762"/>
                </a:lnTo>
                <a:lnTo>
                  <a:pt x="116331" y="678068"/>
                </a:lnTo>
                <a:lnTo>
                  <a:pt x="76630" y="631795"/>
                </a:lnTo>
                <a:lnTo>
                  <a:pt x="44330" y="579759"/>
                </a:lnTo>
                <a:lnTo>
                  <a:pt x="20246" y="522779"/>
                </a:lnTo>
                <a:lnTo>
                  <a:pt x="5197" y="461672"/>
                </a:lnTo>
                <a:lnTo>
                  <a:pt x="0" y="397255"/>
                </a:lnTo>
                <a:close/>
              </a:path>
            </a:pathLst>
          </a:custGeom>
          <a:ln w="9525">
            <a:solidFill>
              <a:srgbClr val="F79546"/>
            </a:solidFill>
          </a:ln>
        </p:spPr>
        <p:txBody>
          <a:bodyPr wrap="square" lIns="0" tIns="0" rIns="0" bIns="0" rtlCol="0"/>
          <a:lstStyle/>
          <a:p>
            <a:endParaRPr/>
          </a:p>
        </p:txBody>
      </p:sp>
      <p:sp>
        <p:nvSpPr>
          <p:cNvPr id="18" name="object 18"/>
          <p:cNvSpPr txBox="1"/>
          <p:nvPr/>
        </p:nvSpPr>
        <p:spPr>
          <a:xfrm>
            <a:off x="2398141" y="1562983"/>
            <a:ext cx="153670" cy="254000"/>
          </a:xfrm>
          <a:prstGeom prst="rect">
            <a:avLst/>
          </a:prstGeom>
        </p:spPr>
        <p:txBody>
          <a:bodyPr vert="horz" wrap="square" lIns="0" tIns="0" rIns="0" bIns="0" rtlCol="0">
            <a:spAutoFit/>
          </a:bodyPr>
          <a:lstStyle/>
          <a:p>
            <a:pPr marL="12700">
              <a:lnSpc>
                <a:spcPct val="100000"/>
              </a:lnSpc>
            </a:pPr>
            <a:r>
              <a:rPr sz="1800" b="1" dirty="0">
                <a:solidFill>
                  <a:srgbClr val="00377A"/>
                </a:solidFill>
                <a:latin typeface="Century Gothic"/>
                <a:cs typeface="Century Gothic"/>
              </a:rPr>
              <a:t>6</a:t>
            </a:r>
            <a:endParaRPr sz="1800">
              <a:latin typeface="Century Gothic"/>
              <a:cs typeface="Century Gothic"/>
            </a:endParaRPr>
          </a:p>
        </p:txBody>
      </p:sp>
      <p:sp>
        <p:nvSpPr>
          <p:cNvPr id="19" name="object 19"/>
          <p:cNvSpPr txBox="1"/>
          <p:nvPr/>
        </p:nvSpPr>
        <p:spPr>
          <a:xfrm>
            <a:off x="2376170" y="3527032"/>
            <a:ext cx="153670" cy="254635"/>
          </a:xfrm>
          <a:prstGeom prst="rect">
            <a:avLst/>
          </a:prstGeom>
        </p:spPr>
        <p:txBody>
          <a:bodyPr vert="horz" wrap="square" lIns="0" tIns="0" rIns="0" bIns="0" rtlCol="0">
            <a:spAutoFit/>
          </a:bodyPr>
          <a:lstStyle/>
          <a:p>
            <a:pPr marL="12700">
              <a:lnSpc>
                <a:spcPct val="100000"/>
              </a:lnSpc>
            </a:pPr>
            <a:r>
              <a:rPr sz="1800" b="1" dirty="0">
                <a:solidFill>
                  <a:srgbClr val="00377A"/>
                </a:solidFill>
                <a:latin typeface="Century Gothic"/>
                <a:cs typeface="Century Gothic"/>
              </a:rPr>
              <a:t>5</a:t>
            </a:r>
            <a:endParaRPr sz="1800">
              <a:latin typeface="Century Gothic"/>
              <a:cs typeface="Century Gothic"/>
            </a:endParaRPr>
          </a:p>
        </p:txBody>
      </p:sp>
      <p:sp>
        <p:nvSpPr>
          <p:cNvPr id="20" name="object 20"/>
          <p:cNvSpPr txBox="1"/>
          <p:nvPr/>
        </p:nvSpPr>
        <p:spPr>
          <a:xfrm>
            <a:off x="2572385" y="2554472"/>
            <a:ext cx="279400" cy="254000"/>
          </a:xfrm>
          <a:prstGeom prst="rect">
            <a:avLst/>
          </a:prstGeom>
        </p:spPr>
        <p:txBody>
          <a:bodyPr vert="horz" wrap="square" lIns="0" tIns="0" rIns="0" bIns="0" rtlCol="0">
            <a:spAutoFit/>
          </a:bodyPr>
          <a:lstStyle/>
          <a:p>
            <a:pPr marL="12700">
              <a:lnSpc>
                <a:spcPct val="100000"/>
              </a:lnSpc>
            </a:pPr>
            <a:r>
              <a:rPr sz="1800" b="1" spc="-10" dirty="0">
                <a:solidFill>
                  <a:srgbClr val="00377A"/>
                </a:solidFill>
                <a:latin typeface="Century Gothic"/>
                <a:cs typeface="Century Gothic"/>
              </a:rPr>
              <a:t>11</a:t>
            </a:r>
            <a:endParaRPr sz="1800">
              <a:latin typeface="Century Gothic"/>
              <a:cs typeface="Century Gothic"/>
            </a:endParaRPr>
          </a:p>
        </p:txBody>
      </p:sp>
      <p:sp>
        <p:nvSpPr>
          <p:cNvPr id="21" name="object 21"/>
          <p:cNvSpPr txBox="1"/>
          <p:nvPr/>
        </p:nvSpPr>
        <p:spPr>
          <a:xfrm>
            <a:off x="6904355" y="1636875"/>
            <a:ext cx="1114425" cy="229235"/>
          </a:xfrm>
          <a:prstGeom prst="rect">
            <a:avLst/>
          </a:prstGeom>
        </p:spPr>
        <p:txBody>
          <a:bodyPr vert="horz" wrap="square" lIns="0" tIns="0" rIns="0" bIns="0" rtlCol="0">
            <a:spAutoFit/>
          </a:bodyPr>
          <a:lstStyle/>
          <a:p>
            <a:pPr marL="12700">
              <a:lnSpc>
                <a:spcPct val="100000"/>
              </a:lnSpc>
            </a:pPr>
            <a:r>
              <a:rPr sz="1600" b="1" spc="5" dirty="0">
                <a:solidFill>
                  <a:srgbClr val="001F5F"/>
                </a:solidFill>
                <a:latin typeface="Calibri"/>
                <a:cs typeface="Calibri"/>
              </a:rPr>
              <a:t>P</a:t>
            </a:r>
            <a:r>
              <a:rPr sz="1600" b="1" spc="-30" dirty="0">
                <a:solidFill>
                  <a:srgbClr val="001F5F"/>
                </a:solidFill>
                <a:latin typeface="Calibri"/>
                <a:cs typeface="Calibri"/>
              </a:rPr>
              <a:t>r</a:t>
            </a:r>
            <a:r>
              <a:rPr sz="1600" b="1" dirty="0">
                <a:solidFill>
                  <a:srgbClr val="001F5F"/>
                </a:solidFill>
                <a:latin typeface="Calibri"/>
                <a:cs typeface="Calibri"/>
              </a:rPr>
              <a:t>o</a:t>
            </a:r>
            <a:r>
              <a:rPr sz="1600" b="1" spc="-90" dirty="0">
                <a:solidFill>
                  <a:srgbClr val="001F5F"/>
                </a:solidFill>
                <a:latin typeface="Calibri"/>
                <a:cs typeface="Calibri"/>
              </a:rPr>
              <a:t>f</a:t>
            </a:r>
            <a:r>
              <a:rPr sz="1600" b="1" dirty="0">
                <a:solidFill>
                  <a:srgbClr val="001F5F"/>
                </a:solidFill>
                <a:latin typeface="Calibri"/>
                <a:cs typeface="Calibri"/>
              </a:rPr>
              <a:t>.</a:t>
            </a:r>
            <a:r>
              <a:rPr sz="1600" b="1" spc="-10" dirty="0">
                <a:solidFill>
                  <a:srgbClr val="001F5F"/>
                </a:solidFill>
                <a:latin typeface="Calibri"/>
                <a:cs typeface="Calibri"/>
              </a:rPr>
              <a:t> </a:t>
            </a:r>
            <a:r>
              <a:rPr sz="1600" b="1" spc="5" dirty="0">
                <a:solidFill>
                  <a:srgbClr val="001F5F"/>
                </a:solidFill>
                <a:latin typeface="Calibri"/>
                <a:cs typeface="Calibri"/>
              </a:rPr>
              <a:t>P</a:t>
            </a:r>
            <a:r>
              <a:rPr sz="1600" b="1" spc="-30" dirty="0">
                <a:solidFill>
                  <a:srgbClr val="001F5F"/>
                </a:solidFill>
                <a:latin typeface="Calibri"/>
                <a:cs typeface="Calibri"/>
              </a:rPr>
              <a:t>re</a:t>
            </a:r>
            <a:r>
              <a:rPr sz="1600" b="1" spc="-5" dirty="0">
                <a:solidFill>
                  <a:srgbClr val="001F5F"/>
                </a:solidFill>
                <a:latin typeface="Calibri"/>
                <a:cs typeface="Calibri"/>
              </a:rPr>
              <a:t>z</a:t>
            </a:r>
            <a:r>
              <a:rPr sz="1600" b="1" spc="5" dirty="0">
                <a:solidFill>
                  <a:srgbClr val="001F5F"/>
                </a:solidFill>
                <a:latin typeface="Calibri"/>
                <a:cs typeface="Calibri"/>
              </a:rPr>
              <a:t>i</a:t>
            </a:r>
            <a:r>
              <a:rPr sz="1600" b="1" dirty="0">
                <a:solidFill>
                  <a:srgbClr val="001F5F"/>
                </a:solidFill>
                <a:latin typeface="Calibri"/>
                <a:cs typeface="Calibri"/>
              </a:rPr>
              <a:t>osi</a:t>
            </a:r>
            <a:endParaRPr sz="1600">
              <a:latin typeface="Calibri"/>
              <a:cs typeface="Calibri"/>
            </a:endParaRPr>
          </a:p>
        </p:txBody>
      </p:sp>
      <p:sp>
        <p:nvSpPr>
          <p:cNvPr id="22" name="object 22"/>
          <p:cNvSpPr txBox="1"/>
          <p:nvPr/>
        </p:nvSpPr>
        <p:spPr>
          <a:xfrm>
            <a:off x="6899656" y="2588090"/>
            <a:ext cx="1069975" cy="228600"/>
          </a:xfrm>
          <a:prstGeom prst="rect">
            <a:avLst/>
          </a:prstGeom>
        </p:spPr>
        <p:txBody>
          <a:bodyPr vert="horz" wrap="square" lIns="0" tIns="0" rIns="0" bIns="0" rtlCol="0">
            <a:spAutoFit/>
          </a:bodyPr>
          <a:lstStyle/>
          <a:p>
            <a:pPr marL="12700">
              <a:lnSpc>
                <a:spcPct val="100000"/>
              </a:lnSpc>
            </a:pPr>
            <a:r>
              <a:rPr sz="1600" b="1" spc="5" dirty="0">
                <a:solidFill>
                  <a:srgbClr val="001F5F"/>
                </a:solidFill>
                <a:latin typeface="Calibri"/>
                <a:cs typeface="Calibri"/>
              </a:rPr>
              <a:t>P</a:t>
            </a:r>
            <a:r>
              <a:rPr sz="1600" b="1" spc="-30" dirty="0">
                <a:solidFill>
                  <a:srgbClr val="001F5F"/>
                </a:solidFill>
                <a:latin typeface="Calibri"/>
                <a:cs typeface="Calibri"/>
              </a:rPr>
              <a:t>r</a:t>
            </a:r>
            <a:r>
              <a:rPr sz="1600" b="1" dirty="0">
                <a:solidFill>
                  <a:srgbClr val="001F5F"/>
                </a:solidFill>
                <a:latin typeface="Calibri"/>
                <a:cs typeface="Calibri"/>
              </a:rPr>
              <a:t>o</a:t>
            </a:r>
            <a:r>
              <a:rPr sz="1600" b="1" spc="-90" dirty="0">
                <a:solidFill>
                  <a:srgbClr val="001F5F"/>
                </a:solidFill>
                <a:latin typeface="Calibri"/>
                <a:cs typeface="Calibri"/>
              </a:rPr>
              <a:t>f</a:t>
            </a:r>
            <a:r>
              <a:rPr sz="1600" b="1" dirty="0">
                <a:solidFill>
                  <a:srgbClr val="001F5F"/>
                </a:solidFill>
                <a:latin typeface="Calibri"/>
                <a:cs typeface="Calibri"/>
              </a:rPr>
              <a:t>.</a:t>
            </a:r>
            <a:r>
              <a:rPr sz="1600" b="1" spc="-10" dirty="0">
                <a:solidFill>
                  <a:srgbClr val="001F5F"/>
                </a:solidFill>
                <a:latin typeface="Calibri"/>
                <a:cs typeface="Calibri"/>
              </a:rPr>
              <a:t> C</a:t>
            </a:r>
            <a:r>
              <a:rPr sz="1600" b="1" spc="-5" dirty="0">
                <a:solidFill>
                  <a:srgbClr val="001F5F"/>
                </a:solidFill>
                <a:latin typeface="Calibri"/>
                <a:cs typeface="Calibri"/>
              </a:rPr>
              <a:t>a</a:t>
            </a:r>
            <a:r>
              <a:rPr sz="1600" b="1" spc="-10" dirty="0">
                <a:solidFill>
                  <a:srgbClr val="001F5F"/>
                </a:solidFill>
                <a:latin typeface="Calibri"/>
                <a:cs typeface="Calibri"/>
              </a:rPr>
              <a:t>nu</a:t>
            </a:r>
            <a:r>
              <a:rPr sz="1600" b="1" spc="-25" dirty="0">
                <a:solidFill>
                  <a:srgbClr val="001F5F"/>
                </a:solidFill>
                <a:latin typeface="Calibri"/>
                <a:cs typeface="Calibri"/>
              </a:rPr>
              <a:t>t</a:t>
            </a:r>
            <a:r>
              <a:rPr sz="1600" b="1" spc="-10" dirty="0">
                <a:solidFill>
                  <a:srgbClr val="001F5F"/>
                </a:solidFill>
                <a:latin typeface="Calibri"/>
                <a:cs typeface="Calibri"/>
              </a:rPr>
              <a:t>o</a:t>
            </a:r>
            <a:endParaRPr sz="1600">
              <a:latin typeface="Calibri"/>
              <a:cs typeface="Calibri"/>
            </a:endParaRPr>
          </a:p>
        </p:txBody>
      </p:sp>
      <p:sp>
        <p:nvSpPr>
          <p:cNvPr id="23" name="object 23"/>
          <p:cNvSpPr txBox="1"/>
          <p:nvPr/>
        </p:nvSpPr>
        <p:spPr>
          <a:xfrm>
            <a:off x="6904355" y="3555576"/>
            <a:ext cx="1268730" cy="228600"/>
          </a:xfrm>
          <a:prstGeom prst="rect">
            <a:avLst/>
          </a:prstGeom>
        </p:spPr>
        <p:txBody>
          <a:bodyPr vert="horz" wrap="square" lIns="0" tIns="0" rIns="0" bIns="0" rtlCol="0">
            <a:spAutoFit/>
          </a:bodyPr>
          <a:lstStyle/>
          <a:p>
            <a:pPr marL="12700">
              <a:lnSpc>
                <a:spcPct val="100000"/>
              </a:lnSpc>
            </a:pPr>
            <a:r>
              <a:rPr sz="1600" b="1" spc="5" dirty="0">
                <a:solidFill>
                  <a:srgbClr val="001F5F"/>
                </a:solidFill>
                <a:latin typeface="Calibri"/>
                <a:cs typeface="Calibri"/>
              </a:rPr>
              <a:t>P</a:t>
            </a:r>
            <a:r>
              <a:rPr sz="1600" b="1" spc="-30" dirty="0">
                <a:solidFill>
                  <a:srgbClr val="001F5F"/>
                </a:solidFill>
                <a:latin typeface="Calibri"/>
                <a:cs typeface="Calibri"/>
              </a:rPr>
              <a:t>r</a:t>
            </a:r>
            <a:r>
              <a:rPr sz="1600" b="1" dirty="0">
                <a:solidFill>
                  <a:srgbClr val="001F5F"/>
                </a:solidFill>
                <a:latin typeface="Calibri"/>
                <a:cs typeface="Calibri"/>
              </a:rPr>
              <a:t>o</a:t>
            </a:r>
            <a:r>
              <a:rPr sz="1600" b="1" spc="-90" dirty="0">
                <a:solidFill>
                  <a:srgbClr val="001F5F"/>
                </a:solidFill>
                <a:latin typeface="Calibri"/>
                <a:cs typeface="Calibri"/>
              </a:rPr>
              <a:t>f</a:t>
            </a:r>
            <a:r>
              <a:rPr sz="1600" b="1" dirty="0">
                <a:solidFill>
                  <a:srgbClr val="001F5F"/>
                </a:solidFill>
                <a:latin typeface="Calibri"/>
                <a:cs typeface="Calibri"/>
              </a:rPr>
              <a:t>.</a:t>
            </a:r>
            <a:r>
              <a:rPr sz="1600" b="1" spc="-10" dirty="0">
                <a:solidFill>
                  <a:srgbClr val="001F5F"/>
                </a:solidFill>
                <a:latin typeface="Calibri"/>
                <a:cs typeface="Calibri"/>
              </a:rPr>
              <a:t> </a:t>
            </a:r>
            <a:r>
              <a:rPr sz="1600" b="1" spc="-20" dirty="0">
                <a:solidFill>
                  <a:srgbClr val="001F5F"/>
                </a:solidFill>
                <a:latin typeface="Calibri"/>
                <a:cs typeface="Calibri"/>
              </a:rPr>
              <a:t>G</a:t>
            </a:r>
            <a:r>
              <a:rPr sz="1600" b="1" dirty="0">
                <a:solidFill>
                  <a:srgbClr val="001F5F"/>
                </a:solidFill>
                <a:latin typeface="Calibri"/>
                <a:cs typeface="Calibri"/>
              </a:rPr>
              <a:t>a</a:t>
            </a:r>
            <a:r>
              <a:rPr sz="1600" b="1" spc="-10" dirty="0">
                <a:solidFill>
                  <a:srgbClr val="001F5F"/>
                </a:solidFill>
                <a:latin typeface="Calibri"/>
                <a:cs typeface="Calibri"/>
              </a:rPr>
              <a:t>sp</a:t>
            </a:r>
            <a:r>
              <a:rPr sz="1600" b="1" dirty="0">
                <a:solidFill>
                  <a:srgbClr val="001F5F"/>
                </a:solidFill>
                <a:latin typeface="Calibri"/>
                <a:cs typeface="Calibri"/>
              </a:rPr>
              <a:t>a</a:t>
            </a:r>
            <a:r>
              <a:rPr sz="1600" b="1" spc="-10" dirty="0">
                <a:solidFill>
                  <a:srgbClr val="001F5F"/>
                </a:solidFill>
                <a:latin typeface="Calibri"/>
                <a:cs typeface="Calibri"/>
              </a:rPr>
              <a:t>r</a:t>
            </a:r>
            <a:r>
              <a:rPr sz="1600" b="1" dirty="0">
                <a:solidFill>
                  <a:srgbClr val="001F5F"/>
                </a:solidFill>
                <a:latin typeface="Calibri"/>
                <a:cs typeface="Calibri"/>
              </a:rPr>
              <a:t>i</a:t>
            </a:r>
            <a:r>
              <a:rPr sz="1600" b="1" spc="-10" dirty="0">
                <a:solidFill>
                  <a:srgbClr val="001F5F"/>
                </a:solidFill>
                <a:latin typeface="Calibri"/>
                <a:cs typeface="Calibri"/>
              </a:rPr>
              <a:t>ni</a:t>
            </a:r>
            <a:endParaRPr sz="1600">
              <a:latin typeface="Calibri"/>
              <a:cs typeface="Calibri"/>
            </a:endParaRPr>
          </a:p>
        </p:txBody>
      </p:sp>
      <p:sp>
        <p:nvSpPr>
          <p:cNvPr id="24" name="object 24"/>
          <p:cNvSpPr/>
          <p:nvPr/>
        </p:nvSpPr>
        <p:spPr>
          <a:xfrm>
            <a:off x="441959" y="2304880"/>
            <a:ext cx="1369060" cy="502920"/>
          </a:xfrm>
          <a:prstGeom prst="rect">
            <a:avLst/>
          </a:prstGeom>
          <a:blipFill>
            <a:blip r:embed="rId10" cstate="print"/>
            <a:stretch>
              <a:fillRect/>
            </a:stretch>
          </a:blipFill>
        </p:spPr>
        <p:txBody>
          <a:bodyPr wrap="square" lIns="0" tIns="0" rIns="0" bIns="0" rtlCol="0"/>
          <a:lstStyle/>
          <a:p>
            <a:endParaRPr/>
          </a:p>
        </p:txBody>
      </p:sp>
      <p:sp>
        <p:nvSpPr>
          <p:cNvPr id="25" name="object 25"/>
          <p:cNvSpPr txBox="1"/>
          <p:nvPr/>
        </p:nvSpPr>
        <p:spPr>
          <a:xfrm>
            <a:off x="267017" y="2443444"/>
            <a:ext cx="1690370" cy="807913"/>
          </a:xfrm>
          <a:prstGeom prst="rect">
            <a:avLst/>
          </a:prstGeom>
        </p:spPr>
        <p:txBody>
          <a:bodyPr vert="horz" wrap="square" lIns="0" tIns="0" rIns="0" bIns="0" rtlCol="0">
            <a:spAutoFit/>
          </a:bodyPr>
          <a:lstStyle/>
          <a:p>
            <a:pPr algn="ctr">
              <a:lnSpc>
                <a:spcPts val="2860"/>
              </a:lnSpc>
            </a:pPr>
            <a:r>
              <a:rPr sz="2400" b="1" spc="-25" dirty="0">
                <a:solidFill>
                  <a:srgbClr val="1F487C"/>
                </a:solidFill>
                <a:latin typeface="Century Gothic"/>
                <a:cs typeface="Century Gothic"/>
              </a:rPr>
              <a:t>D</a:t>
            </a:r>
            <a:r>
              <a:rPr sz="2400" b="1" dirty="0">
                <a:solidFill>
                  <a:srgbClr val="1F487C"/>
                </a:solidFill>
                <a:latin typeface="Century Gothic"/>
                <a:cs typeface="Century Gothic"/>
              </a:rPr>
              <a:t>I</a:t>
            </a:r>
            <a:r>
              <a:rPr sz="2400" b="1" spc="-20" dirty="0">
                <a:solidFill>
                  <a:srgbClr val="1F487C"/>
                </a:solidFill>
                <a:latin typeface="Century Gothic"/>
                <a:cs typeface="Century Gothic"/>
              </a:rPr>
              <a:t>SMA</a:t>
            </a:r>
            <a:endParaRPr sz="2400" dirty="0">
              <a:latin typeface="Century Gothic"/>
              <a:cs typeface="Century Gothic"/>
            </a:endParaRPr>
          </a:p>
          <a:p>
            <a:pPr marL="12700" marR="5080" algn="ctr">
              <a:lnSpc>
                <a:spcPts val="1680"/>
              </a:lnSpc>
              <a:spcBef>
                <a:spcPts val="35"/>
              </a:spcBef>
            </a:pPr>
            <a:r>
              <a:rPr lang="it-IT" sz="1400" b="1" spc="-5" dirty="0" smtClean="0">
                <a:solidFill>
                  <a:srgbClr val="1F487C"/>
                </a:solidFill>
                <a:latin typeface="Calibri"/>
                <a:cs typeface="Calibri"/>
              </a:rPr>
              <a:t>Dipartimento di Scienze Matematiche</a:t>
            </a:r>
            <a:endParaRPr sz="1400" dirty="0">
              <a:latin typeface="Calibri"/>
              <a:cs typeface="Calibri"/>
            </a:endParaRPr>
          </a:p>
        </p:txBody>
      </p:sp>
      <p:sp>
        <p:nvSpPr>
          <p:cNvPr id="26" name="object 26"/>
          <p:cNvSpPr/>
          <p:nvPr/>
        </p:nvSpPr>
        <p:spPr>
          <a:xfrm>
            <a:off x="1158239" y="890099"/>
            <a:ext cx="802640" cy="589279"/>
          </a:xfrm>
          <a:prstGeom prst="rect">
            <a:avLst/>
          </a:prstGeom>
          <a:blipFill>
            <a:blip r:embed="rId11" cstate="print"/>
            <a:stretch>
              <a:fillRect/>
            </a:stretch>
          </a:blipFill>
        </p:spPr>
        <p:txBody>
          <a:bodyPr wrap="square" lIns="0" tIns="0" rIns="0" bIns="0" rtlCol="0"/>
          <a:lstStyle/>
          <a:p>
            <a:endParaRPr/>
          </a:p>
        </p:txBody>
      </p:sp>
      <p:sp>
        <p:nvSpPr>
          <p:cNvPr id="27" name="object 27"/>
          <p:cNvSpPr/>
          <p:nvPr/>
        </p:nvSpPr>
        <p:spPr>
          <a:xfrm>
            <a:off x="396240" y="4964259"/>
            <a:ext cx="1358899" cy="502919"/>
          </a:xfrm>
          <a:prstGeom prst="rect">
            <a:avLst/>
          </a:prstGeom>
          <a:blipFill>
            <a:blip r:embed="rId12" cstate="print"/>
            <a:stretch>
              <a:fillRect/>
            </a:stretch>
          </a:blipFill>
        </p:spPr>
        <p:txBody>
          <a:bodyPr wrap="square" lIns="0" tIns="0" rIns="0" bIns="0" rtlCol="0"/>
          <a:lstStyle/>
          <a:p>
            <a:endParaRPr/>
          </a:p>
        </p:txBody>
      </p:sp>
      <p:sp>
        <p:nvSpPr>
          <p:cNvPr id="28" name="object 28"/>
          <p:cNvSpPr txBox="1"/>
          <p:nvPr/>
        </p:nvSpPr>
        <p:spPr>
          <a:xfrm>
            <a:off x="227965" y="5103580"/>
            <a:ext cx="1672589" cy="1025922"/>
          </a:xfrm>
          <a:prstGeom prst="rect">
            <a:avLst/>
          </a:prstGeom>
        </p:spPr>
        <p:txBody>
          <a:bodyPr vert="horz" wrap="square" lIns="0" tIns="0" rIns="0" bIns="0" rtlCol="0">
            <a:spAutoFit/>
          </a:bodyPr>
          <a:lstStyle/>
          <a:p>
            <a:pPr algn="ctr">
              <a:lnSpc>
                <a:spcPts val="2860"/>
              </a:lnSpc>
            </a:pPr>
            <a:r>
              <a:rPr sz="2400" b="1" spc="-5" dirty="0">
                <a:solidFill>
                  <a:srgbClr val="1F487C"/>
                </a:solidFill>
                <a:latin typeface="Century Gothic"/>
                <a:cs typeface="Century Gothic"/>
              </a:rPr>
              <a:t>DA</a:t>
            </a:r>
            <a:r>
              <a:rPr sz="2400" b="1" spc="5" dirty="0">
                <a:solidFill>
                  <a:srgbClr val="1F487C"/>
                </a:solidFill>
                <a:latin typeface="Century Gothic"/>
                <a:cs typeface="Century Gothic"/>
              </a:rPr>
              <a:t>UI</a:t>
            </a:r>
            <a:r>
              <a:rPr sz="2400" b="1" dirty="0">
                <a:solidFill>
                  <a:srgbClr val="1F487C"/>
                </a:solidFill>
                <a:latin typeface="Century Gothic"/>
                <a:cs typeface="Century Gothic"/>
              </a:rPr>
              <a:t>N</a:t>
            </a:r>
            <a:endParaRPr sz="2400" dirty="0">
              <a:latin typeface="Century Gothic"/>
              <a:cs typeface="Century Gothic"/>
            </a:endParaRPr>
          </a:p>
          <a:p>
            <a:pPr marL="12065" marR="5080" indent="-3175" algn="ctr">
              <a:lnSpc>
                <a:spcPts val="1680"/>
              </a:lnSpc>
              <a:spcBef>
                <a:spcPts val="35"/>
              </a:spcBef>
            </a:pPr>
            <a:r>
              <a:rPr lang="it-IT" sz="1400" b="1" spc="-5" dirty="0" smtClean="0">
                <a:solidFill>
                  <a:srgbClr val="1F487C"/>
                </a:solidFill>
                <a:latin typeface="Calibri"/>
                <a:cs typeface="Calibri"/>
              </a:rPr>
              <a:t>Dipartimento di Automatica ed Informatica</a:t>
            </a:r>
            <a:endParaRPr sz="1400" dirty="0">
              <a:latin typeface="Calibri"/>
              <a:cs typeface="Calibri"/>
            </a:endParaRPr>
          </a:p>
        </p:txBody>
      </p:sp>
      <p:sp>
        <p:nvSpPr>
          <p:cNvPr id="30" name="object 30"/>
          <p:cNvSpPr txBox="1"/>
          <p:nvPr/>
        </p:nvSpPr>
        <p:spPr>
          <a:xfrm>
            <a:off x="2943772" y="4778247"/>
            <a:ext cx="2096135" cy="254635"/>
          </a:xfrm>
          <a:prstGeom prst="rect">
            <a:avLst/>
          </a:prstGeom>
        </p:spPr>
        <p:txBody>
          <a:bodyPr vert="horz" wrap="square" lIns="0" tIns="0" rIns="0" bIns="0" rtlCol="0">
            <a:spAutoFit/>
          </a:bodyPr>
          <a:lstStyle/>
          <a:p>
            <a:pPr marL="12700">
              <a:lnSpc>
                <a:spcPct val="100000"/>
              </a:lnSpc>
            </a:pPr>
            <a:r>
              <a:rPr sz="1800" b="1" spc="-15" dirty="0">
                <a:solidFill>
                  <a:srgbClr val="FFFFFF"/>
                </a:solidFill>
                <a:latin typeface="Calibri"/>
                <a:cs typeface="Calibri"/>
              </a:rPr>
              <a:t>Sy</a:t>
            </a:r>
            <a:r>
              <a:rPr sz="1800" b="1" spc="-20" dirty="0">
                <a:solidFill>
                  <a:srgbClr val="FFFFFF"/>
                </a:solidFill>
                <a:latin typeface="Calibri"/>
                <a:cs typeface="Calibri"/>
              </a:rPr>
              <a:t>s</a:t>
            </a:r>
            <a:r>
              <a:rPr sz="1800" b="1" spc="-25" dirty="0">
                <a:solidFill>
                  <a:srgbClr val="FFFFFF"/>
                </a:solidFill>
                <a:latin typeface="Calibri"/>
                <a:cs typeface="Calibri"/>
              </a:rPr>
              <a:t>t</a:t>
            </a:r>
            <a:r>
              <a:rPr sz="1800" b="1" spc="-10" dirty="0">
                <a:solidFill>
                  <a:srgbClr val="FFFFFF"/>
                </a:solidFill>
                <a:latin typeface="Calibri"/>
                <a:cs typeface="Calibri"/>
              </a:rPr>
              <a:t>e</a:t>
            </a:r>
            <a:r>
              <a:rPr sz="1800" b="1" dirty="0">
                <a:solidFill>
                  <a:srgbClr val="FFFFFF"/>
                </a:solidFill>
                <a:latin typeface="Calibri"/>
                <a:cs typeface="Calibri"/>
              </a:rPr>
              <a:t>m</a:t>
            </a:r>
            <a:r>
              <a:rPr sz="1800" b="1" spc="-35" dirty="0">
                <a:solidFill>
                  <a:srgbClr val="FFFFFF"/>
                </a:solidFill>
                <a:latin typeface="Calibri"/>
                <a:cs typeface="Calibri"/>
              </a:rPr>
              <a:t> </a:t>
            </a:r>
            <a:r>
              <a:rPr sz="1800" b="1" spc="-10" dirty="0">
                <a:solidFill>
                  <a:srgbClr val="FFFFFF"/>
                </a:solidFill>
                <a:latin typeface="Calibri"/>
                <a:cs typeface="Calibri"/>
              </a:rPr>
              <a:t>B</a:t>
            </a:r>
            <a:r>
              <a:rPr sz="1800" b="1" dirty="0">
                <a:solidFill>
                  <a:srgbClr val="FFFFFF"/>
                </a:solidFill>
                <a:latin typeface="Calibri"/>
                <a:cs typeface="Calibri"/>
              </a:rPr>
              <a:t>i</a:t>
            </a:r>
            <a:r>
              <a:rPr sz="1800" b="1" spc="-15" dirty="0">
                <a:solidFill>
                  <a:srgbClr val="FFFFFF"/>
                </a:solidFill>
                <a:latin typeface="Calibri"/>
                <a:cs typeface="Calibri"/>
              </a:rPr>
              <a:t>o</a:t>
            </a:r>
            <a:r>
              <a:rPr sz="1800" b="1" dirty="0">
                <a:solidFill>
                  <a:srgbClr val="FFFFFF"/>
                </a:solidFill>
                <a:latin typeface="Calibri"/>
                <a:cs typeface="Calibri"/>
              </a:rPr>
              <a:t>l</a:t>
            </a:r>
            <a:r>
              <a:rPr sz="1800" b="1" spc="-15" dirty="0">
                <a:solidFill>
                  <a:srgbClr val="FFFFFF"/>
                </a:solidFill>
                <a:latin typeface="Calibri"/>
                <a:cs typeface="Calibri"/>
              </a:rPr>
              <a:t>o</a:t>
            </a:r>
            <a:r>
              <a:rPr sz="1800" b="1" dirty="0">
                <a:solidFill>
                  <a:srgbClr val="FFFFFF"/>
                </a:solidFill>
                <a:latin typeface="Calibri"/>
                <a:cs typeface="Calibri"/>
              </a:rPr>
              <a:t>gy</a:t>
            </a:r>
            <a:r>
              <a:rPr sz="1800" b="1" spc="15" dirty="0">
                <a:solidFill>
                  <a:srgbClr val="FFFFFF"/>
                </a:solidFill>
                <a:latin typeface="Calibri"/>
                <a:cs typeface="Calibri"/>
              </a:rPr>
              <a:t> </a:t>
            </a:r>
            <a:r>
              <a:rPr sz="1800" b="1" spc="-10" dirty="0">
                <a:solidFill>
                  <a:srgbClr val="FFFFFF"/>
                </a:solidFill>
                <a:latin typeface="Calibri"/>
                <a:cs typeface="Calibri"/>
              </a:rPr>
              <a:t>G</a:t>
            </a:r>
            <a:r>
              <a:rPr sz="1800" b="1" spc="-25" dirty="0">
                <a:solidFill>
                  <a:srgbClr val="FFFFFF"/>
                </a:solidFill>
                <a:latin typeface="Calibri"/>
                <a:cs typeface="Calibri"/>
              </a:rPr>
              <a:t>r</a:t>
            </a:r>
            <a:r>
              <a:rPr sz="1800" b="1" spc="-10" dirty="0">
                <a:solidFill>
                  <a:srgbClr val="FFFFFF"/>
                </a:solidFill>
                <a:latin typeface="Calibri"/>
                <a:cs typeface="Calibri"/>
              </a:rPr>
              <a:t>ou</a:t>
            </a:r>
            <a:r>
              <a:rPr sz="1800" b="1" dirty="0">
                <a:solidFill>
                  <a:srgbClr val="FFFFFF"/>
                </a:solidFill>
                <a:latin typeface="Calibri"/>
                <a:cs typeface="Calibri"/>
              </a:rPr>
              <a:t>p</a:t>
            </a:r>
            <a:endParaRPr sz="1800" dirty="0">
              <a:latin typeface="Calibri"/>
              <a:cs typeface="Calibri"/>
            </a:endParaRPr>
          </a:p>
        </p:txBody>
      </p:sp>
      <p:sp>
        <p:nvSpPr>
          <p:cNvPr id="31" name="object 31"/>
          <p:cNvSpPr txBox="1"/>
          <p:nvPr/>
        </p:nvSpPr>
        <p:spPr>
          <a:xfrm>
            <a:off x="2932176" y="5623407"/>
            <a:ext cx="3857244" cy="538609"/>
          </a:xfrm>
          <a:prstGeom prst="rect">
            <a:avLst/>
          </a:prstGeom>
        </p:spPr>
        <p:txBody>
          <a:bodyPr vert="horz" wrap="square" lIns="0" tIns="0" rIns="0" bIns="0" rtlCol="0">
            <a:spAutoFit/>
          </a:bodyPr>
          <a:lstStyle/>
          <a:p>
            <a:pPr marL="12700">
              <a:lnSpc>
                <a:spcPts val="2070"/>
              </a:lnSpc>
            </a:pPr>
            <a:r>
              <a:rPr sz="1800" b="1" spc="-10" dirty="0" err="1" smtClean="0">
                <a:solidFill>
                  <a:srgbClr val="FFFFFF"/>
                </a:solidFill>
                <a:latin typeface="Calibri"/>
                <a:cs typeface="Calibri"/>
              </a:rPr>
              <a:t>L</a:t>
            </a:r>
            <a:r>
              <a:rPr sz="1800" b="1" spc="-25" dirty="0" err="1" smtClean="0">
                <a:solidFill>
                  <a:srgbClr val="FFFFFF"/>
                </a:solidFill>
                <a:latin typeface="Calibri"/>
                <a:cs typeface="Calibri"/>
              </a:rPr>
              <a:t>a</a:t>
            </a:r>
            <a:r>
              <a:rPr sz="1800" b="1" spc="-20" dirty="0" err="1" smtClean="0">
                <a:solidFill>
                  <a:srgbClr val="FFFFFF"/>
                </a:solidFill>
                <a:latin typeface="Calibri"/>
                <a:cs typeface="Calibri"/>
              </a:rPr>
              <a:t>b</a:t>
            </a:r>
            <a:r>
              <a:rPr sz="1800" b="1" spc="-50" dirty="0" err="1" smtClean="0">
                <a:solidFill>
                  <a:srgbClr val="FFFFFF"/>
                </a:solidFill>
                <a:latin typeface="Calibri"/>
                <a:cs typeface="Calibri"/>
              </a:rPr>
              <a:t>R</a:t>
            </a:r>
            <a:r>
              <a:rPr lang="it-IT" b="1" spc="-20" dirty="0" err="1" smtClean="0">
                <a:solidFill>
                  <a:srgbClr val="FFFFFF"/>
                </a:solidFill>
                <a:latin typeface="Calibri"/>
                <a:cs typeface="Calibri"/>
              </a:rPr>
              <a:t>ob</a:t>
            </a:r>
            <a:r>
              <a:rPr lang="it-IT" b="1" spc="-20" dirty="0" smtClean="0">
                <a:solidFill>
                  <a:srgbClr val="FFFFFF"/>
                </a:solidFill>
                <a:latin typeface="Calibri"/>
                <a:cs typeface="Calibri"/>
              </a:rPr>
              <a:t> ( Laboratorio di Robotica) e</a:t>
            </a:r>
            <a:r>
              <a:rPr sz="1800" b="1" spc="5" dirty="0" smtClean="0">
                <a:solidFill>
                  <a:srgbClr val="FFFFFF"/>
                </a:solidFill>
                <a:latin typeface="Calibri"/>
                <a:cs typeface="Calibri"/>
              </a:rPr>
              <a:t> </a:t>
            </a:r>
            <a:r>
              <a:rPr lang="it-IT" b="1" dirty="0" smtClean="0">
                <a:solidFill>
                  <a:srgbClr val="FFFFFF"/>
                </a:solidFill>
                <a:latin typeface="Calibri"/>
                <a:cs typeface="Calibri"/>
              </a:rPr>
              <a:t>Ingegneria di Controllo</a:t>
            </a:r>
            <a:endParaRPr sz="1800" dirty="0">
              <a:latin typeface="Calibri"/>
              <a:cs typeface="Calibri"/>
            </a:endParaRPr>
          </a:p>
        </p:txBody>
      </p:sp>
      <p:sp>
        <p:nvSpPr>
          <p:cNvPr id="32" name="object 32"/>
          <p:cNvSpPr txBox="1"/>
          <p:nvPr/>
        </p:nvSpPr>
        <p:spPr>
          <a:xfrm>
            <a:off x="2373629" y="5783885"/>
            <a:ext cx="153670" cy="254635"/>
          </a:xfrm>
          <a:prstGeom prst="rect">
            <a:avLst/>
          </a:prstGeom>
        </p:spPr>
        <p:txBody>
          <a:bodyPr vert="horz" wrap="square" lIns="0" tIns="0" rIns="0" bIns="0" rtlCol="0">
            <a:spAutoFit/>
          </a:bodyPr>
          <a:lstStyle/>
          <a:p>
            <a:pPr marL="12700">
              <a:lnSpc>
                <a:spcPct val="100000"/>
              </a:lnSpc>
            </a:pPr>
            <a:r>
              <a:rPr sz="1800" b="1" dirty="0">
                <a:solidFill>
                  <a:srgbClr val="00377A"/>
                </a:solidFill>
                <a:latin typeface="Century Gothic"/>
                <a:cs typeface="Century Gothic"/>
              </a:rPr>
              <a:t>5</a:t>
            </a:r>
            <a:endParaRPr sz="1800">
              <a:latin typeface="Century Gothic"/>
              <a:cs typeface="Century Gothic"/>
            </a:endParaRPr>
          </a:p>
        </p:txBody>
      </p:sp>
      <p:sp>
        <p:nvSpPr>
          <p:cNvPr id="33" name="object 33"/>
          <p:cNvSpPr txBox="1"/>
          <p:nvPr/>
        </p:nvSpPr>
        <p:spPr>
          <a:xfrm>
            <a:off x="6899656" y="4829639"/>
            <a:ext cx="981075" cy="228600"/>
          </a:xfrm>
          <a:prstGeom prst="rect">
            <a:avLst/>
          </a:prstGeom>
        </p:spPr>
        <p:txBody>
          <a:bodyPr vert="horz" wrap="square" lIns="0" tIns="0" rIns="0" bIns="0" rtlCol="0">
            <a:spAutoFit/>
          </a:bodyPr>
          <a:lstStyle/>
          <a:p>
            <a:pPr marL="12700">
              <a:lnSpc>
                <a:spcPct val="100000"/>
              </a:lnSpc>
            </a:pPr>
            <a:r>
              <a:rPr sz="1600" b="1" spc="5" dirty="0">
                <a:solidFill>
                  <a:srgbClr val="001F5F"/>
                </a:solidFill>
                <a:latin typeface="Calibri"/>
                <a:cs typeface="Calibri"/>
              </a:rPr>
              <a:t>P</a:t>
            </a:r>
            <a:r>
              <a:rPr sz="1600" b="1" spc="-30" dirty="0">
                <a:solidFill>
                  <a:srgbClr val="001F5F"/>
                </a:solidFill>
                <a:latin typeface="Calibri"/>
                <a:cs typeface="Calibri"/>
              </a:rPr>
              <a:t>r</a:t>
            </a:r>
            <a:r>
              <a:rPr sz="1600" b="1" dirty="0">
                <a:solidFill>
                  <a:srgbClr val="001F5F"/>
                </a:solidFill>
                <a:latin typeface="Calibri"/>
                <a:cs typeface="Calibri"/>
              </a:rPr>
              <a:t>o</a:t>
            </a:r>
            <a:r>
              <a:rPr sz="1600" b="1" spc="-90" dirty="0">
                <a:solidFill>
                  <a:srgbClr val="001F5F"/>
                </a:solidFill>
                <a:latin typeface="Calibri"/>
                <a:cs typeface="Calibri"/>
              </a:rPr>
              <a:t>f</a:t>
            </a:r>
            <a:r>
              <a:rPr sz="1600" b="1" dirty="0">
                <a:solidFill>
                  <a:srgbClr val="001F5F"/>
                </a:solidFill>
                <a:latin typeface="Calibri"/>
                <a:cs typeface="Calibri"/>
              </a:rPr>
              <a:t>.</a:t>
            </a:r>
            <a:r>
              <a:rPr sz="1600" b="1" spc="-10" dirty="0">
                <a:solidFill>
                  <a:srgbClr val="001F5F"/>
                </a:solidFill>
                <a:latin typeface="Calibri"/>
                <a:cs typeface="Calibri"/>
              </a:rPr>
              <a:t> Benso</a:t>
            </a:r>
            <a:endParaRPr sz="1600">
              <a:latin typeface="Calibri"/>
              <a:cs typeface="Calibri"/>
            </a:endParaRPr>
          </a:p>
        </p:txBody>
      </p:sp>
      <p:sp>
        <p:nvSpPr>
          <p:cNvPr id="34" name="object 34"/>
          <p:cNvSpPr txBox="1"/>
          <p:nvPr/>
        </p:nvSpPr>
        <p:spPr>
          <a:xfrm>
            <a:off x="6899656" y="5816747"/>
            <a:ext cx="897890" cy="228600"/>
          </a:xfrm>
          <a:prstGeom prst="rect">
            <a:avLst/>
          </a:prstGeom>
        </p:spPr>
        <p:txBody>
          <a:bodyPr vert="horz" wrap="square" lIns="0" tIns="0" rIns="0" bIns="0" rtlCol="0">
            <a:spAutoFit/>
          </a:bodyPr>
          <a:lstStyle/>
          <a:p>
            <a:pPr marL="12700">
              <a:lnSpc>
                <a:spcPct val="100000"/>
              </a:lnSpc>
            </a:pPr>
            <a:r>
              <a:rPr sz="1600" b="1" spc="5" dirty="0">
                <a:solidFill>
                  <a:srgbClr val="001F5F"/>
                </a:solidFill>
                <a:latin typeface="Calibri"/>
                <a:cs typeface="Calibri"/>
              </a:rPr>
              <a:t>P</a:t>
            </a:r>
            <a:r>
              <a:rPr sz="1600" b="1" spc="-30" dirty="0">
                <a:solidFill>
                  <a:srgbClr val="001F5F"/>
                </a:solidFill>
                <a:latin typeface="Calibri"/>
                <a:cs typeface="Calibri"/>
              </a:rPr>
              <a:t>r</a:t>
            </a:r>
            <a:r>
              <a:rPr sz="1600" b="1" dirty="0">
                <a:solidFill>
                  <a:srgbClr val="001F5F"/>
                </a:solidFill>
                <a:latin typeface="Calibri"/>
                <a:cs typeface="Calibri"/>
              </a:rPr>
              <a:t>o</a:t>
            </a:r>
            <a:r>
              <a:rPr sz="1600" b="1" spc="-90" dirty="0">
                <a:solidFill>
                  <a:srgbClr val="001F5F"/>
                </a:solidFill>
                <a:latin typeface="Calibri"/>
                <a:cs typeface="Calibri"/>
              </a:rPr>
              <a:t>f</a:t>
            </a:r>
            <a:r>
              <a:rPr sz="1600" b="1" dirty="0">
                <a:solidFill>
                  <a:srgbClr val="001F5F"/>
                </a:solidFill>
                <a:latin typeface="Calibri"/>
                <a:cs typeface="Calibri"/>
              </a:rPr>
              <a:t>.</a:t>
            </a:r>
            <a:r>
              <a:rPr sz="1600" b="1" spc="-10" dirty="0">
                <a:solidFill>
                  <a:srgbClr val="001F5F"/>
                </a:solidFill>
                <a:latin typeface="Calibri"/>
                <a:cs typeface="Calibri"/>
              </a:rPr>
              <a:t> Bona</a:t>
            </a:r>
            <a:endParaRPr sz="1600">
              <a:latin typeface="Calibri"/>
              <a:cs typeface="Calibri"/>
            </a:endParaRPr>
          </a:p>
        </p:txBody>
      </p:sp>
      <p:sp>
        <p:nvSpPr>
          <p:cNvPr id="35" name="object 35"/>
          <p:cNvSpPr/>
          <p:nvPr/>
        </p:nvSpPr>
        <p:spPr>
          <a:xfrm>
            <a:off x="1209039" y="4189559"/>
            <a:ext cx="802640" cy="586740"/>
          </a:xfrm>
          <a:prstGeom prst="rect">
            <a:avLst/>
          </a:prstGeom>
          <a:blipFill>
            <a:blip r:embed="rId13" cstate="print"/>
            <a:stretch>
              <a:fillRect/>
            </a:stretch>
          </a:blipFill>
        </p:spPr>
        <p:txBody>
          <a:bodyPr wrap="square" lIns="0" tIns="0" rIns="0" bIns="0" rtlCol="0"/>
          <a:lstStyle/>
          <a:p>
            <a:endParaRPr/>
          </a:p>
        </p:txBody>
      </p:sp>
      <p:sp>
        <p:nvSpPr>
          <p:cNvPr id="37" name="object 37"/>
          <p:cNvSpPr txBox="1"/>
          <p:nvPr/>
        </p:nvSpPr>
        <p:spPr>
          <a:xfrm>
            <a:off x="2352039" y="4806309"/>
            <a:ext cx="153670" cy="254000"/>
          </a:xfrm>
          <a:prstGeom prst="rect">
            <a:avLst/>
          </a:prstGeom>
        </p:spPr>
        <p:txBody>
          <a:bodyPr vert="horz" wrap="square" lIns="0" tIns="0" rIns="0" bIns="0" rtlCol="0">
            <a:spAutoFit/>
          </a:bodyPr>
          <a:lstStyle/>
          <a:p>
            <a:pPr marL="12700">
              <a:lnSpc>
                <a:spcPct val="100000"/>
              </a:lnSpc>
            </a:pPr>
            <a:r>
              <a:rPr sz="1800" b="1" dirty="0">
                <a:solidFill>
                  <a:srgbClr val="00377A"/>
                </a:solidFill>
                <a:latin typeface="Century Gothic"/>
                <a:cs typeface="Century Gothic"/>
              </a:rPr>
              <a:t>5</a:t>
            </a:r>
            <a:endParaRPr sz="1800" dirty="0">
              <a:latin typeface="Century Gothic"/>
              <a:cs typeface="Century Gothic"/>
            </a:endParaRPr>
          </a:p>
        </p:txBody>
      </p:sp>
      <p:sp>
        <p:nvSpPr>
          <p:cNvPr id="42" name="CasellaDiTesto 41"/>
          <p:cNvSpPr txBox="1"/>
          <p:nvPr/>
        </p:nvSpPr>
        <p:spPr>
          <a:xfrm>
            <a:off x="0" y="159164"/>
            <a:ext cx="9144000" cy="461665"/>
          </a:xfrm>
          <a:prstGeom prst="rect">
            <a:avLst/>
          </a:prstGeom>
          <a:noFill/>
        </p:spPr>
        <p:txBody>
          <a:bodyPr wrap="square" rtlCol="0">
            <a:spAutoFit/>
          </a:bodyPr>
          <a:lstStyle/>
          <a:p>
            <a:pPr algn="ctr"/>
            <a:r>
              <a:rPr lang="it-IT" sz="2400" b="1" spc="-25" dirty="0">
                <a:solidFill>
                  <a:schemeClr val="bg1"/>
                </a:solidFill>
              </a:rPr>
              <a:t>Risorse </a:t>
            </a:r>
            <a:r>
              <a:rPr lang="it-IT" sz="2400" b="1" spc="-25" dirty="0" smtClean="0">
                <a:solidFill>
                  <a:schemeClr val="bg1"/>
                </a:solidFill>
              </a:rPr>
              <a:t>dell'Ateneo </a:t>
            </a:r>
            <a:r>
              <a:rPr lang="it-IT" sz="2400" b="1" spc="-25" dirty="0">
                <a:solidFill>
                  <a:schemeClr val="bg1"/>
                </a:solidFill>
              </a:rPr>
              <a:t>coinvolte nel settore Life </a:t>
            </a:r>
            <a:r>
              <a:rPr lang="it-IT" sz="2400" b="1" spc="-25" dirty="0" smtClean="0">
                <a:solidFill>
                  <a:schemeClr val="bg1"/>
                </a:solidFill>
              </a:rPr>
              <a:t>Science</a:t>
            </a:r>
            <a:endParaRPr lang="it-IT" sz="2400" b="1" dirty="0">
              <a:solidFill>
                <a:schemeClr val="bg1"/>
              </a:solidFill>
            </a:endParaRPr>
          </a:p>
        </p:txBody>
      </p:sp>
      <p:pic>
        <p:nvPicPr>
          <p:cNvPr id="43" name="Picture 7" descr="Logo Politecnico di Torino"/>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128031" y="148152"/>
            <a:ext cx="1368152" cy="57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6024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bject 12"/>
          <p:cNvSpPr/>
          <p:nvPr/>
        </p:nvSpPr>
        <p:spPr>
          <a:xfrm>
            <a:off x="4746925" y="3221067"/>
            <a:ext cx="602615" cy="3207334"/>
          </a:xfrm>
          <a:custGeom>
            <a:avLst/>
            <a:gdLst/>
            <a:ahLst/>
            <a:cxnLst/>
            <a:rect l="l" t="t" r="r" b="b"/>
            <a:pathLst>
              <a:path w="602614" h="2543810">
                <a:moveTo>
                  <a:pt x="0" y="0"/>
                </a:moveTo>
                <a:lnTo>
                  <a:pt x="71202" y="45382"/>
                </a:lnTo>
                <a:lnTo>
                  <a:pt x="138564" y="98128"/>
                </a:lnTo>
                <a:lnTo>
                  <a:pt x="201949" y="157778"/>
                </a:lnTo>
                <a:lnTo>
                  <a:pt x="261218" y="223873"/>
                </a:lnTo>
                <a:lnTo>
                  <a:pt x="316233" y="295955"/>
                </a:lnTo>
                <a:lnTo>
                  <a:pt x="366857" y="373565"/>
                </a:lnTo>
                <a:lnTo>
                  <a:pt x="412950" y="456244"/>
                </a:lnTo>
                <a:lnTo>
                  <a:pt x="454375" y="543533"/>
                </a:lnTo>
                <a:lnTo>
                  <a:pt x="490994" y="634974"/>
                </a:lnTo>
                <a:lnTo>
                  <a:pt x="522668" y="730107"/>
                </a:lnTo>
                <a:lnTo>
                  <a:pt x="549260" y="828473"/>
                </a:lnTo>
                <a:lnTo>
                  <a:pt x="570631" y="929615"/>
                </a:lnTo>
                <a:lnTo>
                  <a:pt x="586643" y="1033073"/>
                </a:lnTo>
                <a:lnTo>
                  <a:pt x="597159" y="1138388"/>
                </a:lnTo>
                <a:lnTo>
                  <a:pt x="602039" y="1245102"/>
                </a:lnTo>
                <a:lnTo>
                  <a:pt x="601146" y="1352755"/>
                </a:lnTo>
                <a:lnTo>
                  <a:pt x="594343" y="1460889"/>
                </a:lnTo>
                <a:lnTo>
                  <a:pt x="581489" y="1569045"/>
                </a:lnTo>
                <a:lnTo>
                  <a:pt x="562449" y="1676764"/>
                </a:lnTo>
                <a:lnTo>
                  <a:pt x="537083" y="1783588"/>
                </a:lnTo>
                <a:lnTo>
                  <a:pt x="522683" y="1834108"/>
                </a:lnTo>
                <a:lnTo>
                  <a:pt x="506974" y="1883581"/>
                </a:lnTo>
                <a:lnTo>
                  <a:pt x="489985" y="1931962"/>
                </a:lnTo>
                <a:lnTo>
                  <a:pt x="471747" y="1979205"/>
                </a:lnTo>
                <a:lnTo>
                  <a:pt x="452288" y="2025265"/>
                </a:lnTo>
                <a:lnTo>
                  <a:pt x="431640" y="2070097"/>
                </a:lnTo>
                <a:lnTo>
                  <a:pt x="409831" y="2113655"/>
                </a:lnTo>
                <a:lnTo>
                  <a:pt x="386891" y="2155895"/>
                </a:lnTo>
                <a:lnTo>
                  <a:pt x="362851" y="2196772"/>
                </a:lnTo>
                <a:lnTo>
                  <a:pt x="337740" y="2236239"/>
                </a:lnTo>
                <a:lnTo>
                  <a:pt x="311588" y="2274253"/>
                </a:lnTo>
                <a:lnTo>
                  <a:pt x="284425" y="2310767"/>
                </a:lnTo>
                <a:lnTo>
                  <a:pt x="256280" y="2345738"/>
                </a:lnTo>
                <a:lnTo>
                  <a:pt x="227183" y="2379118"/>
                </a:lnTo>
                <a:lnTo>
                  <a:pt x="197165" y="2410864"/>
                </a:lnTo>
                <a:lnTo>
                  <a:pt x="166255" y="2440930"/>
                </a:lnTo>
                <a:lnTo>
                  <a:pt x="134482" y="2469271"/>
                </a:lnTo>
                <a:lnTo>
                  <a:pt x="101877" y="2495842"/>
                </a:lnTo>
                <a:lnTo>
                  <a:pt x="68470" y="2520597"/>
                </a:lnTo>
                <a:lnTo>
                  <a:pt x="34290" y="2543492"/>
                </a:lnTo>
                <a:lnTo>
                  <a:pt x="104209" y="2494085"/>
                </a:lnTo>
                <a:lnTo>
                  <a:pt x="170093" y="2437539"/>
                </a:lnTo>
                <a:lnTo>
                  <a:pt x="231817" y="2374320"/>
                </a:lnTo>
                <a:lnTo>
                  <a:pt x="289256" y="2304894"/>
                </a:lnTo>
                <a:lnTo>
                  <a:pt x="342282" y="2229729"/>
                </a:lnTo>
                <a:lnTo>
                  <a:pt x="390772" y="2149290"/>
                </a:lnTo>
                <a:lnTo>
                  <a:pt x="434598" y="2064044"/>
                </a:lnTo>
                <a:lnTo>
                  <a:pt x="473636" y="1974457"/>
                </a:lnTo>
                <a:lnTo>
                  <a:pt x="507760" y="1880996"/>
                </a:lnTo>
                <a:lnTo>
                  <a:pt x="536844" y="1784127"/>
                </a:lnTo>
                <a:lnTo>
                  <a:pt x="560763" y="1684317"/>
                </a:lnTo>
                <a:lnTo>
                  <a:pt x="579391" y="1582032"/>
                </a:lnTo>
                <a:lnTo>
                  <a:pt x="592602" y="1477739"/>
                </a:lnTo>
                <a:lnTo>
                  <a:pt x="600270" y="1371904"/>
                </a:lnTo>
                <a:lnTo>
                  <a:pt x="602271" y="1264993"/>
                </a:lnTo>
                <a:lnTo>
                  <a:pt x="598478" y="1157473"/>
                </a:lnTo>
                <a:lnTo>
                  <a:pt x="588766" y="1049810"/>
                </a:lnTo>
                <a:lnTo>
                  <a:pt x="573009" y="942471"/>
                </a:lnTo>
                <a:lnTo>
                  <a:pt x="551082" y="835923"/>
                </a:lnTo>
                <a:lnTo>
                  <a:pt x="522859" y="730631"/>
                </a:lnTo>
                <a:lnTo>
                  <a:pt x="507102" y="680962"/>
                </a:lnTo>
                <a:lnTo>
                  <a:pt x="490065" y="632417"/>
                </a:lnTo>
                <a:lnTo>
                  <a:pt x="471780" y="585038"/>
                </a:lnTo>
                <a:lnTo>
                  <a:pt x="452278" y="538870"/>
                </a:lnTo>
                <a:lnTo>
                  <a:pt x="431589" y="493954"/>
                </a:lnTo>
                <a:lnTo>
                  <a:pt x="409745" y="450335"/>
                </a:lnTo>
                <a:lnTo>
                  <a:pt x="386776" y="408055"/>
                </a:lnTo>
                <a:lnTo>
                  <a:pt x="362715" y="367159"/>
                </a:lnTo>
                <a:lnTo>
                  <a:pt x="337590" y="327688"/>
                </a:lnTo>
                <a:lnTo>
                  <a:pt x="311435" y="289687"/>
                </a:lnTo>
                <a:lnTo>
                  <a:pt x="284280" y="253198"/>
                </a:lnTo>
                <a:lnTo>
                  <a:pt x="256155" y="218265"/>
                </a:lnTo>
                <a:lnTo>
                  <a:pt x="227093" y="184931"/>
                </a:lnTo>
                <a:lnTo>
                  <a:pt x="197124" y="153239"/>
                </a:lnTo>
                <a:lnTo>
                  <a:pt x="166278" y="123233"/>
                </a:lnTo>
                <a:lnTo>
                  <a:pt x="134588" y="94956"/>
                </a:lnTo>
                <a:lnTo>
                  <a:pt x="102084" y="68451"/>
                </a:lnTo>
                <a:lnTo>
                  <a:pt x="68797" y="43761"/>
                </a:lnTo>
                <a:lnTo>
                  <a:pt x="34759" y="20929"/>
                </a:lnTo>
                <a:lnTo>
                  <a:pt x="0" y="0"/>
                </a:lnTo>
                <a:close/>
              </a:path>
            </a:pathLst>
          </a:custGeom>
          <a:ln w="25400">
            <a:solidFill>
              <a:srgbClr val="7393C5"/>
            </a:solidFill>
          </a:ln>
        </p:spPr>
        <p:txBody>
          <a:bodyPr wrap="square" lIns="0" tIns="0" rIns="0" bIns="0" rtlCol="0"/>
          <a:lstStyle/>
          <a:p>
            <a:endParaRPr/>
          </a:p>
        </p:txBody>
      </p:sp>
      <p:sp>
        <p:nvSpPr>
          <p:cNvPr id="27" name="object 4"/>
          <p:cNvSpPr/>
          <p:nvPr/>
        </p:nvSpPr>
        <p:spPr>
          <a:xfrm>
            <a:off x="40068" y="385911"/>
            <a:ext cx="6890004" cy="2432304"/>
          </a:xfrm>
          <a:prstGeom prst="rect">
            <a:avLst/>
          </a:prstGeom>
          <a:blipFill>
            <a:blip r:embed="rId3" cstate="print"/>
            <a:stretch>
              <a:fillRect/>
            </a:stretch>
          </a:blipFill>
        </p:spPr>
        <p:txBody>
          <a:bodyPr wrap="square" lIns="0" tIns="0" rIns="0" bIns="0" rtlCol="0"/>
          <a:lstStyle/>
          <a:p>
            <a:endParaRPr/>
          </a:p>
        </p:txBody>
      </p:sp>
      <p:sp>
        <p:nvSpPr>
          <p:cNvPr id="3" name="object 3"/>
          <p:cNvSpPr txBox="1"/>
          <p:nvPr/>
        </p:nvSpPr>
        <p:spPr>
          <a:xfrm>
            <a:off x="0" y="1377129"/>
            <a:ext cx="1844039" cy="1461939"/>
          </a:xfrm>
          <a:prstGeom prst="rect">
            <a:avLst/>
          </a:prstGeom>
        </p:spPr>
        <p:txBody>
          <a:bodyPr vert="horz" wrap="square" lIns="0" tIns="0" rIns="0" bIns="0" rtlCol="0">
            <a:spAutoFit/>
          </a:bodyPr>
          <a:lstStyle/>
          <a:p>
            <a:pPr algn="ctr">
              <a:lnSpc>
                <a:spcPts val="2860"/>
              </a:lnSpc>
            </a:pPr>
            <a:r>
              <a:rPr sz="2400" b="1" spc="-25" dirty="0">
                <a:solidFill>
                  <a:srgbClr val="1F487C"/>
                </a:solidFill>
                <a:latin typeface="Century Gothic"/>
                <a:cs typeface="Century Gothic"/>
              </a:rPr>
              <a:t>D</a:t>
            </a:r>
            <a:r>
              <a:rPr sz="2400" b="1" spc="-5" dirty="0">
                <a:solidFill>
                  <a:srgbClr val="1F487C"/>
                </a:solidFill>
                <a:latin typeface="Century Gothic"/>
                <a:cs typeface="Century Gothic"/>
              </a:rPr>
              <a:t>I</a:t>
            </a:r>
            <a:r>
              <a:rPr sz="2400" b="1" spc="-15" dirty="0">
                <a:solidFill>
                  <a:srgbClr val="1F487C"/>
                </a:solidFill>
                <a:latin typeface="Century Gothic"/>
                <a:cs typeface="Century Gothic"/>
              </a:rPr>
              <a:t>ATI</a:t>
            </a:r>
            <a:endParaRPr sz="2400" dirty="0">
              <a:latin typeface="Century Gothic"/>
              <a:cs typeface="Century Gothic"/>
            </a:endParaRPr>
          </a:p>
          <a:p>
            <a:pPr marL="12700" marR="5080" algn="ctr">
              <a:lnSpc>
                <a:spcPts val="1680"/>
              </a:lnSpc>
              <a:spcBef>
                <a:spcPts val="35"/>
              </a:spcBef>
            </a:pPr>
            <a:r>
              <a:rPr sz="1400" b="1" spc="-5" dirty="0" smtClean="0">
                <a:solidFill>
                  <a:srgbClr val="1F487C"/>
                </a:solidFill>
                <a:latin typeface="Calibri"/>
                <a:cs typeface="Calibri"/>
              </a:rPr>
              <a:t>Dipartimento di Ingegneria dell'Ambiente, del Territorio e delle Infrastrutture</a:t>
            </a:r>
            <a:endParaRPr sz="1400" dirty="0">
              <a:latin typeface="Calibri"/>
              <a:cs typeface="Calibri"/>
            </a:endParaRPr>
          </a:p>
        </p:txBody>
      </p:sp>
      <p:sp>
        <p:nvSpPr>
          <p:cNvPr id="5" name="object 5"/>
          <p:cNvSpPr txBox="1"/>
          <p:nvPr/>
        </p:nvSpPr>
        <p:spPr>
          <a:xfrm>
            <a:off x="3292220" y="1969600"/>
            <a:ext cx="3512027" cy="276999"/>
          </a:xfrm>
          <a:prstGeom prst="rect">
            <a:avLst/>
          </a:prstGeom>
        </p:spPr>
        <p:txBody>
          <a:bodyPr vert="horz" wrap="square" lIns="0" tIns="0" rIns="0" bIns="0" rtlCol="0">
            <a:spAutoFit/>
          </a:bodyPr>
          <a:lstStyle/>
          <a:p>
            <a:pPr marL="12700">
              <a:lnSpc>
                <a:spcPct val="100000"/>
              </a:lnSpc>
            </a:pPr>
            <a:r>
              <a:rPr sz="1800" b="1" dirty="0" smtClean="0">
                <a:solidFill>
                  <a:srgbClr val="FFFFFF"/>
                </a:solidFill>
                <a:latin typeface="Calibri"/>
                <a:cs typeface="Calibri"/>
              </a:rPr>
              <a:t>Fluido Meccanica Cardiovascolare</a:t>
            </a:r>
            <a:endParaRPr sz="1800" dirty="0">
              <a:latin typeface="Calibri"/>
              <a:cs typeface="Calibri"/>
            </a:endParaRPr>
          </a:p>
        </p:txBody>
      </p:sp>
      <p:sp>
        <p:nvSpPr>
          <p:cNvPr id="6" name="object 6"/>
          <p:cNvSpPr txBox="1"/>
          <p:nvPr/>
        </p:nvSpPr>
        <p:spPr>
          <a:xfrm>
            <a:off x="2699792" y="1952992"/>
            <a:ext cx="127000" cy="254000"/>
          </a:xfrm>
          <a:prstGeom prst="rect">
            <a:avLst/>
          </a:prstGeom>
        </p:spPr>
        <p:txBody>
          <a:bodyPr vert="horz" wrap="square" lIns="0" tIns="0" rIns="0" bIns="0" rtlCol="0">
            <a:spAutoFit/>
          </a:bodyPr>
          <a:lstStyle/>
          <a:p>
            <a:pPr marL="12700">
              <a:lnSpc>
                <a:spcPct val="100000"/>
              </a:lnSpc>
            </a:pPr>
            <a:r>
              <a:rPr sz="1800" b="1" dirty="0">
                <a:solidFill>
                  <a:srgbClr val="00377A"/>
                </a:solidFill>
                <a:latin typeface="Century Gothic"/>
                <a:cs typeface="Century Gothic"/>
              </a:rPr>
              <a:t>4</a:t>
            </a:r>
            <a:endParaRPr sz="1800" dirty="0">
              <a:latin typeface="Century Gothic"/>
              <a:cs typeface="Century Gothic"/>
            </a:endParaRPr>
          </a:p>
        </p:txBody>
      </p:sp>
      <p:sp>
        <p:nvSpPr>
          <p:cNvPr id="7" name="object 7"/>
          <p:cNvSpPr txBox="1"/>
          <p:nvPr/>
        </p:nvSpPr>
        <p:spPr>
          <a:xfrm>
            <a:off x="6939280" y="1955418"/>
            <a:ext cx="1012825" cy="229235"/>
          </a:xfrm>
          <a:prstGeom prst="rect">
            <a:avLst/>
          </a:prstGeom>
        </p:spPr>
        <p:txBody>
          <a:bodyPr vert="horz" wrap="square" lIns="0" tIns="0" rIns="0" bIns="0" rtlCol="0">
            <a:spAutoFit/>
          </a:bodyPr>
          <a:lstStyle/>
          <a:p>
            <a:pPr marL="12700">
              <a:lnSpc>
                <a:spcPct val="100000"/>
              </a:lnSpc>
            </a:pPr>
            <a:r>
              <a:rPr sz="1600" b="1" spc="5" dirty="0">
                <a:solidFill>
                  <a:srgbClr val="17375E"/>
                </a:solidFill>
                <a:latin typeface="Calibri"/>
                <a:cs typeface="Calibri"/>
              </a:rPr>
              <a:t>P</a:t>
            </a:r>
            <a:r>
              <a:rPr sz="1600" b="1" spc="-30" dirty="0">
                <a:solidFill>
                  <a:srgbClr val="17375E"/>
                </a:solidFill>
                <a:latin typeface="Calibri"/>
                <a:cs typeface="Calibri"/>
              </a:rPr>
              <a:t>r</a:t>
            </a:r>
            <a:r>
              <a:rPr sz="1600" b="1" dirty="0">
                <a:solidFill>
                  <a:srgbClr val="17375E"/>
                </a:solidFill>
                <a:latin typeface="Calibri"/>
                <a:cs typeface="Calibri"/>
              </a:rPr>
              <a:t>o</a:t>
            </a:r>
            <a:r>
              <a:rPr sz="1600" b="1" spc="-90" dirty="0">
                <a:solidFill>
                  <a:srgbClr val="17375E"/>
                </a:solidFill>
                <a:latin typeface="Calibri"/>
                <a:cs typeface="Calibri"/>
              </a:rPr>
              <a:t>f</a:t>
            </a:r>
            <a:r>
              <a:rPr sz="1600" b="1" dirty="0">
                <a:solidFill>
                  <a:srgbClr val="17375E"/>
                </a:solidFill>
                <a:latin typeface="Calibri"/>
                <a:cs typeface="Calibri"/>
              </a:rPr>
              <a:t>.</a:t>
            </a:r>
            <a:r>
              <a:rPr sz="1600" b="1" spc="-10" dirty="0">
                <a:solidFill>
                  <a:srgbClr val="17375E"/>
                </a:solidFill>
                <a:latin typeface="Calibri"/>
                <a:cs typeface="Calibri"/>
              </a:rPr>
              <a:t> </a:t>
            </a:r>
            <a:r>
              <a:rPr sz="1600" b="1" dirty="0">
                <a:solidFill>
                  <a:srgbClr val="17375E"/>
                </a:solidFill>
                <a:latin typeface="Calibri"/>
                <a:cs typeface="Calibri"/>
              </a:rPr>
              <a:t>Rido</a:t>
            </a:r>
            <a:r>
              <a:rPr sz="1600" b="1" spc="5" dirty="0">
                <a:solidFill>
                  <a:srgbClr val="17375E"/>
                </a:solidFill>
                <a:latin typeface="Calibri"/>
                <a:cs typeface="Calibri"/>
              </a:rPr>
              <a:t>l</a:t>
            </a:r>
            <a:r>
              <a:rPr sz="1600" b="1" spc="-10" dirty="0">
                <a:solidFill>
                  <a:srgbClr val="17375E"/>
                </a:solidFill>
                <a:latin typeface="Calibri"/>
                <a:cs typeface="Calibri"/>
              </a:rPr>
              <a:t>f</a:t>
            </a:r>
            <a:r>
              <a:rPr sz="1600" b="1" spc="-5" dirty="0">
                <a:solidFill>
                  <a:srgbClr val="17375E"/>
                </a:solidFill>
                <a:latin typeface="Calibri"/>
                <a:cs typeface="Calibri"/>
              </a:rPr>
              <a:t>i</a:t>
            </a:r>
            <a:endParaRPr sz="1600" dirty="0">
              <a:latin typeface="Calibri"/>
              <a:cs typeface="Calibri"/>
            </a:endParaRPr>
          </a:p>
        </p:txBody>
      </p:sp>
      <p:sp>
        <p:nvSpPr>
          <p:cNvPr id="8" name="object 8"/>
          <p:cNvSpPr/>
          <p:nvPr/>
        </p:nvSpPr>
        <p:spPr>
          <a:xfrm>
            <a:off x="1617980" y="1015830"/>
            <a:ext cx="861059" cy="632460"/>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289877" y="3473027"/>
            <a:ext cx="7774940" cy="369332"/>
          </a:xfrm>
          <a:prstGeom prst="rect">
            <a:avLst/>
          </a:prstGeom>
        </p:spPr>
        <p:txBody>
          <a:bodyPr vert="horz" wrap="square" lIns="0" tIns="0" rIns="0" bIns="0" rtlCol="0">
            <a:spAutoFit/>
          </a:bodyPr>
          <a:lstStyle/>
          <a:p>
            <a:pPr marL="12700">
              <a:lnSpc>
                <a:spcPct val="100000"/>
              </a:lnSpc>
            </a:pPr>
            <a:r>
              <a:rPr sz="2400" b="1" spc="-20" dirty="0" smtClean="0">
                <a:solidFill>
                  <a:srgbClr val="001F5F"/>
                </a:solidFill>
                <a:latin typeface="Calibri"/>
                <a:cs typeface="Calibri"/>
              </a:rPr>
              <a:t>Altri Dipartimenti </a:t>
            </a:r>
            <a:r>
              <a:rPr sz="2400" b="1" spc="-30" dirty="0" smtClean="0">
                <a:solidFill>
                  <a:srgbClr val="001F5F"/>
                </a:solidFill>
                <a:latin typeface="Calibri"/>
                <a:cs typeface="Calibri"/>
              </a:rPr>
              <a:t>coinvolti:</a:t>
            </a:r>
            <a:endParaRPr sz="2400" dirty="0">
              <a:latin typeface="Calibri"/>
              <a:cs typeface="Calibri"/>
            </a:endParaRPr>
          </a:p>
        </p:txBody>
      </p:sp>
      <p:sp>
        <p:nvSpPr>
          <p:cNvPr id="11" name="object 11"/>
          <p:cNvSpPr txBox="1"/>
          <p:nvPr/>
        </p:nvSpPr>
        <p:spPr>
          <a:xfrm>
            <a:off x="92914" y="4029464"/>
            <a:ext cx="4930195" cy="2367315"/>
          </a:xfrm>
          <a:prstGeom prst="rect">
            <a:avLst/>
          </a:prstGeom>
        </p:spPr>
        <p:txBody>
          <a:bodyPr vert="horz" wrap="square" lIns="0" tIns="0" rIns="0" bIns="0" rtlCol="0">
            <a:spAutoFit/>
          </a:bodyPr>
          <a:lstStyle/>
          <a:p>
            <a:pPr marL="469900" indent="-457200">
              <a:lnSpc>
                <a:spcPct val="100000"/>
              </a:lnSpc>
              <a:buClr>
                <a:srgbClr val="001F5F"/>
              </a:buClr>
              <a:buFont typeface="Arial"/>
              <a:buChar char="•"/>
              <a:tabLst>
                <a:tab pos="469900" algn="l"/>
              </a:tabLst>
            </a:pPr>
            <a:r>
              <a:rPr sz="1800" spc="-10" dirty="0" smtClean="0">
                <a:solidFill>
                  <a:srgbClr val="001F5F"/>
                </a:solidFill>
                <a:latin typeface="Calibri"/>
                <a:cs typeface="Calibri"/>
              </a:rPr>
              <a:t>D</a:t>
            </a:r>
            <a:r>
              <a:rPr sz="1800" dirty="0" smtClean="0">
                <a:solidFill>
                  <a:srgbClr val="001F5F"/>
                </a:solidFill>
                <a:latin typeface="Calibri"/>
                <a:cs typeface="Calibri"/>
              </a:rPr>
              <a:t>esi</a:t>
            </a:r>
            <a:r>
              <a:rPr sz="1800" spc="-10" dirty="0" smtClean="0">
                <a:solidFill>
                  <a:srgbClr val="001F5F"/>
                </a:solidFill>
                <a:latin typeface="Calibri"/>
                <a:cs typeface="Calibri"/>
              </a:rPr>
              <a:t>g</a:t>
            </a:r>
            <a:r>
              <a:rPr sz="1800" dirty="0" smtClean="0">
                <a:solidFill>
                  <a:srgbClr val="001F5F"/>
                </a:solidFill>
                <a:latin typeface="Calibri"/>
                <a:cs typeface="Calibri"/>
              </a:rPr>
              <a:t>n universale</a:t>
            </a:r>
            <a:r>
              <a:rPr sz="1800" spc="25" dirty="0" smtClean="0">
                <a:solidFill>
                  <a:srgbClr val="001F5F"/>
                </a:solidFill>
                <a:latin typeface="Calibri"/>
                <a:cs typeface="Calibri"/>
              </a:rPr>
              <a:t> </a:t>
            </a:r>
            <a:r>
              <a:rPr sz="1800" dirty="0" smtClean="0">
                <a:solidFill>
                  <a:srgbClr val="001F5F"/>
                </a:solidFill>
                <a:latin typeface="Calibri"/>
                <a:cs typeface="Calibri"/>
              </a:rPr>
              <a:t>e H</a:t>
            </a:r>
            <a:r>
              <a:rPr sz="1800" spc="-15" dirty="0" smtClean="0">
                <a:solidFill>
                  <a:srgbClr val="001F5F"/>
                </a:solidFill>
                <a:latin typeface="Calibri"/>
                <a:cs typeface="Calibri"/>
              </a:rPr>
              <a:t>o</a:t>
            </a:r>
            <a:r>
              <a:rPr sz="1800" spc="-5" dirty="0" smtClean="0">
                <a:solidFill>
                  <a:srgbClr val="001F5F"/>
                </a:solidFill>
                <a:latin typeface="Calibri"/>
                <a:cs typeface="Calibri"/>
              </a:rPr>
              <a:t>s</a:t>
            </a:r>
            <a:r>
              <a:rPr sz="1800" spc="-15" dirty="0" smtClean="0">
                <a:solidFill>
                  <a:srgbClr val="001F5F"/>
                </a:solidFill>
                <a:latin typeface="Calibri"/>
                <a:cs typeface="Calibri"/>
              </a:rPr>
              <a:t>p</a:t>
            </a:r>
            <a:r>
              <a:rPr sz="1800" dirty="0" smtClean="0">
                <a:solidFill>
                  <a:srgbClr val="001F5F"/>
                </a:solidFill>
                <a:latin typeface="Calibri"/>
                <a:cs typeface="Calibri"/>
              </a:rPr>
              <a:t>i</a:t>
            </a:r>
            <a:r>
              <a:rPr sz="1800" spc="-25" dirty="0" smtClean="0">
                <a:solidFill>
                  <a:srgbClr val="001F5F"/>
                </a:solidFill>
                <a:latin typeface="Calibri"/>
                <a:cs typeface="Calibri"/>
              </a:rPr>
              <a:t>t</a:t>
            </a:r>
            <a:r>
              <a:rPr sz="1800" dirty="0" smtClean="0">
                <a:solidFill>
                  <a:srgbClr val="001F5F"/>
                </a:solidFill>
                <a:latin typeface="Calibri"/>
                <a:cs typeface="Calibri"/>
              </a:rPr>
              <a:t>al</a:t>
            </a:r>
            <a:r>
              <a:rPr sz="1800" spc="15" dirty="0" smtClean="0">
                <a:solidFill>
                  <a:srgbClr val="001F5F"/>
                </a:solidFill>
                <a:latin typeface="Calibri"/>
                <a:cs typeface="Calibri"/>
              </a:rPr>
              <a:t> </a:t>
            </a:r>
            <a:r>
              <a:rPr sz="1800" dirty="0">
                <a:solidFill>
                  <a:srgbClr val="001F5F"/>
                </a:solidFill>
                <a:latin typeface="Calibri"/>
                <a:cs typeface="Calibri"/>
              </a:rPr>
              <a:t>H</a:t>
            </a:r>
            <a:r>
              <a:rPr sz="1800" spc="-15" dirty="0">
                <a:solidFill>
                  <a:srgbClr val="001F5F"/>
                </a:solidFill>
                <a:latin typeface="Calibri"/>
                <a:cs typeface="Calibri"/>
              </a:rPr>
              <a:t>o</a:t>
            </a:r>
            <a:r>
              <a:rPr sz="1800" spc="-10" dirty="0">
                <a:solidFill>
                  <a:srgbClr val="001F5F"/>
                </a:solidFill>
                <a:latin typeface="Calibri"/>
                <a:cs typeface="Calibri"/>
              </a:rPr>
              <a:t>u</a:t>
            </a:r>
            <a:r>
              <a:rPr sz="1800" spc="-5" dirty="0">
                <a:solidFill>
                  <a:srgbClr val="001F5F"/>
                </a:solidFill>
                <a:latin typeface="Calibri"/>
                <a:cs typeface="Calibri"/>
              </a:rPr>
              <a:t>sin</a:t>
            </a:r>
            <a:r>
              <a:rPr sz="1800" dirty="0">
                <a:solidFill>
                  <a:srgbClr val="001F5F"/>
                </a:solidFill>
                <a:latin typeface="Calibri"/>
                <a:cs typeface="Calibri"/>
              </a:rPr>
              <a:t>g</a:t>
            </a:r>
            <a:endParaRPr sz="1800" dirty="0">
              <a:latin typeface="Calibri"/>
              <a:cs typeface="Calibri"/>
            </a:endParaRPr>
          </a:p>
          <a:p>
            <a:pPr marL="469900" indent="-457200">
              <a:lnSpc>
                <a:spcPct val="100000"/>
              </a:lnSpc>
              <a:spcBef>
                <a:spcPts val="1080"/>
              </a:spcBef>
              <a:buClr>
                <a:srgbClr val="001F5F"/>
              </a:buClr>
              <a:buFont typeface="Arial"/>
              <a:buChar char="•"/>
              <a:tabLst>
                <a:tab pos="469900" algn="l"/>
              </a:tabLst>
            </a:pPr>
            <a:r>
              <a:rPr sz="1800" spc="-10" dirty="0" smtClean="0">
                <a:solidFill>
                  <a:srgbClr val="001F5F"/>
                </a:solidFill>
                <a:latin typeface="Calibri"/>
                <a:cs typeface="Calibri"/>
              </a:rPr>
              <a:t>D</a:t>
            </a:r>
            <a:r>
              <a:rPr sz="1800" dirty="0" smtClean="0">
                <a:solidFill>
                  <a:srgbClr val="001F5F"/>
                </a:solidFill>
                <a:latin typeface="Calibri"/>
                <a:cs typeface="Calibri"/>
              </a:rPr>
              <a:t>esi</a:t>
            </a:r>
            <a:r>
              <a:rPr sz="1800" spc="-20" dirty="0" smtClean="0">
                <a:solidFill>
                  <a:srgbClr val="001F5F"/>
                </a:solidFill>
                <a:latin typeface="Calibri"/>
                <a:cs typeface="Calibri"/>
              </a:rPr>
              <a:t>g</a:t>
            </a:r>
            <a:r>
              <a:rPr sz="1800" dirty="0" smtClean="0">
                <a:solidFill>
                  <a:srgbClr val="001F5F"/>
                </a:solidFill>
                <a:latin typeface="Calibri"/>
                <a:cs typeface="Calibri"/>
              </a:rPr>
              <a:t>n</a:t>
            </a:r>
            <a:r>
              <a:rPr sz="1800" spc="30" dirty="0" smtClean="0">
                <a:solidFill>
                  <a:srgbClr val="001F5F"/>
                </a:solidFill>
                <a:latin typeface="Calibri"/>
                <a:cs typeface="Calibri"/>
              </a:rPr>
              <a:t> Sostenibile </a:t>
            </a:r>
            <a:r>
              <a:rPr lang="it-IT" sz="1800" spc="5" dirty="0" smtClean="0">
                <a:solidFill>
                  <a:srgbClr val="001F5F"/>
                </a:solidFill>
                <a:latin typeface="Calibri"/>
                <a:cs typeface="Calibri"/>
              </a:rPr>
              <a:t>–</a:t>
            </a:r>
            <a:r>
              <a:rPr sz="1800" dirty="0" smtClean="0">
                <a:solidFill>
                  <a:srgbClr val="001F5F"/>
                </a:solidFill>
                <a:latin typeface="Calibri"/>
                <a:cs typeface="Calibri"/>
              </a:rPr>
              <a:t>Umanizzazione delle cure</a:t>
            </a:r>
            <a:endParaRPr sz="1800" dirty="0">
              <a:latin typeface="Calibri"/>
              <a:cs typeface="Calibri"/>
            </a:endParaRPr>
          </a:p>
          <a:p>
            <a:pPr marL="469900" indent="-457200">
              <a:lnSpc>
                <a:spcPct val="100000"/>
              </a:lnSpc>
              <a:spcBef>
                <a:spcPts val="1080"/>
              </a:spcBef>
              <a:buClr>
                <a:srgbClr val="001F5F"/>
              </a:buClr>
              <a:buFont typeface="Arial"/>
              <a:buChar char="•"/>
              <a:tabLst>
                <a:tab pos="469900" algn="l"/>
              </a:tabLst>
            </a:pPr>
            <a:r>
              <a:rPr sz="1800" dirty="0" err="1" smtClean="0">
                <a:solidFill>
                  <a:srgbClr val="001F5F"/>
                </a:solidFill>
                <a:latin typeface="Calibri"/>
                <a:cs typeface="Calibri"/>
              </a:rPr>
              <a:t>Nanomeccanica</a:t>
            </a:r>
            <a:r>
              <a:rPr sz="1800" dirty="0" smtClean="0">
                <a:solidFill>
                  <a:srgbClr val="001F5F"/>
                </a:solidFill>
                <a:latin typeface="Calibri"/>
                <a:cs typeface="Calibri"/>
              </a:rPr>
              <a:t> </a:t>
            </a:r>
            <a:r>
              <a:rPr sz="1800" dirty="0" err="1" smtClean="0">
                <a:solidFill>
                  <a:srgbClr val="001F5F"/>
                </a:solidFill>
                <a:latin typeface="Calibri"/>
                <a:cs typeface="Calibri"/>
              </a:rPr>
              <a:t>Bio</a:t>
            </a:r>
            <a:r>
              <a:rPr sz="1800" dirty="0" smtClean="0">
                <a:solidFill>
                  <a:srgbClr val="001F5F"/>
                </a:solidFill>
                <a:latin typeface="Calibri"/>
                <a:cs typeface="Calibri"/>
              </a:rPr>
              <a:t>-Inspirata</a:t>
            </a:r>
            <a:endParaRPr sz="1800" dirty="0">
              <a:latin typeface="Calibri"/>
              <a:cs typeface="Calibri"/>
            </a:endParaRPr>
          </a:p>
          <a:p>
            <a:pPr marL="469900" indent="-457200">
              <a:lnSpc>
                <a:spcPct val="100000"/>
              </a:lnSpc>
              <a:spcBef>
                <a:spcPts val="1080"/>
              </a:spcBef>
              <a:buClr>
                <a:srgbClr val="001F5F"/>
              </a:buClr>
              <a:buFont typeface="Arial"/>
              <a:buChar char="•"/>
              <a:tabLst>
                <a:tab pos="469900" algn="l"/>
              </a:tabLst>
            </a:pPr>
            <a:r>
              <a:rPr sz="1800" dirty="0" smtClean="0">
                <a:solidFill>
                  <a:srgbClr val="001F5F"/>
                </a:solidFill>
                <a:latin typeface="Calibri"/>
                <a:cs typeface="Calibri"/>
              </a:rPr>
              <a:t>Tecnologie di Produzione Avanzate</a:t>
            </a:r>
            <a:endParaRPr sz="1800" dirty="0">
              <a:latin typeface="Calibri"/>
              <a:cs typeface="Calibri"/>
            </a:endParaRPr>
          </a:p>
          <a:p>
            <a:pPr marL="469900" indent="-457200">
              <a:lnSpc>
                <a:spcPct val="100000"/>
              </a:lnSpc>
              <a:spcBef>
                <a:spcPts val="1080"/>
              </a:spcBef>
              <a:buClr>
                <a:srgbClr val="001F5F"/>
              </a:buClr>
              <a:buFont typeface="Arial"/>
              <a:buChar char="•"/>
              <a:tabLst>
                <a:tab pos="469900" algn="l"/>
              </a:tabLst>
            </a:pPr>
            <a:r>
              <a:rPr sz="1800" dirty="0" err="1">
                <a:solidFill>
                  <a:srgbClr val="001F5F"/>
                </a:solidFill>
                <a:latin typeface="Calibri"/>
                <a:cs typeface="Calibri"/>
              </a:rPr>
              <a:t>Healt</a:t>
            </a:r>
            <a:r>
              <a:rPr sz="1800" spc="-10" dirty="0" err="1">
                <a:solidFill>
                  <a:srgbClr val="001F5F"/>
                </a:solidFill>
                <a:latin typeface="Calibri"/>
                <a:cs typeface="Calibri"/>
              </a:rPr>
              <a:t>h</a:t>
            </a:r>
            <a:r>
              <a:rPr sz="1800" spc="-5" dirty="0" err="1">
                <a:solidFill>
                  <a:srgbClr val="001F5F"/>
                </a:solidFill>
                <a:latin typeface="Calibri"/>
                <a:cs typeface="Calibri"/>
              </a:rPr>
              <a:t>Ca</a:t>
            </a:r>
            <a:r>
              <a:rPr sz="1800" spc="-35" dirty="0" err="1">
                <a:solidFill>
                  <a:srgbClr val="001F5F"/>
                </a:solidFill>
                <a:latin typeface="Calibri"/>
                <a:cs typeface="Calibri"/>
              </a:rPr>
              <a:t>r</a:t>
            </a:r>
            <a:r>
              <a:rPr sz="1800" dirty="0" err="1">
                <a:solidFill>
                  <a:srgbClr val="001F5F"/>
                </a:solidFill>
                <a:latin typeface="Calibri"/>
                <a:cs typeface="Calibri"/>
              </a:rPr>
              <a:t>e</a:t>
            </a:r>
            <a:r>
              <a:rPr sz="1800" spc="-5" dirty="0">
                <a:solidFill>
                  <a:srgbClr val="001F5F"/>
                </a:solidFill>
                <a:latin typeface="Calibri"/>
                <a:cs typeface="Calibri"/>
              </a:rPr>
              <a:t> </a:t>
            </a:r>
            <a:r>
              <a:rPr sz="1800" dirty="0" smtClean="0">
                <a:solidFill>
                  <a:srgbClr val="001F5F"/>
                </a:solidFill>
                <a:latin typeface="Calibri"/>
                <a:cs typeface="Calibri"/>
              </a:rPr>
              <a:t>e </a:t>
            </a:r>
            <a:r>
              <a:rPr sz="1800" dirty="0" err="1" smtClean="0">
                <a:solidFill>
                  <a:srgbClr val="001F5F"/>
                </a:solidFill>
                <a:latin typeface="Calibri"/>
                <a:cs typeface="Calibri"/>
              </a:rPr>
              <a:t>A</a:t>
            </a:r>
            <a:r>
              <a:rPr sz="1800" spc="-35" dirty="0" err="1" smtClean="0">
                <a:solidFill>
                  <a:srgbClr val="001F5F"/>
                </a:solidFill>
                <a:latin typeface="Calibri"/>
                <a:cs typeface="Calibri"/>
              </a:rPr>
              <a:t>g</a:t>
            </a:r>
            <a:r>
              <a:rPr sz="1800" dirty="0" err="1" smtClean="0">
                <a:solidFill>
                  <a:srgbClr val="001F5F"/>
                </a:solidFill>
                <a:latin typeface="Calibri"/>
                <a:cs typeface="Calibri"/>
              </a:rPr>
              <a:t>e</a:t>
            </a:r>
            <a:r>
              <a:rPr sz="1800" spc="5" dirty="0" err="1" smtClean="0">
                <a:solidFill>
                  <a:srgbClr val="001F5F"/>
                </a:solidFill>
                <a:latin typeface="Calibri"/>
                <a:cs typeface="Calibri"/>
              </a:rPr>
              <a:t>i</a:t>
            </a:r>
            <a:r>
              <a:rPr sz="1800" spc="-10" dirty="0" err="1" smtClean="0">
                <a:solidFill>
                  <a:srgbClr val="001F5F"/>
                </a:solidFill>
                <a:latin typeface="Calibri"/>
                <a:cs typeface="Calibri"/>
              </a:rPr>
              <a:t>n</a:t>
            </a:r>
            <a:r>
              <a:rPr sz="1800" dirty="0" err="1" smtClean="0">
                <a:solidFill>
                  <a:srgbClr val="001F5F"/>
                </a:solidFill>
                <a:latin typeface="Calibri"/>
                <a:cs typeface="Calibri"/>
              </a:rPr>
              <a:t>g</a:t>
            </a:r>
            <a:endParaRPr sz="1800" dirty="0">
              <a:latin typeface="Calibri"/>
              <a:cs typeface="Calibri"/>
            </a:endParaRPr>
          </a:p>
          <a:p>
            <a:pPr marL="469900" indent="-457200">
              <a:lnSpc>
                <a:spcPct val="100000"/>
              </a:lnSpc>
              <a:spcBef>
                <a:spcPts val="1080"/>
              </a:spcBef>
              <a:buClr>
                <a:srgbClr val="001F5F"/>
              </a:buClr>
              <a:buFont typeface="Arial"/>
              <a:buChar char="•"/>
              <a:tabLst>
                <a:tab pos="469900" algn="l"/>
              </a:tabLst>
            </a:pPr>
            <a:r>
              <a:rPr sz="1800" dirty="0">
                <a:solidFill>
                  <a:srgbClr val="001F5F"/>
                </a:solidFill>
                <a:latin typeface="Calibri"/>
                <a:cs typeface="Calibri"/>
              </a:rPr>
              <a:t>Hea</a:t>
            </a:r>
            <a:r>
              <a:rPr sz="1800" spc="5" dirty="0">
                <a:solidFill>
                  <a:srgbClr val="001F5F"/>
                </a:solidFill>
                <a:latin typeface="Calibri"/>
                <a:cs typeface="Calibri"/>
              </a:rPr>
              <a:t>l</a:t>
            </a:r>
            <a:r>
              <a:rPr sz="1800" dirty="0">
                <a:solidFill>
                  <a:srgbClr val="001F5F"/>
                </a:solidFill>
                <a:latin typeface="Calibri"/>
                <a:cs typeface="Calibri"/>
              </a:rPr>
              <a:t>t</a:t>
            </a:r>
            <a:r>
              <a:rPr sz="1800" spc="-10" dirty="0">
                <a:solidFill>
                  <a:srgbClr val="001F5F"/>
                </a:solidFill>
                <a:latin typeface="Calibri"/>
                <a:cs typeface="Calibri"/>
              </a:rPr>
              <a:t>h</a:t>
            </a:r>
            <a:r>
              <a:rPr sz="1800" spc="-15" dirty="0">
                <a:solidFill>
                  <a:srgbClr val="001F5F"/>
                </a:solidFill>
                <a:latin typeface="Calibri"/>
                <a:cs typeface="Calibri"/>
              </a:rPr>
              <a:t>Ca</a:t>
            </a:r>
            <a:r>
              <a:rPr sz="1800" spc="-40" dirty="0">
                <a:solidFill>
                  <a:srgbClr val="001F5F"/>
                </a:solidFill>
                <a:latin typeface="Calibri"/>
                <a:cs typeface="Calibri"/>
              </a:rPr>
              <a:t>r</a:t>
            </a:r>
            <a:r>
              <a:rPr sz="1800" spc="-10" dirty="0">
                <a:solidFill>
                  <a:srgbClr val="001F5F"/>
                </a:solidFill>
                <a:latin typeface="Calibri"/>
                <a:cs typeface="Calibri"/>
              </a:rPr>
              <a:t>e</a:t>
            </a:r>
            <a:r>
              <a:rPr sz="1800" dirty="0">
                <a:solidFill>
                  <a:srgbClr val="001F5F"/>
                </a:solidFill>
                <a:latin typeface="Calibri"/>
                <a:cs typeface="Calibri"/>
              </a:rPr>
              <a:t> </a:t>
            </a:r>
            <a:r>
              <a:rPr sz="1800" spc="5" dirty="0">
                <a:solidFill>
                  <a:srgbClr val="001F5F"/>
                </a:solidFill>
                <a:latin typeface="Calibri"/>
                <a:cs typeface="Calibri"/>
              </a:rPr>
              <a:t>O</a:t>
            </a:r>
            <a:r>
              <a:rPr sz="1800" spc="-40" dirty="0">
                <a:solidFill>
                  <a:srgbClr val="001F5F"/>
                </a:solidFill>
                <a:latin typeface="Calibri"/>
                <a:cs typeface="Calibri"/>
              </a:rPr>
              <a:t>r</a:t>
            </a:r>
            <a:r>
              <a:rPr sz="1800" spc="-60" dirty="0">
                <a:solidFill>
                  <a:srgbClr val="001F5F"/>
                </a:solidFill>
                <a:latin typeface="Calibri"/>
                <a:cs typeface="Calibri"/>
              </a:rPr>
              <a:t>g</a:t>
            </a:r>
            <a:r>
              <a:rPr sz="1800" dirty="0">
                <a:solidFill>
                  <a:srgbClr val="001F5F"/>
                </a:solidFill>
                <a:latin typeface="Calibri"/>
                <a:cs typeface="Calibri"/>
              </a:rPr>
              <a:t>a</a:t>
            </a:r>
            <a:r>
              <a:rPr sz="1800" spc="-10" dirty="0">
                <a:solidFill>
                  <a:srgbClr val="001F5F"/>
                </a:solidFill>
                <a:latin typeface="Calibri"/>
                <a:cs typeface="Calibri"/>
              </a:rPr>
              <a:t>n</a:t>
            </a:r>
            <a:r>
              <a:rPr sz="1800" dirty="0">
                <a:solidFill>
                  <a:srgbClr val="001F5F"/>
                </a:solidFill>
                <a:latin typeface="Calibri"/>
                <a:cs typeface="Calibri"/>
              </a:rPr>
              <a:t>i</a:t>
            </a:r>
            <a:r>
              <a:rPr sz="1800" spc="-35" dirty="0">
                <a:solidFill>
                  <a:srgbClr val="001F5F"/>
                </a:solidFill>
                <a:latin typeface="Calibri"/>
                <a:cs typeface="Calibri"/>
              </a:rPr>
              <a:t>z</a:t>
            </a:r>
            <a:r>
              <a:rPr sz="1800" spc="-25" dirty="0">
                <a:solidFill>
                  <a:srgbClr val="001F5F"/>
                </a:solidFill>
                <a:latin typeface="Calibri"/>
                <a:cs typeface="Calibri"/>
              </a:rPr>
              <a:t>a</a:t>
            </a:r>
            <a:r>
              <a:rPr sz="1800" dirty="0">
                <a:solidFill>
                  <a:srgbClr val="001F5F"/>
                </a:solidFill>
                <a:latin typeface="Calibri"/>
                <a:cs typeface="Calibri"/>
              </a:rPr>
              <a:t>ti</a:t>
            </a:r>
            <a:r>
              <a:rPr sz="1800" spc="-10" dirty="0">
                <a:solidFill>
                  <a:srgbClr val="001F5F"/>
                </a:solidFill>
                <a:latin typeface="Calibri"/>
                <a:cs typeface="Calibri"/>
              </a:rPr>
              <a:t>o</a:t>
            </a:r>
            <a:r>
              <a:rPr sz="1800" dirty="0">
                <a:solidFill>
                  <a:srgbClr val="001F5F"/>
                </a:solidFill>
                <a:latin typeface="Calibri"/>
                <a:cs typeface="Calibri"/>
              </a:rPr>
              <a:t>n</a:t>
            </a:r>
            <a:r>
              <a:rPr sz="1800" spc="50" dirty="0">
                <a:solidFill>
                  <a:srgbClr val="001F5F"/>
                </a:solidFill>
                <a:latin typeface="Calibri"/>
                <a:cs typeface="Calibri"/>
              </a:rPr>
              <a:t> </a:t>
            </a:r>
            <a:r>
              <a:rPr dirty="0" smtClean="0">
                <a:solidFill>
                  <a:srgbClr val="001F5F"/>
                </a:solidFill>
                <a:latin typeface="Calibri"/>
                <a:cs typeface="Calibri"/>
              </a:rPr>
              <a:t>e Tecnologie</a:t>
            </a:r>
            <a:endParaRPr sz="1800" dirty="0">
              <a:latin typeface="Calibri"/>
              <a:cs typeface="Calibri"/>
            </a:endParaRPr>
          </a:p>
        </p:txBody>
      </p:sp>
      <p:sp>
        <p:nvSpPr>
          <p:cNvPr id="16" name="object 16"/>
          <p:cNvSpPr/>
          <p:nvPr/>
        </p:nvSpPr>
        <p:spPr>
          <a:xfrm>
            <a:off x="4580099" y="4029464"/>
            <a:ext cx="4095767" cy="593090"/>
          </a:xfrm>
          <a:custGeom>
            <a:avLst/>
            <a:gdLst/>
            <a:ahLst/>
            <a:cxnLst/>
            <a:rect l="l" t="t" r="r" b="b"/>
            <a:pathLst>
              <a:path w="1162684" h="593089">
                <a:moveTo>
                  <a:pt x="0" y="296418"/>
                </a:moveTo>
                <a:lnTo>
                  <a:pt x="7607" y="248338"/>
                </a:lnTo>
                <a:lnTo>
                  <a:pt x="29631" y="202728"/>
                </a:lnTo>
                <a:lnTo>
                  <a:pt x="64876" y="160198"/>
                </a:lnTo>
                <a:lnTo>
                  <a:pt x="112146" y="121359"/>
                </a:lnTo>
                <a:lnTo>
                  <a:pt x="170243" y="86820"/>
                </a:lnTo>
                <a:lnTo>
                  <a:pt x="237972" y="57192"/>
                </a:lnTo>
                <a:lnTo>
                  <a:pt x="275075" y="44411"/>
                </a:lnTo>
                <a:lnTo>
                  <a:pt x="314137" y="33086"/>
                </a:lnTo>
                <a:lnTo>
                  <a:pt x="355008" y="23294"/>
                </a:lnTo>
                <a:lnTo>
                  <a:pt x="397540" y="15111"/>
                </a:lnTo>
                <a:lnTo>
                  <a:pt x="441582" y="8614"/>
                </a:lnTo>
                <a:lnTo>
                  <a:pt x="486986" y="3879"/>
                </a:lnTo>
                <a:lnTo>
                  <a:pt x="533601" y="982"/>
                </a:lnTo>
                <a:lnTo>
                  <a:pt x="581278" y="0"/>
                </a:lnTo>
                <a:lnTo>
                  <a:pt x="628956" y="982"/>
                </a:lnTo>
                <a:lnTo>
                  <a:pt x="675571" y="3879"/>
                </a:lnTo>
                <a:lnTo>
                  <a:pt x="720975" y="8614"/>
                </a:lnTo>
                <a:lnTo>
                  <a:pt x="765017" y="15111"/>
                </a:lnTo>
                <a:lnTo>
                  <a:pt x="807549" y="23294"/>
                </a:lnTo>
                <a:lnTo>
                  <a:pt x="848420" y="33086"/>
                </a:lnTo>
                <a:lnTo>
                  <a:pt x="887482" y="44411"/>
                </a:lnTo>
                <a:lnTo>
                  <a:pt x="924585" y="57192"/>
                </a:lnTo>
                <a:lnTo>
                  <a:pt x="992314" y="86820"/>
                </a:lnTo>
                <a:lnTo>
                  <a:pt x="1050411" y="121359"/>
                </a:lnTo>
                <a:lnTo>
                  <a:pt x="1097681" y="160198"/>
                </a:lnTo>
                <a:lnTo>
                  <a:pt x="1132926" y="202728"/>
                </a:lnTo>
                <a:lnTo>
                  <a:pt x="1154950" y="248338"/>
                </a:lnTo>
                <a:lnTo>
                  <a:pt x="1162558" y="296418"/>
                </a:lnTo>
                <a:lnTo>
                  <a:pt x="1160631" y="320728"/>
                </a:lnTo>
                <a:lnTo>
                  <a:pt x="1154950" y="344497"/>
                </a:lnTo>
                <a:lnTo>
                  <a:pt x="1132926" y="390107"/>
                </a:lnTo>
                <a:lnTo>
                  <a:pt x="1097681" y="432637"/>
                </a:lnTo>
                <a:lnTo>
                  <a:pt x="1050411" y="471476"/>
                </a:lnTo>
                <a:lnTo>
                  <a:pt x="992314" y="506015"/>
                </a:lnTo>
                <a:lnTo>
                  <a:pt x="924585" y="535643"/>
                </a:lnTo>
                <a:lnTo>
                  <a:pt x="887482" y="548424"/>
                </a:lnTo>
                <a:lnTo>
                  <a:pt x="848420" y="559749"/>
                </a:lnTo>
                <a:lnTo>
                  <a:pt x="807549" y="569541"/>
                </a:lnTo>
                <a:lnTo>
                  <a:pt x="765017" y="577724"/>
                </a:lnTo>
                <a:lnTo>
                  <a:pt x="720975" y="584221"/>
                </a:lnTo>
                <a:lnTo>
                  <a:pt x="675571" y="588956"/>
                </a:lnTo>
                <a:lnTo>
                  <a:pt x="628956" y="591853"/>
                </a:lnTo>
                <a:lnTo>
                  <a:pt x="581278" y="592836"/>
                </a:lnTo>
                <a:lnTo>
                  <a:pt x="533601" y="591853"/>
                </a:lnTo>
                <a:lnTo>
                  <a:pt x="486986" y="588956"/>
                </a:lnTo>
                <a:lnTo>
                  <a:pt x="441582" y="584221"/>
                </a:lnTo>
                <a:lnTo>
                  <a:pt x="397540" y="577724"/>
                </a:lnTo>
                <a:lnTo>
                  <a:pt x="355008" y="569541"/>
                </a:lnTo>
                <a:lnTo>
                  <a:pt x="314137" y="559749"/>
                </a:lnTo>
                <a:lnTo>
                  <a:pt x="275075" y="548424"/>
                </a:lnTo>
                <a:lnTo>
                  <a:pt x="237972" y="535643"/>
                </a:lnTo>
                <a:lnTo>
                  <a:pt x="170243" y="506015"/>
                </a:lnTo>
                <a:lnTo>
                  <a:pt x="112146" y="471476"/>
                </a:lnTo>
                <a:lnTo>
                  <a:pt x="64876" y="432637"/>
                </a:lnTo>
                <a:lnTo>
                  <a:pt x="29631" y="390107"/>
                </a:lnTo>
                <a:lnTo>
                  <a:pt x="7607" y="344497"/>
                </a:lnTo>
                <a:lnTo>
                  <a:pt x="0" y="296418"/>
                </a:lnTo>
                <a:close/>
              </a:path>
            </a:pathLst>
          </a:custGeom>
          <a:ln w="25400">
            <a:solidFill>
              <a:srgbClr val="4F81BC"/>
            </a:solidFill>
          </a:ln>
        </p:spPr>
        <p:txBody>
          <a:bodyPr wrap="square" lIns="0" tIns="0" rIns="0" bIns="0" rtlCol="0"/>
          <a:lstStyle/>
          <a:p>
            <a:endParaRPr/>
          </a:p>
        </p:txBody>
      </p:sp>
      <p:sp>
        <p:nvSpPr>
          <p:cNvPr id="14" name="object 14"/>
          <p:cNvSpPr/>
          <p:nvPr/>
        </p:nvSpPr>
        <p:spPr>
          <a:xfrm>
            <a:off x="4211960" y="3240425"/>
            <a:ext cx="3995935" cy="593090"/>
          </a:xfrm>
          <a:custGeom>
            <a:avLst/>
            <a:gdLst/>
            <a:ahLst/>
            <a:cxnLst/>
            <a:rect l="l" t="t" r="r" b="b"/>
            <a:pathLst>
              <a:path w="1084579" h="593089">
                <a:moveTo>
                  <a:pt x="0" y="296417"/>
                </a:moveTo>
                <a:lnTo>
                  <a:pt x="7098" y="248338"/>
                </a:lnTo>
                <a:lnTo>
                  <a:pt x="27649" y="202728"/>
                </a:lnTo>
                <a:lnTo>
                  <a:pt x="60535" y="160198"/>
                </a:lnTo>
                <a:lnTo>
                  <a:pt x="104639" y="121359"/>
                </a:lnTo>
                <a:lnTo>
                  <a:pt x="158845" y="86820"/>
                </a:lnTo>
                <a:lnTo>
                  <a:pt x="222034" y="57192"/>
                </a:lnTo>
                <a:lnTo>
                  <a:pt x="293090" y="33086"/>
                </a:lnTo>
                <a:lnTo>
                  <a:pt x="331219" y="23294"/>
                </a:lnTo>
                <a:lnTo>
                  <a:pt x="370896" y="15111"/>
                </a:lnTo>
                <a:lnTo>
                  <a:pt x="411981" y="8614"/>
                </a:lnTo>
                <a:lnTo>
                  <a:pt x="454335" y="3879"/>
                </a:lnTo>
                <a:lnTo>
                  <a:pt x="497818" y="982"/>
                </a:lnTo>
                <a:lnTo>
                  <a:pt x="542290" y="0"/>
                </a:lnTo>
                <a:lnTo>
                  <a:pt x="586761" y="982"/>
                </a:lnTo>
                <a:lnTo>
                  <a:pt x="630244" y="3879"/>
                </a:lnTo>
                <a:lnTo>
                  <a:pt x="672598" y="8614"/>
                </a:lnTo>
                <a:lnTo>
                  <a:pt x="713683" y="15111"/>
                </a:lnTo>
                <a:lnTo>
                  <a:pt x="753360" y="23294"/>
                </a:lnTo>
                <a:lnTo>
                  <a:pt x="791489" y="33086"/>
                </a:lnTo>
                <a:lnTo>
                  <a:pt x="827930" y="44411"/>
                </a:lnTo>
                <a:lnTo>
                  <a:pt x="895193" y="71354"/>
                </a:lnTo>
                <a:lnTo>
                  <a:pt x="954030" y="103514"/>
                </a:lnTo>
                <a:lnTo>
                  <a:pt x="1003324" y="140279"/>
                </a:lnTo>
                <a:lnTo>
                  <a:pt x="1041959" y="181040"/>
                </a:lnTo>
                <a:lnTo>
                  <a:pt x="1068817" y="225186"/>
                </a:lnTo>
                <a:lnTo>
                  <a:pt x="1082782" y="272107"/>
                </a:lnTo>
                <a:lnTo>
                  <a:pt x="1084580" y="296417"/>
                </a:lnTo>
                <a:lnTo>
                  <a:pt x="1082782" y="320729"/>
                </a:lnTo>
                <a:lnTo>
                  <a:pt x="1077481" y="344501"/>
                </a:lnTo>
                <a:lnTo>
                  <a:pt x="1056930" y="390120"/>
                </a:lnTo>
                <a:lnTo>
                  <a:pt x="1024044" y="432664"/>
                </a:lnTo>
                <a:lnTo>
                  <a:pt x="979940" y="471521"/>
                </a:lnTo>
                <a:lnTo>
                  <a:pt x="925734" y="506079"/>
                </a:lnTo>
                <a:lnTo>
                  <a:pt x="862545" y="535725"/>
                </a:lnTo>
                <a:lnTo>
                  <a:pt x="791489" y="559849"/>
                </a:lnTo>
                <a:lnTo>
                  <a:pt x="753360" y="569648"/>
                </a:lnTo>
                <a:lnTo>
                  <a:pt x="713683" y="577837"/>
                </a:lnTo>
                <a:lnTo>
                  <a:pt x="672598" y="584340"/>
                </a:lnTo>
                <a:lnTo>
                  <a:pt x="630244" y="589079"/>
                </a:lnTo>
                <a:lnTo>
                  <a:pt x="586761" y="591979"/>
                </a:lnTo>
                <a:lnTo>
                  <a:pt x="542290" y="592962"/>
                </a:lnTo>
                <a:lnTo>
                  <a:pt x="497818" y="591979"/>
                </a:lnTo>
                <a:lnTo>
                  <a:pt x="454335" y="589079"/>
                </a:lnTo>
                <a:lnTo>
                  <a:pt x="411981" y="584340"/>
                </a:lnTo>
                <a:lnTo>
                  <a:pt x="370896" y="577837"/>
                </a:lnTo>
                <a:lnTo>
                  <a:pt x="331219" y="569648"/>
                </a:lnTo>
                <a:lnTo>
                  <a:pt x="293090" y="559849"/>
                </a:lnTo>
                <a:lnTo>
                  <a:pt x="256649" y="548516"/>
                </a:lnTo>
                <a:lnTo>
                  <a:pt x="189386" y="521554"/>
                </a:lnTo>
                <a:lnTo>
                  <a:pt x="130549" y="489375"/>
                </a:lnTo>
                <a:lnTo>
                  <a:pt x="81255" y="452592"/>
                </a:lnTo>
                <a:lnTo>
                  <a:pt x="42620" y="411815"/>
                </a:lnTo>
                <a:lnTo>
                  <a:pt x="15762" y="367657"/>
                </a:lnTo>
                <a:lnTo>
                  <a:pt x="1797" y="320729"/>
                </a:lnTo>
                <a:lnTo>
                  <a:pt x="0" y="296417"/>
                </a:lnTo>
                <a:close/>
              </a:path>
            </a:pathLst>
          </a:custGeom>
          <a:ln w="25400">
            <a:solidFill>
              <a:srgbClr val="4F81BC"/>
            </a:solidFill>
          </a:ln>
        </p:spPr>
        <p:txBody>
          <a:bodyPr wrap="square" lIns="0" tIns="0" rIns="0" bIns="0" rtlCol="0"/>
          <a:lstStyle/>
          <a:p>
            <a:endParaRPr/>
          </a:p>
        </p:txBody>
      </p:sp>
      <p:sp>
        <p:nvSpPr>
          <p:cNvPr id="28" name="object 16"/>
          <p:cNvSpPr/>
          <p:nvPr/>
        </p:nvSpPr>
        <p:spPr>
          <a:xfrm>
            <a:off x="4932040" y="4780126"/>
            <a:ext cx="4095767" cy="593090"/>
          </a:xfrm>
          <a:custGeom>
            <a:avLst/>
            <a:gdLst/>
            <a:ahLst/>
            <a:cxnLst/>
            <a:rect l="l" t="t" r="r" b="b"/>
            <a:pathLst>
              <a:path w="1162684" h="593089">
                <a:moveTo>
                  <a:pt x="0" y="296418"/>
                </a:moveTo>
                <a:lnTo>
                  <a:pt x="7607" y="248338"/>
                </a:lnTo>
                <a:lnTo>
                  <a:pt x="29631" y="202728"/>
                </a:lnTo>
                <a:lnTo>
                  <a:pt x="64876" y="160198"/>
                </a:lnTo>
                <a:lnTo>
                  <a:pt x="112146" y="121359"/>
                </a:lnTo>
                <a:lnTo>
                  <a:pt x="170243" y="86820"/>
                </a:lnTo>
                <a:lnTo>
                  <a:pt x="237972" y="57192"/>
                </a:lnTo>
                <a:lnTo>
                  <a:pt x="275075" y="44411"/>
                </a:lnTo>
                <a:lnTo>
                  <a:pt x="314137" y="33086"/>
                </a:lnTo>
                <a:lnTo>
                  <a:pt x="355008" y="23294"/>
                </a:lnTo>
                <a:lnTo>
                  <a:pt x="397540" y="15111"/>
                </a:lnTo>
                <a:lnTo>
                  <a:pt x="441582" y="8614"/>
                </a:lnTo>
                <a:lnTo>
                  <a:pt x="486986" y="3879"/>
                </a:lnTo>
                <a:lnTo>
                  <a:pt x="533601" y="982"/>
                </a:lnTo>
                <a:lnTo>
                  <a:pt x="581278" y="0"/>
                </a:lnTo>
                <a:lnTo>
                  <a:pt x="628956" y="982"/>
                </a:lnTo>
                <a:lnTo>
                  <a:pt x="675571" y="3879"/>
                </a:lnTo>
                <a:lnTo>
                  <a:pt x="720975" y="8614"/>
                </a:lnTo>
                <a:lnTo>
                  <a:pt x="765017" y="15111"/>
                </a:lnTo>
                <a:lnTo>
                  <a:pt x="807549" y="23294"/>
                </a:lnTo>
                <a:lnTo>
                  <a:pt x="848420" y="33086"/>
                </a:lnTo>
                <a:lnTo>
                  <a:pt x="887482" y="44411"/>
                </a:lnTo>
                <a:lnTo>
                  <a:pt x="924585" y="57192"/>
                </a:lnTo>
                <a:lnTo>
                  <a:pt x="992314" y="86820"/>
                </a:lnTo>
                <a:lnTo>
                  <a:pt x="1050411" y="121359"/>
                </a:lnTo>
                <a:lnTo>
                  <a:pt x="1097681" y="160198"/>
                </a:lnTo>
                <a:lnTo>
                  <a:pt x="1132926" y="202728"/>
                </a:lnTo>
                <a:lnTo>
                  <a:pt x="1154950" y="248338"/>
                </a:lnTo>
                <a:lnTo>
                  <a:pt x="1162558" y="296418"/>
                </a:lnTo>
                <a:lnTo>
                  <a:pt x="1160631" y="320728"/>
                </a:lnTo>
                <a:lnTo>
                  <a:pt x="1154950" y="344497"/>
                </a:lnTo>
                <a:lnTo>
                  <a:pt x="1132926" y="390107"/>
                </a:lnTo>
                <a:lnTo>
                  <a:pt x="1097681" y="432637"/>
                </a:lnTo>
                <a:lnTo>
                  <a:pt x="1050411" y="471476"/>
                </a:lnTo>
                <a:lnTo>
                  <a:pt x="992314" y="506015"/>
                </a:lnTo>
                <a:lnTo>
                  <a:pt x="924585" y="535643"/>
                </a:lnTo>
                <a:lnTo>
                  <a:pt x="887482" y="548424"/>
                </a:lnTo>
                <a:lnTo>
                  <a:pt x="848420" y="559749"/>
                </a:lnTo>
                <a:lnTo>
                  <a:pt x="807549" y="569541"/>
                </a:lnTo>
                <a:lnTo>
                  <a:pt x="765017" y="577724"/>
                </a:lnTo>
                <a:lnTo>
                  <a:pt x="720975" y="584221"/>
                </a:lnTo>
                <a:lnTo>
                  <a:pt x="675571" y="588956"/>
                </a:lnTo>
                <a:lnTo>
                  <a:pt x="628956" y="591853"/>
                </a:lnTo>
                <a:lnTo>
                  <a:pt x="581278" y="592836"/>
                </a:lnTo>
                <a:lnTo>
                  <a:pt x="533601" y="591853"/>
                </a:lnTo>
                <a:lnTo>
                  <a:pt x="486986" y="588956"/>
                </a:lnTo>
                <a:lnTo>
                  <a:pt x="441582" y="584221"/>
                </a:lnTo>
                <a:lnTo>
                  <a:pt x="397540" y="577724"/>
                </a:lnTo>
                <a:lnTo>
                  <a:pt x="355008" y="569541"/>
                </a:lnTo>
                <a:lnTo>
                  <a:pt x="314137" y="559749"/>
                </a:lnTo>
                <a:lnTo>
                  <a:pt x="275075" y="548424"/>
                </a:lnTo>
                <a:lnTo>
                  <a:pt x="237972" y="535643"/>
                </a:lnTo>
                <a:lnTo>
                  <a:pt x="170243" y="506015"/>
                </a:lnTo>
                <a:lnTo>
                  <a:pt x="112146" y="471476"/>
                </a:lnTo>
                <a:lnTo>
                  <a:pt x="64876" y="432637"/>
                </a:lnTo>
                <a:lnTo>
                  <a:pt x="29631" y="390107"/>
                </a:lnTo>
                <a:lnTo>
                  <a:pt x="7607" y="344497"/>
                </a:lnTo>
                <a:lnTo>
                  <a:pt x="0" y="296418"/>
                </a:lnTo>
                <a:close/>
              </a:path>
            </a:pathLst>
          </a:custGeom>
          <a:ln w="25400">
            <a:solidFill>
              <a:srgbClr val="4F81BC"/>
            </a:solidFill>
          </a:ln>
        </p:spPr>
        <p:txBody>
          <a:bodyPr wrap="square" lIns="0" tIns="0" rIns="0" bIns="0" rtlCol="0"/>
          <a:lstStyle/>
          <a:p>
            <a:endParaRPr/>
          </a:p>
        </p:txBody>
      </p:sp>
      <p:sp>
        <p:nvSpPr>
          <p:cNvPr id="29" name="object 16"/>
          <p:cNvSpPr/>
          <p:nvPr/>
        </p:nvSpPr>
        <p:spPr>
          <a:xfrm>
            <a:off x="4431827" y="5581463"/>
            <a:ext cx="4095767" cy="593090"/>
          </a:xfrm>
          <a:custGeom>
            <a:avLst/>
            <a:gdLst/>
            <a:ahLst/>
            <a:cxnLst/>
            <a:rect l="l" t="t" r="r" b="b"/>
            <a:pathLst>
              <a:path w="1162684" h="593089">
                <a:moveTo>
                  <a:pt x="0" y="296418"/>
                </a:moveTo>
                <a:lnTo>
                  <a:pt x="7607" y="248338"/>
                </a:lnTo>
                <a:lnTo>
                  <a:pt x="29631" y="202728"/>
                </a:lnTo>
                <a:lnTo>
                  <a:pt x="64876" y="160198"/>
                </a:lnTo>
                <a:lnTo>
                  <a:pt x="112146" y="121359"/>
                </a:lnTo>
                <a:lnTo>
                  <a:pt x="170243" y="86820"/>
                </a:lnTo>
                <a:lnTo>
                  <a:pt x="237972" y="57192"/>
                </a:lnTo>
                <a:lnTo>
                  <a:pt x="275075" y="44411"/>
                </a:lnTo>
                <a:lnTo>
                  <a:pt x="314137" y="33086"/>
                </a:lnTo>
                <a:lnTo>
                  <a:pt x="355008" y="23294"/>
                </a:lnTo>
                <a:lnTo>
                  <a:pt x="397540" y="15111"/>
                </a:lnTo>
                <a:lnTo>
                  <a:pt x="441582" y="8614"/>
                </a:lnTo>
                <a:lnTo>
                  <a:pt x="486986" y="3879"/>
                </a:lnTo>
                <a:lnTo>
                  <a:pt x="533601" y="982"/>
                </a:lnTo>
                <a:lnTo>
                  <a:pt x="581278" y="0"/>
                </a:lnTo>
                <a:lnTo>
                  <a:pt x="628956" y="982"/>
                </a:lnTo>
                <a:lnTo>
                  <a:pt x="675571" y="3879"/>
                </a:lnTo>
                <a:lnTo>
                  <a:pt x="720975" y="8614"/>
                </a:lnTo>
                <a:lnTo>
                  <a:pt x="765017" y="15111"/>
                </a:lnTo>
                <a:lnTo>
                  <a:pt x="807549" y="23294"/>
                </a:lnTo>
                <a:lnTo>
                  <a:pt x="848420" y="33086"/>
                </a:lnTo>
                <a:lnTo>
                  <a:pt x="887482" y="44411"/>
                </a:lnTo>
                <a:lnTo>
                  <a:pt x="924585" y="57192"/>
                </a:lnTo>
                <a:lnTo>
                  <a:pt x="992314" y="86820"/>
                </a:lnTo>
                <a:lnTo>
                  <a:pt x="1050411" y="121359"/>
                </a:lnTo>
                <a:lnTo>
                  <a:pt x="1097681" y="160198"/>
                </a:lnTo>
                <a:lnTo>
                  <a:pt x="1132926" y="202728"/>
                </a:lnTo>
                <a:lnTo>
                  <a:pt x="1154950" y="248338"/>
                </a:lnTo>
                <a:lnTo>
                  <a:pt x="1162558" y="296418"/>
                </a:lnTo>
                <a:lnTo>
                  <a:pt x="1160631" y="320728"/>
                </a:lnTo>
                <a:lnTo>
                  <a:pt x="1154950" y="344497"/>
                </a:lnTo>
                <a:lnTo>
                  <a:pt x="1132926" y="390107"/>
                </a:lnTo>
                <a:lnTo>
                  <a:pt x="1097681" y="432637"/>
                </a:lnTo>
                <a:lnTo>
                  <a:pt x="1050411" y="471476"/>
                </a:lnTo>
                <a:lnTo>
                  <a:pt x="992314" y="506015"/>
                </a:lnTo>
                <a:lnTo>
                  <a:pt x="924585" y="535643"/>
                </a:lnTo>
                <a:lnTo>
                  <a:pt x="887482" y="548424"/>
                </a:lnTo>
                <a:lnTo>
                  <a:pt x="848420" y="559749"/>
                </a:lnTo>
                <a:lnTo>
                  <a:pt x="807549" y="569541"/>
                </a:lnTo>
                <a:lnTo>
                  <a:pt x="765017" y="577724"/>
                </a:lnTo>
                <a:lnTo>
                  <a:pt x="720975" y="584221"/>
                </a:lnTo>
                <a:lnTo>
                  <a:pt x="675571" y="588956"/>
                </a:lnTo>
                <a:lnTo>
                  <a:pt x="628956" y="591853"/>
                </a:lnTo>
                <a:lnTo>
                  <a:pt x="581278" y="592836"/>
                </a:lnTo>
                <a:lnTo>
                  <a:pt x="533601" y="591853"/>
                </a:lnTo>
                <a:lnTo>
                  <a:pt x="486986" y="588956"/>
                </a:lnTo>
                <a:lnTo>
                  <a:pt x="441582" y="584221"/>
                </a:lnTo>
                <a:lnTo>
                  <a:pt x="397540" y="577724"/>
                </a:lnTo>
                <a:lnTo>
                  <a:pt x="355008" y="569541"/>
                </a:lnTo>
                <a:lnTo>
                  <a:pt x="314137" y="559749"/>
                </a:lnTo>
                <a:lnTo>
                  <a:pt x="275075" y="548424"/>
                </a:lnTo>
                <a:lnTo>
                  <a:pt x="237972" y="535643"/>
                </a:lnTo>
                <a:lnTo>
                  <a:pt x="170243" y="506015"/>
                </a:lnTo>
                <a:lnTo>
                  <a:pt x="112146" y="471476"/>
                </a:lnTo>
                <a:lnTo>
                  <a:pt x="64876" y="432637"/>
                </a:lnTo>
                <a:lnTo>
                  <a:pt x="29631" y="390107"/>
                </a:lnTo>
                <a:lnTo>
                  <a:pt x="7607" y="344497"/>
                </a:lnTo>
                <a:lnTo>
                  <a:pt x="0" y="296418"/>
                </a:lnTo>
                <a:close/>
              </a:path>
            </a:pathLst>
          </a:custGeom>
          <a:ln w="25400">
            <a:solidFill>
              <a:srgbClr val="4F81BC"/>
            </a:solidFill>
          </a:ln>
        </p:spPr>
        <p:txBody>
          <a:bodyPr wrap="square" lIns="0" tIns="0" rIns="0" bIns="0" rtlCol="0"/>
          <a:lstStyle/>
          <a:p>
            <a:endParaRPr/>
          </a:p>
        </p:txBody>
      </p:sp>
      <p:sp>
        <p:nvSpPr>
          <p:cNvPr id="21" name="object 21"/>
          <p:cNvSpPr txBox="1"/>
          <p:nvPr/>
        </p:nvSpPr>
        <p:spPr>
          <a:xfrm>
            <a:off x="4932039" y="3418615"/>
            <a:ext cx="3995936" cy="215444"/>
          </a:xfrm>
          <a:prstGeom prst="rect">
            <a:avLst/>
          </a:prstGeom>
        </p:spPr>
        <p:txBody>
          <a:bodyPr vert="horz" wrap="square" lIns="0" tIns="0" rIns="0" bIns="0" rtlCol="0">
            <a:spAutoFit/>
          </a:bodyPr>
          <a:lstStyle/>
          <a:p>
            <a:pPr marL="153035">
              <a:lnSpc>
                <a:spcPct val="100000"/>
              </a:lnSpc>
            </a:pPr>
            <a:r>
              <a:rPr sz="1400" b="1" dirty="0" smtClean="0">
                <a:solidFill>
                  <a:srgbClr val="1F487C"/>
                </a:solidFill>
                <a:latin typeface="Calibri"/>
                <a:cs typeface="Calibri"/>
              </a:rPr>
              <a:t>DISEG: Ing. Strutturale, Edile, Geotecnica</a:t>
            </a:r>
            <a:endParaRPr sz="1400" dirty="0">
              <a:latin typeface="Calibri"/>
              <a:cs typeface="Calibri"/>
            </a:endParaRPr>
          </a:p>
        </p:txBody>
      </p:sp>
      <p:sp>
        <p:nvSpPr>
          <p:cNvPr id="30" name="Rettangolo 29"/>
          <p:cNvSpPr/>
          <p:nvPr/>
        </p:nvSpPr>
        <p:spPr>
          <a:xfrm>
            <a:off x="5105182" y="4172195"/>
            <a:ext cx="3422412" cy="307777"/>
          </a:xfrm>
          <a:prstGeom prst="rect">
            <a:avLst/>
          </a:prstGeom>
        </p:spPr>
        <p:txBody>
          <a:bodyPr wrap="none">
            <a:spAutoFit/>
          </a:bodyPr>
          <a:lstStyle/>
          <a:p>
            <a:pPr marL="153035">
              <a:lnSpc>
                <a:spcPct val="100000"/>
              </a:lnSpc>
            </a:pPr>
            <a:r>
              <a:rPr lang="it-IT" sz="1400" b="1" dirty="0" smtClean="0">
                <a:solidFill>
                  <a:srgbClr val="1F487C"/>
                </a:solidFill>
                <a:cs typeface="Calibri"/>
              </a:rPr>
              <a:t>DIGEP: </a:t>
            </a:r>
            <a:r>
              <a:rPr lang="it-IT" sz="1400" b="1" dirty="0">
                <a:solidFill>
                  <a:srgbClr val="1F487C"/>
                </a:solidFill>
                <a:cs typeface="Calibri"/>
              </a:rPr>
              <a:t>Ing. </a:t>
            </a:r>
            <a:r>
              <a:rPr lang="it-IT" sz="1400" b="1" dirty="0" smtClean="0">
                <a:solidFill>
                  <a:srgbClr val="1F487C"/>
                </a:solidFill>
                <a:cs typeface="Calibri"/>
              </a:rPr>
              <a:t>Gestionale e della Produzione</a:t>
            </a:r>
            <a:endParaRPr lang="it-IT" sz="1400" dirty="0">
              <a:cs typeface="Calibri"/>
            </a:endParaRPr>
          </a:p>
        </p:txBody>
      </p:sp>
      <p:sp>
        <p:nvSpPr>
          <p:cNvPr id="32" name="Rettangolo 31"/>
          <p:cNvSpPr/>
          <p:nvPr/>
        </p:nvSpPr>
        <p:spPr>
          <a:xfrm>
            <a:off x="5040156" y="4852179"/>
            <a:ext cx="3665172" cy="523220"/>
          </a:xfrm>
          <a:prstGeom prst="rect">
            <a:avLst/>
          </a:prstGeom>
        </p:spPr>
        <p:txBody>
          <a:bodyPr wrap="square">
            <a:spAutoFit/>
          </a:bodyPr>
          <a:lstStyle/>
          <a:p>
            <a:pPr marL="153035" algn="ctr">
              <a:lnSpc>
                <a:spcPct val="100000"/>
              </a:lnSpc>
            </a:pPr>
            <a:r>
              <a:rPr lang="it-IT" sz="1400" b="1" dirty="0" smtClean="0">
                <a:solidFill>
                  <a:srgbClr val="1F487C"/>
                </a:solidFill>
                <a:cs typeface="Calibri"/>
              </a:rPr>
              <a:t>DIST: </a:t>
            </a:r>
            <a:r>
              <a:rPr lang="it-IT" sz="1400" b="1" dirty="0" err="1" smtClean="0">
                <a:solidFill>
                  <a:srgbClr val="1F487C"/>
                </a:solidFill>
                <a:cs typeface="Calibri"/>
              </a:rPr>
              <a:t>Dip</a:t>
            </a:r>
            <a:r>
              <a:rPr lang="it-IT" sz="1400" b="1" dirty="0" smtClean="0">
                <a:solidFill>
                  <a:srgbClr val="1F487C"/>
                </a:solidFill>
                <a:cs typeface="Calibri"/>
              </a:rPr>
              <a:t>. </a:t>
            </a:r>
            <a:r>
              <a:rPr lang="it-IT" sz="1400" b="1" dirty="0" err="1" smtClean="0">
                <a:solidFill>
                  <a:srgbClr val="1F487C"/>
                </a:solidFill>
                <a:cs typeface="Calibri"/>
              </a:rPr>
              <a:t>Interateneo</a:t>
            </a:r>
            <a:r>
              <a:rPr lang="it-IT" sz="1400" b="1" dirty="0" smtClean="0">
                <a:solidFill>
                  <a:srgbClr val="1F487C"/>
                </a:solidFill>
                <a:cs typeface="Calibri"/>
              </a:rPr>
              <a:t> </a:t>
            </a:r>
            <a:r>
              <a:rPr lang="it-IT" sz="1400" b="1" dirty="0" smtClean="0">
                <a:solidFill>
                  <a:srgbClr val="1F487C"/>
                </a:solidFill>
                <a:cs typeface="Calibri"/>
              </a:rPr>
              <a:t>di Scienze, Progetto e Politiche del Territorio</a:t>
            </a:r>
            <a:endParaRPr lang="it-IT" sz="1400" dirty="0">
              <a:cs typeface="Calibri"/>
            </a:endParaRPr>
          </a:p>
        </p:txBody>
      </p:sp>
      <p:sp>
        <p:nvSpPr>
          <p:cNvPr id="33" name="Rettangolo 32"/>
          <p:cNvSpPr/>
          <p:nvPr/>
        </p:nvSpPr>
        <p:spPr>
          <a:xfrm>
            <a:off x="4977936" y="5711990"/>
            <a:ext cx="2373150" cy="307777"/>
          </a:xfrm>
          <a:prstGeom prst="rect">
            <a:avLst/>
          </a:prstGeom>
        </p:spPr>
        <p:txBody>
          <a:bodyPr wrap="none">
            <a:spAutoFit/>
          </a:bodyPr>
          <a:lstStyle/>
          <a:p>
            <a:pPr marL="153035">
              <a:lnSpc>
                <a:spcPct val="100000"/>
              </a:lnSpc>
            </a:pPr>
            <a:r>
              <a:rPr lang="it-IT" sz="1400" b="1" dirty="0" smtClean="0">
                <a:solidFill>
                  <a:srgbClr val="1F487C"/>
                </a:solidFill>
                <a:cs typeface="Calibri"/>
              </a:rPr>
              <a:t>DAD: Architettura &amp; Design</a:t>
            </a:r>
            <a:endParaRPr lang="it-IT" sz="1400" dirty="0">
              <a:cs typeface="Calibri"/>
            </a:endParaRPr>
          </a:p>
        </p:txBody>
      </p:sp>
      <p:sp>
        <p:nvSpPr>
          <p:cNvPr id="34" name="CasellaDiTesto 33"/>
          <p:cNvSpPr txBox="1"/>
          <p:nvPr/>
        </p:nvSpPr>
        <p:spPr>
          <a:xfrm>
            <a:off x="0" y="159164"/>
            <a:ext cx="9144000" cy="461665"/>
          </a:xfrm>
          <a:prstGeom prst="rect">
            <a:avLst/>
          </a:prstGeom>
          <a:noFill/>
        </p:spPr>
        <p:txBody>
          <a:bodyPr wrap="square" rtlCol="0">
            <a:spAutoFit/>
          </a:bodyPr>
          <a:lstStyle/>
          <a:p>
            <a:pPr algn="ctr"/>
            <a:r>
              <a:rPr lang="it-IT" sz="2400" b="1" spc="-25" dirty="0">
                <a:solidFill>
                  <a:schemeClr val="bg1"/>
                </a:solidFill>
              </a:rPr>
              <a:t>Risorse </a:t>
            </a:r>
            <a:r>
              <a:rPr lang="it-IT" sz="2400" b="1" spc="-25" dirty="0" smtClean="0">
                <a:solidFill>
                  <a:schemeClr val="bg1"/>
                </a:solidFill>
              </a:rPr>
              <a:t>dell'Ateneo </a:t>
            </a:r>
            <a:r>
              <a:rPr lang="it-IT" sz="2400" b="1" spc="-25" dirty="0">
                <a:solidFill>
                  <a:schemeClr val="bg1"/>
                </a:solidFill>
              </a:rPr>
              <a:t>coinvolte nel settore Life </a:t>
            </a:r>
            <a:r>
              <a:rPr lang="it-IT" sz="2400" b="1" spc="-25" dirty="0" smtClean="0">
                <a:solidFill>
                  <a:schemeClr val="bg1"/>
                </a:solidFill>
              </a:rPr>
              <a:t>Science</a:t>
            </a:r>
            <a:endParaRPr lang="it-IT" sz="2400" b="1" dirty="0">
              <a:solidFill>
                <a:schemeClr val="bg1"/>
              </a:solidFill>
            </a:endParaRPr>
          </a:p>
        </p:txBody>
      </p:sp>
      <p:pic>
        <p:nvPicPr>
          <p:cNvPr id="35" name="Picture 7" descr="Logo Politecnico di Torino"/>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28031" y="148152"/>
            <a:ext cx="1368152" cy="57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1330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7495793" y="820750"/>
            <a:ext cx="1396746" cy="70236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661283" y="820813"/>
            <a:ext cx="1582419" cy="63384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582409" y="2249576"/>
            <a:ext cx="894308" cy="894308"/>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452492" y="1454683"/>
            <a:ext cx="1244600" cy="925423"/>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4039007" y="5081244"/>
            <a:ext cx="1572513" cy="462749"/>
          </a:xfrm>
          <a:prstGeom prst="rect">
            <a:avLst/>
          </a:prstGeom>
          <a:blipFill>
            <a:blip r:embed="rId7" cstate="print"/>
            <a:stretch>
              <a:fillRect/>
            </a:stretch>
          </a:blipFill>
        </p:spPr>
        <p:txBody>
          <a:bodyPr wrap="square" lIns="0" tIns="0" rIns="0" bIns="0" rtlCol="0"/>
          <a:lstStyle/>
          <a:p>
            <a:endParaRPr/>
          </a:p>
        </p:txBody>
      </p:sp>
      <p:sp>
        <p:nvSpPr>
          <p:cNvPr id="8" name="object 8"/>
          <p:cNvSpPr/>
          <p:nvPr/>
        </p:nvSpPr>
        <p:spPr>
          <a:xfrm>
            <a:off x="677011" y="2406408"/>
            <a:ext cx="548754" cy="708393"/>
          </a:xfrm>
          <a:prstGeom prst="rect">
            <a:avLst/>
          </a:prstGeom>
          <a:blipFill>
            <a:blip r:embed="rId8" cstate="print"/>
            <a:stretch>
              <a:fillRect/>
            </a:stretch>
          </a:blipFill>
        </p:spPr>
        <p:txBody>
          <a:bodyPr wrap="square" lIns="0" tIns="0" rIns="0" bIns="0" rtlCol="0"/>
          <a:lstStyle/>
          <a:p>
            <a:endParaRPr/>
          </a:p>
        </p:txBody>
      </p:sp>
      <p:sp>
        <p:nvSpPr>
          <p:cNvPr id="9" name="object 9"/>
          <p:cNvSpPr/>
          <p:nvPr/>
        </p:nvSpPr>
        <p:spPr>
          <a:xfrm>
            <a:off x="305777" y="1691982"/>
            <a:ext cx="1140053" cy="380530"/>
          </a:xfrm>
          <a:prstGeom prst="rect">
            <a:avLst/>
          </a:prstGeom>
          <a:blipFill>
            <a:blip r:embed="rId9" cstate="print"/>
            <a:stretch>
              <a:fillRect/>
            </a:stretch>
          </a:blipFill>
        </p:spPr>
        <p:txBody>
          <a:bodyPr wrap="square" lIns="0" tIns="0" rIns="0" bIns="0" rtlCol="0"/>
          <a:lstStyle/>
          <a:p>
            <a:endParaRPr/>
          </a:p>
        </p:txBody>
      </p:sp>
      <p:sp>
        <p:nvSpPr>
          <p:cNvPr id="10" name="object 10"/>
          <p:cNvSpPr/>
          <p:nvPr/>
        </p:nvSpPr>
        <p:spPr>
          <a:xfrm>
            <a:off x="2142235" y="1656562"/>
            <a:ext cx="1260462" cy="415950"/>
          </a:xfrm>
          <a:prstGeom prst="rect">
            <a:avLst/>
          </a:prstGeom>
          <a:blipFill>
            <a:blip r:embed="rId10" cstate="print"/>
            <a:stretch>
              <a:fillRect/>
            </a:stretch>
          </a:blipFill>
        </p:spPr>
        <p:txBody>
          <a:bodyPr wrap="square" lIns="0" tIns="0" rIns="0" bIns="0" rtlCol="0"/>
          <a:lstStyle/>
          <a:p>
            <a:endParaRPr/>
          </a:p>
        </p:txBody>
      </p:sp>
      <p:sp>
        <p:nvSpPr>
          <p:cNvPr id="11" name="object 11"/>
          <p:cNvSpPr/>
          <p:nvPr/>
        </p:nvSpPr>
        <p:spPr>
          <a:xfrm>
            <a:off x="-1" y="852424"/>
            <a:ext cx="3402697" cy="461645"/>
          </a:xfrm>
          <a:custGeom>
            <a:avLst/>
            <a:gdLst/>
            <a:ahLst/>
            <a:cxnLst/>
            <a:rect l="l" t="t" r="r" b="b"/>
            <a:pathLst>
              <a:path w="2772410" h="461644">
                <a:moveTo>
                  <a:pt x="2541651" y="0"/>
                </a:moveTo>
                <a:lnTo>
                  <a:pt x="0" y="0"/>
                </a:lnTo>
                <a:lnTo>
                  <a:pt x="0" y="461645"/>
                </a:lnTo>
                <a:lnTo>
                  <a:pt x="2541651" y="461645"/>
                </a:lnTo>
                <a:lnTo>
                  <a:pt x="2772410" y="230759"/>
                </a:lnTo>
                <a:lnTo>
                  <a:pt x="2541651" y="0"/>
                </a:lnTo>
                <a:close/>
              </a:path>
            </a:pathLst>
          </a:custGeom>
          <a:solidFill>
            <a:srgbClr val="C5D9F0"/>
          </a:solidFill>
        </p:spPr>
        <p:txBody>
          <a:bodyPr wrap="square" lIns="0" tIns="0" rIns="0" bIns="0" rtlCol="0"/>
          <a:lstStyle/>
          <a:p>
            <a:endParaRPr/>
          </a:p>
        </p:txBody>
      </p:sp>
      <p:sp>
        <p:nvSpPr>
          <p:cNvPr id="12" name="object 12"/>
          <p:cNvSpPr/>
          <p:nvPr/>
        </p:nvSpPr>
        <p:spPr>
          <a:xfrm>
            <a:off x="0" y="852424"/>
            <a:ext cx="3402696" cy="461645"/>
          </a:xfrm>
          <a:custGeom>
            <a:avLst/>
            <a:gdLst/>
            <a:ahLst/>
            <a:cxnLst/>
            <a:rect l="l" t="t" r="r" b="b"/>
            <a:pathLst>
              <a:path w="2772410" h="461644">
                <a:moveTo>
                  <a:pt x="0" y="0"/>
                </a:moveTo>
                <a:lnTo>
                  <a:pt x="2541651" y="0"/>
                </a:lnTo>
                <a:lnTo>
                  <a:pt x="2772410" y="230759"/>
                </a:lnTo>
                <a:lnTo>
                  <a:pt x="2541651" y="461645"/>
                </a:lnTo>
                <a:lnTo>
                  <a:pt x="0" y="461645"/>
                </a:lnTo>
              </a:path>
            </a:pathLst>
          </a:custGeom>
          <a:ln w="9525">
            <a:solidFill>
              <a:srgbClr val="1F487C"/>
            </a:solidFill>
          </a:ln>
        </p:spPr>
        <p:txBody>
          <a:bodyPr wrap="square" lIns="0" tIns="0" rIns="0" bIns="0" rtlCol="0"/>
          <a:lstStyle/>
          <a:p>
            <a:endParaRPr/>
          </a:p>
        </p:txBody>
      </p:sp>
      <p:sp>
        <p:nvSpPr>
          <p:cNvPr id="13" name="object 13"/>
          <p:cNvSpPr txBox="1"/>
          <p:nvPr/>
        </p:nvSpPr>
        <p:spPr>
          <a:xfrm>
            <a:off x="75564" y="882856"/>
            <a:ext cx="3147467" cy="369332"/>
          </a:xfrm>
          <a:prstGeom prst="rect">
            <a:avLst/>
          </a:prstGeom>
        </p:spPr>
        <p:txBody>
          <a:bodyPr vert="horz" wrap="square" lIns="0" tIns="0" rIns="0" bIns="0" rtlCol="0">
            <a:spAutoFit/>
          </a:bodyPr>
          <a:lstStyle/>
          <a:p>
            <a:pPr marL="12700">
              <a:lnSpc>
                <a:spcPct val="100000"/>
              </a:lnSpc>
              <a:buClr>
                <a:srgbClr val="1F487C"/>
              </a:buClr>
              <a:tabLst>
                <a:tab pos="299720" algn="l"/>
              </a:tabLst>
            </a:pPr>
            <a:r>
              <a:rPr sz="2400" b="1" dirty="0">
                <a:solidFill>
                  <a:srgbClr val="1F487C"/>
                </a:solidFill>
                <a:latin typeface="Calibri"/>
                <a:cs typeface="Calibri"/>
              </a:rPr>
              <a:t>&gt;</a:t>
            </a:r>
            <a:r>
              <a:rPr sz="2400" b="1" spc="-20" dirty="0">
                <a:solidFill>
                  <a:srgbClr val="1F487C"/>
                </a:solidFill>
                <a:latin typeface="Calibri"/>
                <a:cs typeface="Calibri"/>
              </a:rPr>
              <a:t> </a:t>
            </a:r>
            <a:r>
              <a:rPr sz="2400" b="1" spc="-15" dirty="0">
                <a:solidFill>
                  <a:srgbClr val="1F487C"/>
                </a:solidFill>
                <a:latin typeface="Calibri"/>
                <a:cs typeface="Calibri"/>
              </a:rPr>
              <a:t>30</a:t>
            </a:r>
            <a:r>
              <a:rPr sz="2400" b="1" spc="-100" dirty="0">
                <a:solidFill>
                  <a:srgbClr val="1F487C"/>
                </a:solidFill>
                <a:latin typeface="Calibri"/>
                <a:cs typeface="Calibri"/>
              </a:rPr>
              <a:t> </a:t>
            </a:r>
            <a:r>
              <a:rPr sz="2000" b="1" spc="-25" dirty="0" smtClean="0">
                <a:solidFill>
                  <a:srgbClr val="1F487C"/>
                </a:solidFill>
                <a:latin typeface="Calibri"/>
                <a:cs typeface="Calibri"/>
              </a:rPr>
              <a:t>Università nel Mondo</a:t>
            </a:r>
            <a:endParaRPr sz="2000" dirty="0">
              <a:latin typeface="Calibri"/>
              <a:cs typeface="Calibri"/>
            </a:endParaRPr>
          </a:p>
        </p:txBody>
      </p:sp>
      <p:sp>
        <p:nvSpPr>
          <p:cNvPr id="14" name="object 14"/>
          <p:cNvSpPr/>
          <p:nvPr/>
        </p:nvSpPr>
        <p:spPr>
          <a:xfrm>
            <a:off x="8086725" y="2184425"/>
            <a:ext cx="770610" cy="770610"/>
          </a:xfrm>
          <a:prstGeom prst="rect">
            <a:avLst/>
          </a:prstGeom>
          <a:blipFill>
            <a:blip r:embed="rId11" cstate="print"/>
            <a:stretch>
              <a:fillRect/>
            </a:stretch>
          </a:blipFill>
        </p:spPr>
        <p:txBody>
          <a:bodyPr wrap="square" lIns="0" tIns="0" rIns="0" bIns="0" rtlCol="0"/>
          <a:lstStyle/>
          <a:p>
            <a:endParaRPr/>
          </a:p>
        </p:txBody>
      </p:sp>
      <p:sp>
        <p:nvSpPr>
          <p:cNvPr id="15" name="object 15"/>
          <p:cNvSpPr/>
          <p:nvPr/>
        </p:nvSpPr>
        <p:spPr>
          <a:xfrm>
            <a:off x="449795" y="3287776"/>
            <a:ext cx="8692515" cy="501650"/>
          </a:xfrm>
          <a:custGeom>
            <a:avLst/>
            <a:gdLst/>
            <a:ahLst/>
            <a:cxnLst/>
            <a:rect l="l" t="t" r="r" b="b"/>
            <a:pathLst>
              <a:path w="8692515" h="501650">
                <a:moveTo>
                  <a:pt x="8416455" y="0"/>
                </a:moveTo>
                <a:lnTo>
                  <a:pt x="0" y="0"/>
                </a:lnTo>
                <a:lnTo>
                  <a:pt x="0" y="501269"/>
                </a:lnTo>
                <a:lnTo>
                  <a:pt x="8416455" y="501269"/>
                </a:lnTo>
                <a:lnTo>
                  <a:pt x="8692299" y="250698"/>
                </a:lnTo>
                <a:lnTo>
                  <a:pt x="8416455" y="0"/>
                </a:lnTo>
                <a:close/>
              </a:path>
            </a:pathLst>
          </a:custGeom>
          <a:solidFill>
            <a:srgbClr val="8EB4E2"/>
          </a:solidFill>
        </p:spPr>
        <p:txBody>
          <a:bodyPr wrap="square" lIns="0" tIns="0" rIns="0" bIns="0" rtlCol="0"/>
          <a:lstStyle/>
          <a:p>
            <a:endParaRPr/>
          </a:p>
        </p:txBody>
      </p:sp>
      <p:sp>
        <p:nvSpPr>
          <p:cNvPr id="17" name="object 17"/>
          <p:cNvSpPr/>
          <p:nvPr/>
        </p:nvSpPr>
        <p:spPr>
          <a:xfrm>
            <a:off x="0" y="3287776"/>
            <a:ext cx="605155" cy="501650"/>
          </a:xfrm>
          <a:custGeom>
            <a:avLst/>
            <a:gdLst/>
            <a:ahLst/>
            <a:cxnLst/>
            <a:rect l="l" t="t" r="r" b="b"/>
            <a:pathLst>
              <a:path w="605155" h="501650">
                <a:moveTo>
                  <a:pt x="604672" y="0"/>
                </a:moveTo>
                <a:lnTo>
                  <a:pt x="272669" y="0"/>
                </a:lnTo>
                <a:lnTo>
                  <a:pt x="0" y="247792"/>
                </a:lnTo>
                <a:lnTo>
                  <a:pt x="0" y="253601"/>
                </a:lnTo>
                <a:lnTo>
                  <a:pt x="272669" y="501269"/>
                </a:lnTo>
                <a:lnTo>
                  <a:pt x="604672" y="501269"/>
                </a:lnTo>
                <a:lnTo>
                  <a:pt x="604672" y="0"/>
                </a:lnTo>
                <a:close/>
              </a:path>
            </a:pathLst>
          </a:custGeom>
          <a:solidFill>
            <a:srgbClr val="8EB4E2"/>
          </a:solidFill>
        </p:spPr>
        <p:txBody>
          <a:bodyPr wrap="square" lIns="0" tIns="0" rIns="0" bIns="0" rtlCol="0"/>
          <a:lstStyle/>
          <a:p>
            <a:endParaRPr/>
          </a:p>
        </p:txBody>
      </p:sp>
      <p:sp>
        <p:nvSpPr>
          <p:cNvPr id="21" name="object 21"/>
          <p:cNvSpPr/>
          <p:nvPr/>
        </p:nvSpPr>
        <p:spPr>
          <a:xfrm>
            <a:off x="1694787" y="5660046"/>
            <a:ext cx="1907158" cy="649274"/>
          </a:xfrm>
          <a:prstGeom prst="rect">
            <a:avLst/>
          </a:prstGeom>
          <a:blipFill>
            <a:blip r:embed="rId12" cstate="print"/>
            <a:stretch>
              <a:fillRect/>
            </a:stretch>
          </a:blipFill>
        </p:spPr>
        <p:txBody>
          <a:bodyPr wrap="square" lIns="0" tIns="0" rIns="0" bIns="0" rtlCol="0"/>
          <a:lstStyle/>
          <a:p>
            <a:endParaRPr/>
          </a:p>
        </p:txBody>
      </p:sp>
      <p:sp>
        <p:nvSpPr>
          <p:cNvPr id="22" name="object 22"/>
          <p:cNvSpPr/>
          <p:nvPr/>
        </p:nvSpPr>
        <p:spPr>
          <a:xfrm>
            <a:off x="5318786" y="4143437"/>
            <a:ext cx="2089150" cy="546100"/>
          </a:xfrm>
          <a:prstGeom prst="rect">
            <a:avLst/>
          </a:prstGeom>
          <a:blipFill>
            <a:blip r:embed="rId13" cstate="print"/>
            <a:stretch>
              <a:fillRect/>
            </a:stretch>
          </a:blipFill>
        </p:spPr>
        <p:txBody>
          <a:bodyPr wrap="square" lIns="0" tIns="0" rIns="0" bIns="0" rtlCol="0"/>
          <a:lstStyle/>
          <a:p>
            <a:endParaRPr/>
          </a:p>
        </p:txBody>
      </p:sp>
      <p:sp>
        <p:nvSpPr>
          <p:cNvPr id="23" name="object 23"/>
          <p:cNvSpPr/>
          <p:nvPr/>
        </p:nvSpPr>
        <p:spPr>
          <a:xfrm>
            <a:off x="1691680" y="4114558"/>
            <a:ext cx="1648587" cy="574979"/>
          </a:xfrm>
          <a:prstGeom prst="rect">
            <a:avLst/>
          </a:prstGeom>
          <a:blipFill>
            <a:blip r:embed="rId14" cstate="print"/>
            <a:stretch>
              <a:fillRect/>
            </a:stretch>
          </a:blipFill>
        </p:spPr>
        <p:txBody>
          <a:bodyPr wrap="square" lIns="0" tIns="0" rIns="0" bIns="0" rtlCol="0"/>
          <a:lstStyle/>
          <a:p>
            <a:endParaRPr/>
          </a:p>
        </p:txBody>
      </p:sp>
      <p:sp>
        <p:nvSpPr>
          <p:cNvPr id="24" name="object 24"/>
          <p:cNvSpPr/>
          <p:nvPr/>
        </p:nvSpPr>
        <p:spPr>
          <a:xfrm>
            <a:off x="1932458" y="5012435"/>
            <a:ext cx="1428750" cy="376237"/>
          </a:xfrm>
          <a:prstGeom prst="rect">
            <a:avLst/>
          </a:prstGeom>
          <a:blipFill>
            <a:blip r:embed="rId15" cstate="print"/>
            <a:stretch>
              <a:fillRect/>
            </a:stretch>
          </a:blipFill>
        </p:spPr>
        <p:txBody>
          <a:bodyPr wrap="square" lIns="0" tIns="0" rIns="0" bIns="0" rtlCol="0"/>
          <a:lstStyle/>
          <a:p>
            <a:endParaRPr/>
          </a:p>
        </p:txBody>
      </p:sp>
      <p:sp>
        <p:nvSpPr>
          <p:cNvPr id="25" name="object 25"/>
          <p:cNvSpPr/>
          <p:nvPr/>
        </p:nvSpPr>
        <p:spPr>
          <a:xfrm>
            <a:off x="3784119" y="4028363"/>
            <a:ext cx="1352804" cy="901839"/>
          </a:xfrm>
          <a:prstGeom prst="rect">
            <a:avLst/>
          </a:prstGeom>
          <a:blipFill>
            <a:blip r:embed="rId16" cstate="print"/>
            <a:stretch>
              <a:fillRect/>
            </a:stretch>
          </a:blipFill>
        </p:spPr>
        <p:txBody>
          <a:bodyPr wrap="square" lIns="0" tIns="0" rIns="0" bIns="0" rtlCol="0"/>
          <a:lstStyle/>
          <a:p>
            <a:endParaRPr/>
          </a:p>
        </p:txBody>
      </p:sp>
      <p:sp>
        <p:nvSpPr>
          <p:cNvPr id="26" name="object 26"/>
          <p:cNvSpPr/>
          <p:nvPr/>
        </p:nvSpPr>
        <p:spPr>
          <a:xfrm>
            <a:off x="6157494" y="5701283"/>
            <a:ext cx="1588262" cy="608037"/>
          </a:xfrm>
          <a:prstGeom prst="rect">
            <a:avLst/>
          </a:prstGeom>
          <a:blipFill>
            <a:blip r:embed="rId17" cstate="print"/>
            <a:stretch>
              <a:fillRect/>
            </a:stretch>
          </a:blipFill>
        </p:spPr>
        <p:txBody>
          <a:bodyPr wrap="square" lIns="0" tIns="0" rIns="0" bIns="0" rtlCol="0"/>
          <a:lstStyle/>
          <a:p>
            <a:endParaRPr/>
          </a:p>
        </p:txBody>
      </p:sp>
      <p:sp>
        <p:nvSpPr>
          <p:cNvPr id="27" name="object 27"/>
          <p:cNvSpPr/>
          <p:nvPr/>
        </p:nvSpPr>
        <p:spPr>
          <a:xfrm>
            <a:off x="3827044" y="5756985"/>
            <a:ext cx="2035301" cy="452285"/>
          </a:xfrm>
          <a:prstGeom prst="rect">
            <a:avLst/>
          </a:prstGeom>
          <a:blipFill>
            <a:blip r:embed="rId18" cstate="print"/>
            <a:stretch>
              <a:fillRect/>
            </a:stretch>
          </a:blipFill>
        </p:spPr>
        <p:txBody>
          <a:bodyPr wrap="square" lIns="0" tIns="0" rIns="0" bIns="0" rtlCol="0"/>
          <a:lstStyle/>
          <a:p>
            <a:endParaRPr/>
          </a:p>
        </p:txBody>
      </p:sp>
      <p:sp>
        <p:nvSpPr>
          <p:cNvPr id="28" name="object 28"/>
          <p:cNvSpPr/>
          <p:nvPr/>
        </p:nvSpPr>
        <p:spPr>
          <a:xfrm>
            <a:off x="6074182" y="4890223"/>
            <a:ext cx="1131011" cy="715365"/>
          </a:xfrm>
          <a:prstGeom prst="rect">
            <a:avLst/>
          </a:prstGeom>
          <a:blipFill>
            <a:blip r:embed="rId19" cstate="print"/>
            <a:stretch>
              <a:fillRect/>
            </a:stretch>
          </a:blipFill>
        </p:spPr>
        <p:txBody>
          <a:bodyPr wrap="square" lIns="0" tIns="0" rIns="0" bIns="0" rtlCol="0"/>
          <a:lstStyle/>
          <a:p>
            <a:endParaRPr/>
          </a:p>
        </p:txBody>
      </p:sp>
      <p:sp>
        <p:nvSpPr>
          <p:cNvPr id="29" name="object 29"/>
          <p:cNvSpPr/>
          <p:nvPr/>
        </p:nvSpPr>
        <p:spPr>
          <a:xfrm>
            <a:off x="4261992" y="2452192"/>
            <a:ext cx="1067942" cy="571804"/>
          </a:xfrm>
          <a:prstGeom prst="rect">
            <a:avLst/>
          </a:prstGeom>
          <a:blipFill>
            <a:blip r:embed="rId20" cstate="print"/>
            <a:stretch>
              <a:fillRect/>
            </a:stretch>
          </a:blipFill>
        </p:spPr>
        <p:txBody>
          <a:bodyPr wrap="square" lIns="0" tIns="0" rIns="0" bIns="0" rtlCol="0"/>
          <a:lstStyle/>
          <a:p>
            <a:endParaRPr/>
          </a:p>
        </p:txBody>
      </p:sp>
      <p:sp>
        <p:nvSpPr>
          <p:cNvPr id="30" name="object 30"/>
          <p:cNvSpPr/>
          <p:nvPr/>
        </p:nvSpPr>
        <p:spPr>
          <a:xfrm>
            <a:off x="2345563" y="2266416"/>
            <a:ext cx="877468" cy="877468"/>
          </a:xfrm>
          <a:prstGeom prst="rect">
            <a:avLst/>
          </a:prstGeom>
          <a:blipFill>
            <a:blip r:embed="rId21" cstate="print"/>
            <a:stretch>
              <a:fillRect/>
            </a:stretch>
          </a:blipFill>
        </p:spPr>
        <p:txBody>
          <a:bodyPr wrap="square" lIns="0" tIns="0" rIns="0" bIns="0" rtlCol="0"/>
          <a:lstStyle/>
          <a:p>
            <a:endParaRPr/>
          </a:p>
        </p:txBody>
      </p:sp>
      <p:sp>
        <p:nvSpPr>
          <p:cNvPr id="31" name="object 31"/>
          <p:cNvSpPr/>
          <p:nvPr/>
        </p:nvSpPr>
        <p:spPr>
          <a:xfrm>
            <a:off x="5711063" y="763028"/>
            <a:ext cx="977328" cy="822693"/>
          </a:xfrm>
          <a:prstGeom prst="rect">
            <a:avLst/>
          </a:prstGeom>
          <a:blipFill>
            <a:blip r:embed="rId22" cstate="print"/>
            <a:stretch>
              <a:fillRect/>
            </a:stretch>
          </a:blipFill>
        </p:spPr>
        <p:txBody>
          <a:bodyPr wrap="square" lIns="0" tIns="0" rIns="0" bIns="0" rtlCol="0"/>
          <a:lstStyle/>
          <a:p>
            <a:endParaRPr/>
          </a:p>
        </p:txBody>
      </p:sp>
      <p:sp>
        <p:nvSpPr>
          <p:cNvPr id="32" name="object 32"/>
          <p:cNvSpPr/>
          <p:nvPr/>
        </p:nvSpPr>
        <p:spPr>
          <a:xfrm>
            <a:off x="6038088" y="1656499"/>
            <a:ext cx="1691386" cy="536917"/>
          </a:xfrm>
          <a:prstGeom prst="rect">
            <a:avLst/>
          </a:prstGeom>
          <a:blipFill>
            <a:blip r:embed="rId23" cstate="print"/>
            <a:stretch>
              <a:fillRect/>
            </a:stretch>
          </a:blipFill>
        </p:spPr>
        <p:txBody>
          <a:bodyPr wrap="square" lIns="0" tIns="0" rIns="0" bIns="0" rtlCol="0"/>
          <a:lstStyle/>
          <a:p>
            <a:endParaRPr/>
          </a:p>
        </p:txBody>
      </p:sp>
      <p:sp>
        <p:nvSpPr>
          <p:cNvPr id="35" name="object 35"/>
          <p:cNvSpPr txBox="1">
            <a:spLocks noGrp="1"/>
          </p:cNvSpPr>
          <p:nvPr>
            <p:ph type="sldNum" sz="quarter" idx="4294967295"/>
          </p:nvPr>
        </p:nvSpPr>
        <p:spPr>
          <a:xfrm>
            <a:off x="8330818" y="6523116"/>
            <a:ext cx="471804" cy="203834"/>
          </a:xfrm>
          <a:prstGeom prst="rect">
            <a:avLst/>
          </a:prstGeom>
        </p:spPr>
        <p:txBody>
          <a:bodyPr vert="horz" wrap="square" lIns="0" tIns="0" rIns="0" bIns="0" rtlCol="0">
            <a:spAutoFit/>
          </a:bodyPr>
          <a:lstStyle/>
          <a:p>
            <a:pPr marL="60960">
              <a:lnSpc>
                <a:spcPct val="100000"/>
              </a:lnSpc>
            </a:pPr>
            <a:fld id="{81D60167-4931-47E6-BA6A-407CBD079E47}" type="slidenum">
              <a:rPr dirty="0"/>
              <a:pPr marL="60960">
                <a:lnSpc>
                  <a:spcPct val="100000"/>
                </a:lnSpc>
              </a:pPr>
              <a:t>8</a:t>
            </a:fld>
            <a:r>
              <a:rPr dirty="0"/>
              <a:t>/</a:t>
            </a:r>
            <a:r>
              <a:rPr spc="-15" dirty="0"/>
              <a:t>3</a:t>
            </a:r>
            <a:r>
              <a:rPr dirty="0"/>
              <a:t>3</a:t>
            </a:r>
          </a:p>
        </p:txBody>
      </p:sp>
      <p:sp>
        <p:nvSpPr>
          <p:cNvPr id="37" name="CasellaDiTesto 36"/>
          <p:cNvSpPr txBox="1"/>
          <p:nvPr/>
        </p:nvSpPr>
        <p:spPr>
          <a:xfrm>
            <a:off x="1115616" y="319887"/>
            <a:ext cx="7990183" cy="400110"/>
          </a:xfrm>
          <a:prstGeom prst="rect">
            <a:avLst/>
          </a:prstGeom>
          <a:noFill/>
        </p:spPr>
        <p:txBody>
          <a:bodyPr wrap="square" rtlCol="0">
            <a:spAutoFit/>
          </a:bodyPr>
          <a:lstStyle/>
          <a:p>
            <a:pPr algn="ctr"/>
            <a:r>
              <a:rPr lang="it-IT" sz="2000" b="1" dirty="0" smtClean="0">
                <a:solidFill>
                  <a:schemeClr val="bg1"/>
                </a:solidFill>
              </a:rPr>
              <a:t>Collaborazioni in corso : </a:t>
            </a:r>
            <a:r>
              <a:rPr lang="it-IT" sz="2000" b="1" spc="-10" dirty="0" smtClean="0">
                <a:solidFill>
                  <a:schemeClr val="bg1"/>
                </a:solidFill>
                <a:cs typeface="Calibri"/>
              </a:rPr>
              <a:t>BI</a:t>
            </a:r>
            <a:r>
              <a:rPr lang="it-IT" sz="2000" b="1" spc="-5" dirty="0" smtClean="0">
                <a:solidFill>
                  <a:schemeClr val="bg1"/>
                </a:solidFill>
                <a:cs typeface="Calibri"/>
              </a:rPr>
              <a:t>O</a:t>
            </a:r>
            <a:r>
              <a:rPr lang="it-IT" sz="2000" b="1" spc="5" dirty="0" smtClean="0">
                <a:solidFill>
                  <a:schemeClr val="bg1"/>
                </a:solidFill>
                <a:cs typeface="Calibri"/>
              </a:rPr>
              <a:t>/</a:t>
            </a:r>
            <a:r>
              <a:rPr lang="it-IT" sz="2000" b="1" spc="-15" dirty="0" smtClean="0">
                <a:solidFill>
                  <a:schemeClr val="bg1"/>
                </a:solidFill>
                <a:cs typeface="Calibri"/>
              </a:rPr>
              <a:t>N</a:t>
            </a:r>
            <a:r>
              <a:rPr lang="it-IT" sz="2000" b="1" spc="-10" dirty="0" smtClean="0">
                <a:solidFill>
                  <a:schemeClr val="bg1"/>
                </a:solidFill>
                <a:cs typeface="Calibri"/>
              </a:rPr>
              <a:t>A</a:t>
            </a:r>
            <a:r>
              <a:rPr lang="it-IT" sz="2000" b="1" spc="-15" dirty="0" smtClean="0">
                <a:solidFill>
                  <a:schemeClr val="bg1"/>
                </a:solidFill>
                <a:cs typeface="Calibri"/>
              </a:rPr>
              <a:t>N</a:t>
            </a:r>
            <a:r>
              <a:rPr lang="it-IT" sz="2000" b="1" spc="-50" dirty="0" smtClean="0">
                <a:solidFill>
                  <a:schemeClr val="bg1"/>
                </a:solidFill>
                <a:cs typeface="Calibri"/>
              </a:rPr>
              <a:t>O</a:t>
            </a:r>
            <a:r>
              <a:rPr lang="it-IT" sz="2000" b="1" spc="5" dirty="0" smtClean="0">
                <a:solidFill>
                  <a:schemeClr val="bg1"/>
                </a:solidFill>
                <a:cs typeface="Calibri"/>
              </a:rPr>
              <a:t>T</a:t>
            </a:r>
            <a:r>
              <a:rPr lang="it-IT" sz="2000" b="1" spc="-50" dirty="0" smtClean="0">
                <a:solidFill>
                  <a:schemeClr val="bg1"/>
                </a:solidFill>
                <a:cs typeface="Calibri"/>
              </a:rPr>
              <a:t>E</a:t>
            </a:r>
            <a:r>
              <a:rPr lang="it-IT" sz="2000" b="1" spc="-5" dirty="0" smtClean="0">
                <a:solidFill>
                  <a:schemeClr val="bg1"/>
                </a:solidFill>
                <a:cs typeface="Calibri"/>
              </a:rPr>
              <a:t>CN</a:t>
            </a:r>
            <a:r>
              <a:rPr lang="it-IT" sz="2000" b="1" spc="-10" dirty="0" smtClean="0">
                <a:solidFill>
                  <a:schemeClr val="bg1"/>
                </a:solidFill>
                <a:cs typeface="Calibri"/>
              </a:rPr>
              <a:t>O</a:t>
            </a:r>
            <a:r>
              <a:rPr lang="it-IT" sz="2000" b="1" spc="-60" dirty="0" smtClean="0">
                <a:solidFill>
                  <a:schemeClr val="bg1"/>
                </a:solidFill>
                <a:cs typeface="Calibri"/>
              </a:rPr>
              <a:t>L</a:t>
            </a:r>
            <a:r>
              <a:rPr lang="it-IT" sz="2000" b="1" spc="-20" dirty="0" smtClean="0">
                <a:solidFill>
                  <a:schemeClr val="bg1"/>
                </a:solidFill>
                <a:cs typeface="Calibri"/>
              </a:rPr>
              <a:t>G</a:t>
            </a:r>
            <a:r>
              <a:rPr lang="it-IT" sz="2000" b="1" dirty="0" smtClean="0">
                <a:solidFill>
                  <a:schemeClr val="bg1"/>
                </a:solidFill>
                <a:cs typeface="Calibri"/>
              </a:rPr>
              <a:t>I</a:t>
            </a:r>
            <a:r>
              <a:rPr lang="it-IT" sz="2000" b="1" spc="-30" dirty="0" smtClean="0">
                <a:solidFill>
                  <a:schemeClr val="bg1"/>
                </a:solidFill>
                <a:cs typeface="Calibri"/>
              </a:rPr>
              <a:t>E</a:t>
            </a:r>
            <a:r>
              <a:rPr lang="it-IT" sz="2000" b="1" dirty="0" smtClean="0">
                <a:solidFill>
                  <a:schemeClr val="bg1"/>
                </a:solidFill>
                <a:cs typeface="Calibri"/>
              </a:rPr>
              <a:t> </a:t>
            </a:r>
            <a:r>
              <a:rPr lang="it-IT" sz="2000" b="1" spc="-75" dirty="0" smtClean="0">
                <a:solidFill>
                  <a:schemeClr val="bg1"/>
                </a:solidFill>
                <a:cs typeface="Calibri"/>
              </a:rPr>
              <a:t> </a:t>
            </a:r>
            <a:r>
              <a:rPr lang="it-IT" sz="2000" b="1" spc="-15" dirty="0">
                <a:solidFill>
                  <a:schemeClr val="bg1"/>
                </a:solidFill>
                <a:cs typeface="Calibri"/>
              </a:rPr>
              <a:t>&amp;</a:t>
            </a:r>
            <a:r>
              <a:rPr lang="it-IT" sz="2000" b="1" spc="-5" dirty="0">
                <a:solidFill>
                  <a:schemeClr val="bg1"/>
                </a:solidFill>
                <a:cs typeface="Calibri"/>
              </a:rPr>
              <a:t> MATERIALI </a:t>
            </a:r>
            <a:r>
              <a:rPr lang="it-IT" sz="2000" b="1" spc="-5" dirty="0" smtClean="0">
                <a:solidFill>
                  <a:schemeClr val="bg1"/>
                </a:solidFill>
                <a:cs typeface="Calibri"/>
              </a:rPr>
              <a:t>INNOVATIVI</a:t>
            </a:r>
            <a:endParaRPr lang="it-IT" sz="2000" b="1" dirty="0">
              <a:solidFill>
                <a:schemeClr val="bg1"/>
              </a:solidFill>
            </a:endParaRPr>
          </a:p>
        </p:txBody>
      </p:sp>
      <p:sp>
        <p:nvSpPr>
          <p:cNvPr id="38" name="Rettangolo 37"/>
          <p:cNvSpPr/>
          <p:nvPr/>
        </p:nvSpPr>
        <p:spPr>
          <a:xfrm>
            <a:off x="3090825" y="3311403"/>
            <a:ext cx="2889958" cy="461665"/>
          </a:xfrm>
          <a:prstGeom prst="rect">
            <a:avLst/>
          </a:prstGeom>
        </p:spPr>
        <p:txBody>
          <a:bodyPr wrap="none" anchor="ctr" anchorCtr="0">
            <a:spAutoFit/>
          </a:bodyPr>
          <a:lstStyle/>
          <a:p>
            <a:pPr algn="ctr"/>
            <a:r>
              <a:rPr lang="it-IT" sz="2400" b="1" dirty="0">
                <a:solidFill>
                  <a:srgbClr val="002060"/>
                </a:solidFill>
              </a:rPr>
              <a:t>Aziende e Fondazioni</a:t>
            </a:r>
          </a:p>
        </p:txBody>
      </p:sp>
      <p:pic>
        <p:nvPicPr>
          <p:cNvPr id="33" name="Picture 7" descr="Logo Politecnico di Torino"/>
          <p:cNvPicPr>
            <a:picLocks noChangeAspect="1" noChangeArrowheads="1"/>
          </p:cNvPicPr>
          <p:nvPr/>
        </p:nvPicPr>
        <p:blipFill>
          <a:blip r:embed="rId24" cstate="email">
            <a:extLst>
              <a:ext uri="{28A0092B-C50C-407E-A947-70E740481C1C}">
                <a14:useLocalDpi xmlns:a14="http://schemas.microsoft.com/office/drawing/2010/main" val="0"/>
              </a:ext>
            </a:extLst>
          </a:blip>
          <a:srcRect/>
          <a:stretch>
            <a:fillRect/>
          </a:stretch>
        </p:blipFill>
        <p:spPr bwMode="auto">
          <a:xfrm>
            <a:off x="128031" y="148152"/>
            <a:ext cx="1368152" cy="57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152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59626" y="1520393"/>
            <a:ext cx="1396746" cy="70236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009765" y="873442"/>
            <a:ext cx="1804797" cy="465391"/>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546595" y="3284982"/>
            <a:ext cx="8597900" cy="504190"/>
          </a:xfrm>
          <a:custGeom>
            <a:avLst/>
            <a:gdLst/>
            <a:ahLst/>
            <a:cxnLst/>
            <a:rect l="l" t="t" r="r" b="b"/>
            <a:pathLst>
              <a:path w="8597900" h="504189">
                <a:moveTo>
                  <a:pt x="8307336" y="0"/>
                </a:moveTo>
                <a:lnTo>
                  <a:pt x="0" y="0"/>
                </a:lnTo>
                <a:lnTo>
                  <a:pt x="0" y="504062"/>
                </a:lnTo>
                <a:lnTo>
                  <a:pt x="8307336" y="504062"/>
                </a:lnTo>
                <a:lnTo>
                  <a:pt x="8597404" y="251967"/>
                </a:lnTo>
                <a:lnTo>
                  <a:pt x="8307336" y="0"/>
                </a:lnTo>
                <a:close/>
              </a:path>
            </a:pathLst>
          </a:custGeom>
          <a:solidFill>
            <a:srgbClr val="E6B8B8"/>
          </a:solidFill>
        </p:spPr>
        <p:txBody>
          <a:bodyPr wrap="square" lIns="0" tIns="0" rIns="0" bIns="0" rtlCol="0" anchor="ctr" anchorCtr="0"/>
          <a:lstStyle/>
          <a:p>
            <a:pPr algn="ctr"/>
            <a:r>
              <a:rPr lang="it-IT" sz="2400" b="1" dirty="0" smtClean="0">
                <a:solidFill>
                  <a:srgbClr val="0070C0"/>
                </a:solidFill>
              </a:rPr>
              <a:t>Aziende e Fondazioni</a:t>
            </a:r>
            <a:endParaRPr sz="2400" b="1" dirty="0">
              <a:solidFill>
                <a:srgbClr val="0070C0"/>
              </a:solidFill>
            </a:endParaRPr>
          </a:p>
        </p:txBody>
      </p:sp>
      <p:sp>
        <p:nvSpPr>
          <p:cNvPr id="6" name="object 6"/>
          <p:cNvSpPr txBox="1"/>
          <p:nvPr/>
        </p:nvSpPr>
        <p:spPr>
          <a:xfrm>
            <a:off x="1187624" y="384919"/>
            <a:ext cx="7956376" cy="307777"/>
          </a:xfrm>
          <a:prstGeom prst="rect">
            <a:avLst/>
          </a:prstGeom>
        </p:spPr>
        <p:txBody>
          <a:bodyPr vert="horz" wrap="square" lIns="0" tIns="0" rIns="0" bIns="0" rtlCol="0">
            <a:spAutoFit/>
          </a:bodyPr>
          <a:lstStyle/>
          <a:p>
            <a:pPr marL="12700" algn="ctr">
              <a:lnSpc>
                <a:spcPct val="100000"/>
              </a:lnSpc>
            </a:pPr>
            <a:r>
              <a:rPr sz="2000" b="1" spc="5" dirty="0" smtClean="0">
                <a:solidFill>
                  <a:schemeClr val="bg1"/>
                </a:solidFill>
                <a:cs typeface="Calibri"/>
              </a:rPr>
              <a:t>Collaborazioni in corso:</a:t>
            </a:r>
            <a:r>
              <a:rPr sz="2000" b="1" spc="5" dirty="0">
                <a:solidFill>
                  <a:schemeClr val="bg1"/>
                </a:solidFill>
                <a:cs typeface="Calibri"/>
              </a:rPr>
              <a:t> </a:t>
            </a:r>
            <a:r>
              <a:rPr sz="2000" b="1" dirty="0" smtClean="0">
                <a:solidFill>
                  <a:schemeClr val="bg1"/>
                </a:solidFill>
                <a:cs typeface="Calibri"/>
              </a:rPr>
              <a:t>DIAGNOSTICA E TECNOLOGIE TERAPEUTICHE</a:t>
            </a:r>
            <a:endParaRPr sz="2000" dirty="0">
              <a:solidFill>
                <a:schemeClr val="bg1"/>
              </a:solidFill>
              <a:cs typeface="Calibri"/>
            </a:endParaRPr>
          </a:p>
        </p:txBody>
      </p:sp>
      <p:sp>
        <p:nvSpPr>
          <p:cNvPr id="7" name="object 7"/>
          <p:cNvSpPr/>
          <p:nvPr/>
        </p:nvSpPr>
        <p:spPr>
          <a:xfrm>
            <a:off x="10336" y="3284982"/>
            <a:ext cx="601345" cy="504190"/>
          </a:xfrm>
          <a:custGeom>
            <a:avLst/>
            <a:gdLst/>
            <a:ahLst/>
            <a:cxnLst/>
            <a:rect l="l" t="t" r="r" b="b"/>
            <a:pathLst>
              <a:path w="601345" h="504189">
                <a:moveTo>
                  <a:pt x="601219" y="0"/>
                </a:moveTo>
                <a:lnTo>
                  <a:pt x="277433" y="0"/>
                </a:lnTo>
                <a:lnTo>
                  <a:pt x="0" y="251967"/>
                </a:lnTo>
                <a:lnTo>
                  <a:pt x="277433" y="504062"/>
                </a:lnTo>
                <a:lnTo>
                  <a:pt x="601219" y="504062"/>
                </a:lnTo>
                <a:lnTo>
                  <a:pt x="601219" y="0"/>
                </a:lnTo>
                <a:close/>
              </a:path>
            </a:pathLst>
          </a:custGeom>
          <a:solidFill>
            <a:srgbClr val="E6B8B8"/>
          </a:solidFill>
        </p:spPr>
        <p:txBody>
          <a:bodyPr wrap="square" lIns="0" tIns="0" rIns="0" bIns="0" rtlCol="0"/>
          <a:lstStyle/>
          <a:p>
            <a:endParaRPr/>
          </a:p>
        </p:txBody>
      </p:sp>
      <p:sp>
        <p:nvSpPr>
          <p:cNvPr id="11" name="object 11"/>
          <p:cNvSpPr/>
          <p:nvPr/>
        </p:nvSpPr>
        <p:spPr>
          <a:xfrm>
            <a:off x="5091176" y="2606420"/>
            <a:ext cx="1501140" cy="388112"/>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5600700" y="882954"/>
            <a:ext cx="1126197" cy="1135075"/>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800986" y="1511046"/>
            <a:ext cx="2354580" cy="705485"/>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3890603" y="4333189"/>
            <a:ext cx="2076068" cy="593953"/>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6182698" y="4146385"/>
            <a:ext cx="982040" cy="780757"/>
          </a:xfrm>
          <a:prstGeom prst="rect">
            <a:avLst/>
          </a:prstGeom>
          <a:blipFill>
            <a:blip r:embed="rId9" cstate="print"/>
            <a:stretch>
              <a:fillRect/>
            </a:stretch>
          </a:blipFill>
        </p:spPr>
        <p:txBody>
          <a:bodyPr wrap="square" lIns="0" tIns="0" rIns="0" bIns="0" rtlCol="0"/>
          <a:lstStyle/>
          <a:p>
            <a:endParaRPr/>
          </a:p>
        </p:txBody>
      </p:sp>
      <p:sp>
        <p:nvSpPr>
          <p:cNvPr id="16" name="object 16"/>
          <p:cNvSpPr/>
          <p:nvPr/>
        </p:nvSpPr>
        <p:spPr>
          <a:xfrm>
            <a:off x="1756925" y="4164546"/>
            <a:ext cx="1808607" cy="934173"/>
          </a:xfrm>
          <a:prstGeom prst="rect">
            <a:avLst/>
          </a:prstGeom>
          <a:blipFill>
            <a:blip r:embed="rId10" cstate="print"/>
            <a:stretch>
              <a:fillRect/>
            </a:stretch>
          </a:blipFill>
        </p:spPr>
        <p:txBody>
          <a:bodyPr wrap="square" lIns="0" tIns="0" rIns="0" bIns="0" rtlCol="0"/>
          <a:lstStyle/>
          <a:p>
            <a:endParaRPr/>
          </a:p>
        </p:txBody>
      </p:sp>
      <p:sp>
        <p:nvSpPr>
          <p:cNvPr id="17" name="object 17"/>
          <p:cNvSpPr/>
          <p:nvPr/>
        </p:nvSpPr>
        <p:spPr>
          <a:xfrm>
            <a:off x="3295141" y="873429"/>
            <a:ext cx="1628902" cy="410540"/>
          </a:xfrm>
          <a:prstGeom prst="rect">
            <a:avLst/>
          </a:prstGeom>
          <a:blipFill>
            <a:blip r:embed="rId11" cstate="print"/>
            <a:stretch>
              <a:fillRect/>
            </a:stretch>
          </a:blipFill>
        </p:spPr>
        <p:txBody>
          <a:bodyPr wrap="square" lIns="0" tIns="0" rIns="0" bIns="0" rtlCol="0"/>
          <a:lstStyle/>
          <a:p>
            <a:endParaRPr/>
          </a:p>
        </p:txBody>
      </p:sp>
      <p:sp>
        <p:nvSpPr>
          <p:cNvPr id="18" name="object 18"/>
          <p:cNvSpPr/>
          <p:nvPr/>
        </p:nvSpPr>
        <p:spPr>
          <a:xfrm>
            <a:off x="4201372" y="5320601"/>
            <a:ext cx="1053934" cy="916711"/>
          </a:xfrm>
          <a:prstGeom prst="rect">
            <a:avLst/>
          </a:prstGeom>
          <a:blipFill>
            <a:blip r:embed="rId12" cstate="print"/>
            <a:stretch>
              <a:fillRect/>
            </a:stretch>
          </a:blipFill>
        </p:spPr>
        <p:txBody>
          <a:bodyPr wrap="square" lIns="0" tIns="0" rIns="0" bIns="0" rtlCol="0"/>
          <a:lstStyle/>
          <a:p>
            <a:endParaRPr/>
          </a:p>
        </p:txBody>
      </p:sp>
      <p:sp>
        <p:nvSpPr>
          <p:cNvPr id="19" name="object 19"/>
          <p:cNvSpPr/>
          <p:nvPr/>
        </p:nvSpPr>
        <p:spPr>
          <a:xfrm>
            <a:off x="7449439" y="2531859"/>
            <a:ext cx="1118946" cy="537095"/>
          </a:xfrm>
          <a:prstGeom prst="rect">
            <a:avLst/>
          </a:prstGeom>
          <a:blipFill>
            <a:blip r:embed="rId13" cstate="print"/>
            <a:stretch>
              <a:fillRect/>
            </a:stretch>
          </a:blipFill>
        </p:spPr>
        <p:txBody>
          <a:bodyPr wrap="square" lIns="0" tIns="0" rIns="0" bIns="0" rtlCol="0"/>
          <a:lstStyle/>
          <a:p>
            <a:endParaRPr/>
          </a:p>
        </p:txBody>
      </p:sp>
      <p:sp>
        <p:nvSpPr>
          <p:cNvPr id="20" name="object 20"/>
          <p:cNvSpPr/>
          <p:nvPr/>
        </p:nvSpPr>
        <p:spPr>
          <a:xfrm>
            <a:off x="7277989" y="1628851"/>
            <a:ext cx="1462024" cy="694486"/>
          </a:xfrm>
          <a:prstGeom prst="rect">
            <a:avLst/>
          </a:prstGeom>
          <a:blipFill>
            <a:blip r:embed="rId14" cstate="print"/>
            <a:stretch>
              <a:fillRect/>
            </a:stretch>
          </a:blipFill>
        </p:spPr>
        <p:txBody>
          <a:bodyPr wrap="square" lIns="0" tIns="0" rIns="0" bIns="0" rtlCol="0"/>
          <a:lstStyle/>
          <a:p>
            <a:endParaRPr/>
          </a:p>
        </p:txBody>
      </p:sp>
      <p:sp>
        <p:nvSpPr>
          <p:cNvPr id="21" name="object 21"/>
          <p:cNvSpPr/>
          <p:nvPr/>
        </p:nvSpPr>
        <p:spPr>
          <a:xfrm>
            <a:off x="2192219" y="5334787"/>
            <a:ext cx="1225537" cy="817016"/>
          </a:xfrm>
          <a:prstGeom prst="rect">
            <a:avLst/>
          </a:prstGeom>
          <a:blipFill>
            <a:blip r:embed="rId15" cstate="print"/>
            <a:stretch>
              <a:fillRect/>
            </a:stretch>
          </a:blipFill>
        </p:spPr>
        <p:txBody>
          <a:bodyPr wrap="square" lIns="0" tIns="0" rIns="0" bIns="0" rtlCol="0"/>
          <a:lstStyle/>
          <a:p>
            <a:endParaRPr/>
          </a:p>
        </p:txBody>
      </p:sp>
      <p:sp>
        <p:nvSpPr>
          <p:cNvPr id="22" name="object 22"/>
          <p:cNvSpPr/>
          <p:nvPr/>
        </p:nvSpPr>
        <p:spPr>
          <a:xfrm>
            <a:off x="4439030" y="1631188"/>
            <a:ext cx="818451" cy="790955"/>
          </a:xfrm>
          <a:prstGeom prst="rect">
            <a:avLst/>
          </a:prstGeom>
          <a:blipFill>
            <a:blip r:embed="rId16" cstate="print"/>
            <a:stretch>
              <a:fillRect/>
            </a:stretch>
          </a:blipFill>
        </p:spPr>
        <p:txBody>
          <a:bodyPr wrap="square" lIns="0" tIns="0" rIns="0" bIns="0" rtlCol="0"/>
          <a:lstStyle/>
          <a:p>
            <a:endParaRPr/>
          </a:p>
        </p:txBody>
      </p:sp>
      <p:sp>
        <p:nvSpPr>
          <p:cNvPr id="23" name="object 23"/>
          <p:cNvSpPr/>
          <p:nvPr/>
        </p:nvSpPr>
        <p:spPr>
          <a:xfrm>
            <a:off x="8246" y="852424"/>
            <a:ext cx="3184969" cy="461645"/>
          </a:xfrm>
          <a:custGeom>
            <a:avLst/>
            <a:gdLst/>
            <a:ahLst/>
            <a:cxnLst/>
            <a:rect l="l" t="t" r="r" b="b"/>
            <a:pathLst>
              <a:path w="2700020" h="461644">
                <a:moveTo>
                  <a:pt x="2469007" y="0"/>
                </a:moveTo>
                <a:lnTo>
                  <a:pt x="0" y="0"/>
                </a:lnTo>
                <a:lnTo>
                  <a:pt x="0" y="461645"/>
                </a:lnTo>
                <a:lnTo>
                  <a:pt x="2469007" y="461645"/>
                </a:lnTo>
                <a:lnTo>
                  <a:pt x="2699766" y="230759"/>
                </a:lnTo>
                <a:lnTo>
                  <a:pt x="2469007" y="0"/>
                </a:lnTo>
                <a:close/>
              </a:path>
            </a:pathLst>
          </a:custGeom>
          <a:solidFill>
            <a:srgbClr val="F1DCDB"/>
          </a:solidFill>
        </p:spPr>
        <p:txBody>
          <a:bodyPr wrap="square" lIns="0" tIns="0" rIns="0" bIns="0" rtlCol="0"/>
          <a:lstStyle/>
          <a:p>
            <a:endParaRPr/>
          </a:p>
        </p:txBody>
      </p:sp>
      <p:sp>
        <p:nvSpPr>
          <p:cNvPr id="24" name="object 24"/>
          <p:cNvSpPr/>
          <p:nvPr/>
        </p:nvSpPr>
        <p:spPr>
          <a:xfrm>
            <a:off x="0" y="852424"/>
            <a:ext cx="3193216" cy="461645"/>
          </a:xfrm>
          <a:custGeom>
            <a:avLst/>
            <a:gdLst/>
            <a:ahLst/>
            <a:cxnLst/>
            <a:rect l="l" t="t" r="r" b="b"/>
            <a:pathLst>
              <a:path w="2700020" h="461644">
                <a:moveTo>
                  <a:pt x="0" y="0"/>
                </a:moveTo>
                <a:lnTo>
                  <a:pt x="2469007" y="0"/>
                </a:lnTo>
                <a:lnTo>
                  <a:pt x="2699766" y="230759"/>
                </a:lnTo>
                <a:lnTo>
                  <a:pt x="2469007" y="461645"/>
                </a:lnTo>
                <a:lnTo>
                  <a:pt x="0" y="461645"/>
                </a:lnTo>
              </a:path>
            </a:pathLst>
          </a:custGeom>
          <a:ln w="9525">
            <a:solidFill>
              <a:srgbClr val="1F487C"/>
            </a:solidFill>
          </a:ln>
        </p:spPr>
        <p:txBody>
          <a:bodyPr wrap="square" lIns="0" tIns="0" rIns="0" bIns="0" rtlCol="0"/>
          <a:lstStyle/>
          <a:p>
            <a:endParaRPr/>
          </a:p>
        </p:txBody>
      </p:sp>
      <p:sp>
        <p:nvSpPr>
          <p:cNvPr id="25" name="object 25"/>
          <p:cNvSpPr txBox="1"/>
          <p:nvPr/>
        </p:nvSpPr>
        <p:spPr>
          <a:xfrm>
            <a:off x="54298" y="882856"/>
            <a:ext cx="3184968" cy="369332"/>
          </a:xfrm>
          <a:prstGeom prst="rect">
            <a:avLst/>
          </a:prstGeom>
        </p:spPr>
        <p:txBody>
          <a:bodyPr vert="horz" wrap="square" lIns="0" tIns="0" rIns="0" bIns="0" rtlCol="0">
            <a:spAutoFit/>
          </a:bodyPr>
          <a:lstStyle/>
          <a:p>
            <a:pPr marL="12700">
              <a:lnSpc>
                <a:spcPct val="100000"/>
              </a:lnSpc>
              <a:buClr>
                <a:srgbClr val="1F487C"/>
              </a:buClr>
              <a:tabLst>
                <a:tab pos="299720" algn="l"/>
              </a:tabLst>
            </a:pPr>
            <a:r>
              <a:rPr sz="2400" b="1" dirty="0">
                <a:solidFill>
                  <a:srgbClr val="1F487C"/>
                </a:solidFill>
                <a:latin typeface="Calibri"/>
                <a:cs typeface="Calibri"/>
              </a:rPr>
              <a:t>&gt;</a:t>
            </a:r>
            <a:r>
              <a:rPr sz="2400" b="1" spc="-20" dirty="0">
                <a:solidFill>
                  <a:srgbClr val="1F487C"/>
                </a:solidFill>
                <a:latin typeface="Calibri"/>
                <a:cs typeface="Calibri"/>
              </a:rPr>
              <a:t> </a:t>
            </a:r>
            <a:r>
              <a:rPr sz="2400" b="1" spc="-15" dirty="0">
                <a:solidFill>
                  <a:srgbClr val="1F487C"/>
                </a:solidFill>
                <a:latin typeface="Calibri"/>
                <a:cs typeface="Calibri"/>
              </a:rPr>
              <a:t>20</a:t>
            </a:r>
            <a:r>
              <a:rPr sz="2400" b="1" spc="-100" dirty="0">
                <a:solidFill>
                  <a:srgbClr val="1F487C"/>
                </a:solidFill>
                <a:latin typeface="Calibri"/>
                <a:cs typeface="Calibri"/>
              </a:rPr>
              <a:t> </a:t>
            </a:r>
            <a:r>
              <a:rPr sz="2000" b="1" spc="-25" dirty="0" smtClean="0">
                <a:solidFill>
                  <a:srgbClr val="1F487C"/>
                </a:solidFill>
                <a:latin typeface="Calibri"/>
                <a:cs typeface="Calibri"/>
              </a:rPr>
              <a:t>U</a:t>
            </a:r>
            <a:r>
              <a:rPr sz="2000" b="1" spc="-15" dirty="0" smtClean="0">
                <a:solidFill>
                  <a:srgbClr val="1F487C"/>
                </a:solidFill>
                <a:latin typeface="Calibri"/>
                <a:cs typeface="Calibri"/>
              </a:rPr>
              <a:t>n</a:t>
            </a:r>
            <a:r>
              <a:rPr sz="2000" b="1" dirty="0" smtClean="0">
                <a:solidFill>
                  <a:srgbClr val="1F487C"/>
                </a:solidFill>
                <a:latin typeface="Calibri"/>
                <a:cs typeface="Calibri"/>
              </a:rPr>
              <a:t>i</a:t>
            </a:r>
            <a:r>
              <a:rPr sz="2000" b="1" spc="-30" dirty="0" smtClean="0">
                <a:solidFill>
                  <a:srgbClr val="1F487C"/>
                </a:solidFill>
                <a:latin typeface="Calibri"/>
                <a:cs typeface="Calibri"/>
              </a:rPr>
              <a:t>v</a:t>
            </a:r>
            <a:r>
              <a:rPr sz="2000" b="1" spc="-10" dirty="0" smtClean="0">
                <a:solidFill>
                  <a:srgbClr val="1F487C"/>
                </a:solidFill>
                <a:latin typeface="Calibri"/>
                <a:cs typeface="Calibri"/>
              </a:rPr>
              <a:t>e</a:t>
            </a:r>
            <a:r>
              <a:rPr sz="2000" b="1" spc="-15" dirty="0" smtClean="0">
                <a:solidFill>
                  <a:srgbClr val="1F487C"/>
                </a:solidFill>
                <a:latin typeface="Calibri"/>
                <a:cs typeface="Calibri"/>
              </a:rPr>
              <a:t>r</a:t>
            </a:r>
            <a:r>
              <a:rPr sz="2000" b="1" spc="-10" dirty="0" smtClean="0">
                <a:solidFill>
                  <a:srgbClr val="1F487C"/>
                </a:solidFill>
                <a:latin typeface="Calibri"/>
                <a:cs typeface="Calibri"/>
              </a:rPr>
              <a:t>s</a:t>
            </a:r>
            <a:r>
              <a:rPr sz="2000" b="1" dirty="0" smtClean="0">
                <a:solidFill>
                  <a:srgbClr val="1F487C"/>
                </a:solidFill>
                <a:latin typeface="Calibri"/>
                <a:cs typeface="Calibri"/>
              </a:rPr>
              <a:t>i</a:t>
            </a:r>
            <a:r>
              <a:rPr sz="2000" b="1" spc="-10" dirty="0" smtClean="0">
                <a:solidFill>
                  <a:srgbClr val="1F487C"/>
                </a:solidFill>
                <a:latin typeface="Calibri"/>
                <a:cs typeface="Calibri"/>
              </a:rPr>
              <a:t>tà nel Mondo</a:t>
            </a:r>
            <a:endParaRPr sz="2000" dirty="0">
              <a:latin typeface="Calibri"/>
              <a:cs typeface="Calibri"/>
            </a:endParaRPr>
          </a:p>
        </p:txBody>
      </p:sp>
      <p:sp>
        <p:nvSpPr>
          <p:cNvPr id="26" name="object 26"/>
          <p:cNvSpPr/>
          <p:nvPr/>
        </p:nvSpPr>
        <p:spPr>
          <a:xfrm>
            <a:off x="3132963" y="2235796"/>
            <a:ext cx="757326" cy="905167"/>
          </a:xfrm>
          <a:prstGeom prst="rect">
            <a:avLst/>
          </a:prstGeom>
          <a:blipFill>
            <a:blip r:embed="rId17" cstate="print"/>
            <a:stretch>
              <a:fillRect/>
            </a:stretch>
          </a:blipFill>
        </p:spPr>
        <p:txBody>
          <a:bodyPr wrap="square" lIns="0" tIns="0" rIns="0" bIns="0" rtlCol="0"/>
          <a:lstStyle/>
          <a:p>
            <a:endParaRPr/>
          </a:p>
        </p:txBody>
      </p:sp>
      <p:sp>
        <p:nvSpPr>
          <p:cNvPr id="27" name="object 27"/>
          <p:cNvSpPr/>
          <p:nvPr/>
        </p:nvSpPr>
        <p:spPr>
          <a:xfrm>
            <a:off x="313181" y="2634970"/>
            <a:ext cx="1478915" cy="359562"/>
          </a:xfrm>
          <a:prstGeom prst="rect">
            <a:avLst/>
          </a:prstGeom>
          <a:blipFill>
            <a:blip r:embed="rId18" cstate="print"/>
            <a:stretch>
              <a:fillRect/>
            </a:stretch>
          </a:blipFill>
        </p:spPr>
        <p:txBody>
          <a:bodyPr wrap="square" lIns="0" tIns="0" rIns="0" bIns="0" rtlCol="0"/>
          <a:lstStyle/>
          <a:p>
            <a:endParaRPr/>
          </a:p>
        </p:txBody>
      </p:sp>
      <p:sp>
        <p:nvSpPr>
          <p:cNvPr id="28" name="object 28"/>
          <p:cNvSpPr/>
          <p:nvPr/>
        </p:nvSpPr>
        <p:spPr>
          <a:xfrm>
            <a:off x="5633932" y="5661228"/>
            <a:ext cx="1962404" cy="235483"/>
          </a:xfrm>
          <a:prstGeom prst="rect">
            <a:avLst/>
          </a:prstGeom>
          <a:blipFill>
            <a:blip r:embed="rId19" cstate="print"/>
            <a:stretch>
              <a:fillRect/>
            </a:stretch>
          </a:blipFill>
        </p:spPr>
        <p:txBody>
          <a:bodyPr wrap="square" lIns="0" tIns="0" rIns="0" bIns="0" rtlCol="0"/>
          <a:lstStyle/>
          <a:p>
            <a:endParaRPr/>
          </a:p>
        </p:txBody>
      </p:sp>
      <p:pic>
        <p:nvPicPr>
          <p:cNvPr id="29" name="Picture 7" descr="Logo Politecnico di Torino"/>
          <p:cNvPicPr>
            <a:picLocks noChangeAspect="1" noChangeArrowheads="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128031" y="148152"/>
            <a:ext cx="1368152" cy="5718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030541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ditorialTags xmlns="7851d254-ce09-43b6-8d90-072588e7901c" xsi:nil="true"/>
    <TPExecutable xmlns="7851d254-ce09-43b6-8d90-072588e7901c" xsi:nil="true"/>
    <DirectSourceMarket xmlns="7851d254-ce09-43b6-8d90-072588e7901c">english</DirectSourceMarket>
    <SubmitterId xmlns="7851d254-ce09-43b6-8d90-072588e7901c" xsi:nil="true"/>
    <AssetType xmlns="7851d254-ce09-43b6-8d90-072588e7901c">TP</AssetType>
    <Milestone xmlns="7851d254-ce09-43b6-8d90-072588e7901c" xsi:nil="true"/>
    <OriginAsset xmlns="7851d254-ce09-43b6-8d90-072588e7901c" xsi:nil="true"/>
    <TPComponent xmlns="7851d254-ce09-43b6-8d90-072588e7901c" xsi:nil="true"/>
    <AssetId xmlns="7851d254-ce09-43b6-8d90-072588e7901c">TP101810209</AssetId>
    <NumericId xmlns="7851d254-ce09-43b6-8d90-072588e7901c">101810209</NumericId>
    <TPFriendlyName xmlns="7851d254-ce09-43b6-8d90-072588e7901c" xsi:nil="true"/>
    <SourceTitle xmlns="7851d254-ce09-43b6-8d90-072588e7901c" xsi:nil="true"/>
    <TPApplication xmlns="7851d254-ce09-43b6-8d90-072588e7901c" xsi:nil="true"/>
    <TPLaunchHelpLink xmlns="7851d254-ce09-43b6-8d90-072588e7901c" xsi:nil="true"/>
    <OpenTemplate xmlns="7851d254-ce09-43b6-8d90-072588e7901c">true</OpenTemplate>
    <PlannedPubDate xmlns="7851d254-ce09-43b6-8d90-072588e7901c">2009-11-20T02:06:00+00:00</PlannedPubDate>
    <CrawlForDependencies xmlns="7851d254-ce09-43b6-8d90-072588e7901c">false</CrawlForDependencies>
    <ParentAssetId xmlns="7851d254-ce09-43b6-8d90-072588e7901c" xsi:nil="true"/>
    <TrustLevel xmlns="7851d254-ce09-43b6-8d90-072588e7901c">1 Microsoft Managed Content</TrustLevel>
    <PublishStatusLookup xmlns="7851d254-ce09-43b6-8d90-072588e7901c">
      <Value>258813</Value>
      <Value>398531</Value>
    </PublishStatusLookup>
    <TemplateTemplateType xmlns="7851d254-ce09-43b6-8d90-072588e7901c">PowerPoint Presentation Template</TemplateTemplateType>
    <IsSearchable xmlns="7851d254-ce09-43b6-8d90-072588e7901c">false</IsSearchable>
    <TPNamespace xmlns="7851d254-ce09-43b6-8d90-072588e7901c" xsi:nil="true"/>
    <Providers xmlns="7851d254-ce09-43b6-8d90-072588e7901c" xsi:nil="true"/>
    <Markets xmlns="7851d254-ce09-43b6-8d90-072588e7901c"/>
    <OriginalSourceMarket xmlns="7851d254-ce09-43b6-8d90-072588e7901c">english</OriginalSourceMarket>
    <TPInstallLocation xmlns="7851d254-ce09-43b6-8d90-072588e7901c" xsi:nil="true"/>
    <TPAppVersion xmlns="7851d254-ce09-43b6-8d90-072588e7901c" xsi:nil="true"/>
    <TPCommandLine xmlns="7851d254-ce09-43b6-8d90-072588e7901c" xsi:nil="true"/>
    <APAuthor xmlns="7851d254-ce09-43b6-8d90-072588e7901c">
      <UserInfo>
        <DisplayName/>
        <AccountId>1073741823</AccountId>
        <AccountType/>
      </UserInfo>
    </APAuthor>
    <EditorialStatus xmlns="7851d254-ce09-43b6-8d90-072588e7901c" xsi:nil="true"/>
    <PublishTargets xmlns="7851d254-ce09-43b6-8d90-072588e7901c">OfficeOnline</PublishTargets>
    <TPLaunchHelpLinkType xmlns="7851d254-ce09-43b6-8d90-072588e7901c">Template</TPLaunchHelpLinkType>
    <TPClientViewer xmlns="7851d254-ce09-43b6-8d90-072588e7901c" xsi:nil="true"/>
    <CSXHash xmlns="7851d254-ce09-43b6-8d90-072588e7901c" xsi:nil="true"/>
    <IsDeleted xmlns="7851d254-ce09-43b6-8d90-072588e7901c">false</IsDeleted>
    <ShowIn xmlns="7851d254-ce09-43b6-8d90-072588e7901c">Show everywhere</ShowIn>
    <UANotes xmlns="7851d254-ce09-43b6-8d90-072588e7901c" xsi:nil="true"/>
    <TemplateStatus xmlns="7851d254-ce09-43b6-8d90-072588e7901c" xsi:nil="true"/>
    <Downloads xmlns="7851d254-ce09-43b6-8d90-072588e7901c">0</Downloads>
    <UACurrentWords xmlns="7851d254-ce09-43b6-8d90-072588e7901c" xsi:nil="true"/>
    <DSATActionTaken xmlns="7851d254-ce09-43b6-8d90-072588e7901c" xsi:nil="true"/>
    <OOCacheId xmlns="7851d254-ce09-43b6-8d90-072588e7901c" xsi:nil="true"/>
    <OutputCachingOn xmlns="7851d254-ce09-43b6-8d90-072588e7901c">false</OutputCachingOn>
    <ClipArtFilename xmlns="7851d254-ce09-43b6-8d90-072588e7901c" xsi:nil="true"/>
    <ApprovalStatus xmlns="7851d254-ce09-43b6-8d90-072588e7901c">InProgress</ApprovalStatus>
    <IntlLangReview xmlns="7851d254-ce09-43b6-8d90-072588e7901c" xsi:nil="true"/>
    <APDescription xmlns="7851d254-ce09-43b6-8d90-072588e7901c" xsi:nil="true"/>
    <IntlLangReviewer xmlns="7851d254-ce09-43b6-8d90-072588e7901c" xsi:nil="true"/>
    <IntlLocPriority xmlns="7851d254-ce09-43b6-8d90-072588e7901c" xsi:nil="true"/>
    <UAProjectedTotalWords xmlns="7851d254-ce09-43b6-8d90-072588e7901c" xsi:nil="true"/>
    <ApprovalLog xmlns="7851d254-ce09-43b6-8d90-072588e7901c" xsi:nil="true"/>
    <FriendlyTitle xmlns="7851d254-ce09-43b6-8d90-072588e7901c" xsi:nil="true"/>
    <LastHandOff xmlns="7851d254-ce09-43b6-8d90-072588e7901c" xsi:nil="true"/>
    <ContentItem xmlns="7851d254-ce09-43b6-8d90-072588e7901c" xsi:nil="true"/>
    <ThumbnailAssetId xmlns="7851d254-ce09-43b6-8d90-072588e7901c" xsi:nil="true"/>
    <UALocComments xmlns="7851d254-ce09-43b6-8d90-072588e7901c" xsi:nil="true"/>
    <UALocRecommendation xmlns="7851d254-ce09-43b6-8d90-072588e7901c">Localize</UALocRecommendation>
    <Manager xmlns="7851d254-ce09-43b6-8d90-072588e7901c" xsi:nil="true"/>
    <LastPublishResultLookup xmlns="7851d254-ce09-43b6-8d90-072588e7901c" xsi:nil="true"/>
    <LegacyData xmlns="7851d254-ce09-43b6-8d90-072588e7901c" xsi:nil="true"/>
    <AcquiredFrom xmlns="7851d254-ce09-43b6-8d90-072588e7901c">Internal MS</AcquiredFrom>
    <MachineTranslated xmlns="7851d254-ce09-43b6-8d90-072588e7901c">false</MachineTranslated>
    <CSXUpdate xmlns="7851d254-ce09-43b6-8d90-072588e7901c">false</CSXUpdate>
    <CSXSubmissionDate xmlns="7851d254-ce09-43b6-8d90-072588e7901c" xsi:nil="true"/>
    <BlockPublish xmlns="7851d254-ce09-43b6-8d90-072588e7901c" xsi:nil="true"/>
    <MarketSpecific xmlns="7851d254-ce09-43b6-8d90-072588e7901c" xsi:nil="true"/>
    <LastModifiedDateTime xmlns="7851d254-ce09-43b6-8d90-072588e7901c" xsi:nil="true"/>
    <TimesCloned xmlns="7851d254-ce09-43b6-8d90-072588e7901c" xsi:nil="true"/>
    <VoteCount xmlns="7851d254-ce09-43b6-8d90-072588e7901c" xsi:nil="true"/>
    <CSXSubmissionMarket xmlns="7851d254-ce09-43b6-8d90-072588e7901c" xsi:nil="true"/>
    <HandoffToMSDN xmlns="7851d254-ce09-43b6-8d90-072588e7901c" xsi:nil="true"/>
    <AssetExpire xmlns="7851d254-ce09-43b6-8d90-072588e7901c">2100-01-01T00:00:00+00:00</AssetExpire>
    <IntlLangReviewDate xmlns="7851d254-ce09-43b6-8d90-072588e7901c" xsi:nil="true"/>
    <APEditor xmlns="7851d254-ce09-43b6-8d90-072588e7901c">
      <UserInfo>
        <DisplayName/>
        <AccountId xsi:nil="true"/>
        <AccountType/>
      </UserInfo>
    </APEditor>
    <PrimaryImageGen xmlns="7851d254-ce09-43b6-8d90-072588e7901c">false</PrimaryImageGen>
    <PolicheckWords xmlns="7851d254-ce09-43b6-8d90-072588e7901c" xsi:nil="true"/>
    <Provider xmlns="7851d254-ce09-43b6-8d90-072588e7901c" xsi:nil="true"/>
    <AssetStart xmlns="7851d254-ce09-43b6-8d90-072588e7901c">2010-10-20T13:24:35+00:00</AssetStart>
    <BugNumber xmlns="7851d254-ce09-43b6-8d90-072588e7901c" xsi:nil="true"/>
    <BusinessGroup xmlns="7851d254-ce09-43b6-8d90-072588e7901c" xsi:nil="true"/>
    <ArtSampleDocs xmlns="7851d254-ce09-43b6-8d90-072588e7901c" xsi:nil="true"/>
    <CampaignTagsTaxHTField0 xmlns="7851d254-ce09-43b6-8d90-072588e7901c">
      <Terms xmlns="http://schemas.microsoft.com/office/infopath/2007/PartnerControls"/>
    </CampaignTagsTaxHTField0>
    <InternalTagsTaxHTField0 xmlns="7851d254-ce09-43b6-8d90-072588e7901c">
      <Terms xmlns="http://schemas.microsoft.com/office/infopath/2007/PartnerControls"/>
    </InternalTagsTaxHTField0>
    <LocComments xmlns="7851d254-ce09-43b6-8d90-072588e7901c" xsi:nil="true"/>
    <OriginalRelease xmlns="7851d254-ce09-43b6-8d90-072588e7901c">14</OriginalRelease>
    <ScenarioTagsTaxHTField0 xmlns="7851d254-ce09-43b6-8d90-072588e7901c">
      <Terms xmlns="http://schemas.microsoft.com/office/infopath/2007/PartnerControls"/>
    </ScenarioTagsTaxHTField0>
    <TaxCatchAll xmlns="7851d254-ce09-43b6-8d90-072588e7901c"/>
    <LocRecommendedHandoff xmlns="7851d254-ce09-43b6-8d90-072588e7901c" xsi:nil="true"/>
    <LocManualTestRequired xmlns="7851d254-ce09-43b6-8d90-072588e7901c">false</LocManualTestRequired>
    <LocalizationTagsTaxHTField0 xmlns="7851d254-ce09-43b6-8d90-072588e7901c">
      <Terms xmlns="http://schemas.microsoft.com/office/infopath/2007/PartnerControls"/>
    </LocalizationTagsTaxHTField0>
    <LocLastLocAttemptVersionLookup xmlns="7851d254-ce09-43b6-8d90-072588e7901c">195607</LocLastLocAttemptVersionLookup>
    <FeatureTagsTaxHTField0 xmlns="7851d254-ce09-43b6-8d90-072588e7901c">
      <Terms xmlns="http://schemas.microsoft.com/office/infopath/2007/PartnerControls"/>
    </FeatureTagsTaxHTField0>
    <RecommendationsModifier xmlns="7851d254-ce09-43b6-8d90-072588e7901c" xsi:nil="true"/>
    <LocMarketGroupTiers2 xmlns="7851d254-ce09-43b6-8d90-072588e7901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TemplateFile" ma:contentTypeID="0x010100FB888328A8731147A9E2416CA6C7A65B0400DC6FA6ECFB23F54F9F45EE586A6D0A65" ma:contentTypeVersion="56" ma:contentTypeDescription="Create a new document." ma:contentTypeScope="" ma:versionID="c97688fe8962075e95d1f794ee1b82d8">
  <xsd:schema xmlns:xsd="http://www.w3.org/2001/XMLSchema" xmlns:xs="http://www.w3.org/2001/XMLSchema" xmlns:p="http://schemas.microsoft.com/office/2006/metadata/properties" xmlns:ns2="7851d254-ce09-43b6-8d90-072588e7901c" targetNamespace="http://schemas.microsoft.com/office/2006/metadata/properties" ma:root="true" ma:fieldsID="c225bda33905c745071d9d8b7e170627" ns2:_="">
    <xsd:import namespace="7851d254-ce09-43b6-8d90-072588e7901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51d254-ce09-43b6-8d90-072588e7901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0:00:00Z"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lockPublish" ma:index="12" nillable="true" ma:displayName="Block from Publishing?" ma:default="" ma:internalName="BlockPublish" ma:readOnly="false">
      <xsd:simpleType>
        <xsd:restriction base="dms:Boolean"/>
      </xsd:simpleType>
    </xsd:element>
    <xsd:element name="BugNumber" ma:index="13" nillable="true" ma:displayName="Bug Number" ma:default="" ma:internalName="BugNumber" ma:readOnly="false">
      <xsd:simpleType>
        <xsd:restriction base="dms:Text"/>
      </xsd:simpleType>
    </xsd:element>
    <xsd:element name="CampaignTagsTaxHTField0" ma:index="15" nillable="true" ma:taxonomy="true" ma:internalName="CampaignTagsTaxHTField0" ma:taxonomyFieldName="CampaignTags" ma:displayName="Campaigns" ma:readOnly="false" ma:default="" ma:fieldId="{9ebba19d-2be4-461d-87e9-c05e5ebbf568}"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6" nillable="true" ma:displayName="Client Viewer" ma:default="" ma:internalName="TPClientViewer">
      <xsd:simpleType>
        <xsd:restriction base="dms:Text"/>
      </xsd:simpleType>
    </xsd:element>
    <xsd:element name="ClipArtFilename" ma:index="17" nillable="true" ma:displayName="Clip Art Name" ma:default="" ma:internalName="ClipArtFilename" ma:readOnly="false">
      <xsd:simpleType>
        <xsd:restriction base="dms:Text"/>
      </xsd:simpleType>
    </xsd:element>
    <xsd:element name="TPCommandLine" ma:index="18" nillable="true" ma:displayName="Command Line" ma:default="" ma:internalName="TPCommandLine">
      <xsd:simpleType>
        <xsd:restriction base="dms:Text"/>
      </xsd:simpleType>
    </xsd:element>
    <xsd:element name="TPComponent" ma:index="19" nillable="true" ma:displayName="Component" ma:default="" ma:internalName="TPComponent">
      <xsd:simpleType>
        <xsd:restriction base="dms:Text"/>
      </xsd:simpleType>
    </xsd:element>
    <xsd:element name="ContentItem" ma:index="20" nillable="true" ma:displayName="Content Item" ma:default="" ma:hidden="true" ma:internalName="ContentItem" ma:readOnly="false">
      <xsd:simpleType>
        <xsd:restriction base="dms:Unknown"/>
      </xsd:simpleType>
    </xsd:element>
    <xsd:element name="CrawlForDependencies" ma:index="22" nillable="true" ma:displayName="Crawl for Dependencies?" ma:default="true" ma:internalName="CrawlForDependencies" ma:readOnly="false">
      <xsd:simpleType>
        <xsd:restriction base="dms:Boolean"/>
      </xsd:simpleType>
    </xsd:element>
    <xsd:element name="CSXHash" ma:index="25" nillable="true" ma:displayName="CSX Hash" ma:default="" ma:indexed="true" ma:internalName="CSXHash" ma:readOnly="false">
      <xsd:simpleType>
        <xsd:restriction base="dms:Text"/>
      </xsd:simpleType>
    </xsd:element>
    <xsd:element name="CSXSubmissionMarket" ma:index="26" nillable="true" ma:displayName="CSX Submission Market" ma:default="" ma:list="{C164E808-44FA-4F5F-91C3-AF5B09309907}" ma:internalName="CSXSubmissionMarket" ma:readOnly="false" ma:showField="MarketName" ma:web="7851d254-ce09-43b6-8d90-072588e7901c">
      <xsd:simpleType>
        <xsd:restriction base="dms:Lookup"/>
      </xsd:simpleType>
    </xsd:element>
    <xsd:element name="CSXUpdate" ma:index="27" nillable="true" ma:displayName="CSX Updated?" ma:default="false" ma:internalName="CSXUpdate" ma:readOnly="false">
      <xsd:simpleType>
        <xsd:restriction base="dms:Boolean"/>
      </xsd:simpleType>
    </xsd:element>
    <xsd:element name="IntlLangReviewDate" ma:index="28" nillable="true" ma:displayName="Date to Complete Intl QA" ma:default="" ma:internalName="IntlLangReviewDate" ma:readOnly="false">
      <xsd:simpleType>
        <xsd:restriction base="dms:DateTime"/>
      </xsd:simpleType>
    </xsd:element>
    <xsd:element name="IsDeleted" ma:index="29" nillable="true" ma:displayName="Deleted?" ma:default="" ma:internalName="IsDeleted" ma:readOnly="false">
      <xsd:simpleType>
        <xsd:restriction base="dms:Boolean"/>
      </xsd:simpleType>
    </xsd:element>
    <xsd:element name="APDescription" ma:index="30" nillable="true" ma:displayName="Description" ma:default="" ma:internalName="APDescription" ma:readOnly="false">
      <xsd:simpleType>
        <xsd:restriction base="dms:Note"/>
      </xsd:simpleType>
    </xsd:element>
    <xsd:element name="DirectSourceMarket" ma:index="31" nillable="true" ma:displayName="Direct Source Market Group" ma:default="" ma:internalName="DirectSourceMarket" ma:readOnly="false">
      <xsd:simpleType>
        <xsd:restriction base="dms:Text"/>
      </xsd:simpleType>
    </xsd:element>
    <xsd:element name="Downloads" ma:index="32" nillable="true" ma:displayName="Downloads" ma:default="0" ma:hidden="true" ma:internalName="Downloads" ma:readOnly="false">
      <xsd:simpleType>
        <xsd:restriction base="dms:Unknown"/>
      </xsd:simpleType>
    </xsd:element>
    <xsd:element name="DSATActionTaken" ma:index="33"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4"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5" nillable="true" ma:displayName="Editorial Status" ma:default="" ma:internalName="EditorialStatus" ma:readOnly="false">
      <xsd:simpleType>
        <xsd:restriction base="dms:Unknown"/>
      </xsd:simpleType>
    </xsd:element>
    <xsd:element name="EditorialTags" ma:index="36" nillable="true" ma:displayName="Editorial Tags" ma:default="" ma:internalName="EditorialTags">
      <xsd:simpleType>
        <xsd:restriction base="dms:Unknown"/>
      </xsd:simpleType>
    </xsd:element>
    <xsd:element name="TPExecutable" ma:index="37" nillable="true" ma:displayName="Executable" ma:default="" ma:internalName="TPExecutable">
      <xsd:simpleType>
        <xsd:restriction base="dms:Text"/>
      </xsd:simpleType>
    </xsd:element>
    <xsd:element name="FeatureTagsTaxHTField0" ma:index="39" nillable="true" ma:taxonomy="true" ma:internalName="FeatureTagsTaxHTField0" ma:taxonomyFieldName="FeatureTags" ma:displayName="Features" ma:readOnly="false" ma:default="" ma:fieldId="{0c66e03a-b58b-4d86-891b-8e445e1562f0}"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0" nillable="true" ma:displayName="Friendly Name" ma:default="" ma:internalName="TPFriendlyName">
      <xsd:simpleType>
        <xsd:restriction base="dms:Text"/>
      </xsd:simpleType>
    </xsd:element>
    <xsd:element name="FriendlyTitle" ma:index="41" nillable="true" ma:displayName="Friendly Title" ma:default="" ma:description="Shorter title to be used when displaying search results" ma:internalName="FriendlyTitle" ma:readOnly="false">
      <xsd:simpleType>
        <xsd:restriction base="dms:Text"/>
      </xsd:simpleType>
    </xsd:element>
    <xsd:element name="PrimaryImageGen" ma:index="42" nillable="true" ma:displayName="Generate Images?" ma:default="true" ma:internalName="PrimaryImageGen">
      <xsd:simpleType>
        <xsd:restriction base="dms:Boolean"/>
      </xsd:simpleType>
    </xsd:element>
    <xsd:element name="HandoffToMSDN" ma:index="43" nillable="true" ma:displayName="Handoff To MSDN Date" ma:default="" ma:internalName="HandoffToMSDN" ma:readOnly="false">
      <xsd:simpleType>
        <xsd:restriction base="dms:DateTime"/>
      </xsd:simpleType>
    </xsd:element>
    <xsd:element name="InProjectListLookup" ma:index="44" nillable="true" ma:displayName="InProjectListLookup" ma:list="{AD356C7F-0981-4C41-B229-50D503AAD5E8}" ma:internalName="InProjectListLookup" ma:readOnly="true" ma:showField="InProjectList"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TPInstallLocation" ma:index="45" nillable="true" ma:displayName="Install Location" ma:default="" ma:internalName="TPInstallLocation">
      <xsd:simpleType>
        <xsd:restriction base="dms:Text"/>
      </xsd:simpleType>
    </xsd:element>
    <xsd:element name="InternalTagsTaxHTField0" ma:index="47" nillable="true" ma:taxonomy="true" ma:internalName="InternalTagsTaxHTField0" ma:taxonomyFieldName="InternalTags" ma:displayName="Internal Tags" ma:readOnly="false" ma:default="" ma:fieldId="{575b5594-eef4-4833-b257-601720e535bd}"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8" nillable="true" ma:displayName="Intl Lang QA Review Required?" ma:default="" ma:internalName="IntlLangReview" ma:readOnly="false">
      <xsd:simpleType>
        <xsd:restriction base="dms:Boolean"/>
      </xsd:simpleType>
    </xsd:element>
    <xsd:element name="IntlLangReviewer" ma:index="49" nillable="true" ma:displayName="Intl Lang QA Reviewer" ma:default="" ma:internalName="IntlLangReviewer" ma:readOnly="false">
      <xsd:simpleType>
        <xsd:restriction base="dms:Text"/>
      </xsd:simpleType>
    </xsd:element>
    <xsd:element name="MarketSpecific" ma:index="50" nillable="true" ma:displayName="Is Market Specific?" ma:default="" ma:internalName="MarketSpecific" ma:readOnly="false">
      <xsd:simpleType>
        <xsd:restriction base="dms:Boolean"/>
      </xsd:simpleType>
    </xsd:element>
    <xsd:element name="LastCompleteVersionLookup" ma:index="51" nillable="true" ma:displayName="Last Complete Version Lookup" ma:default="" ma:list="{AD356C7F-0981-4C41-B229-50D503AAD5E8}" ma:internalName="LastCompleteVersionLookup" ma:readOnly="true" ma:showField="LastCompleteVersion"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HandOff" ma:index="52" nillable="true" ma:displayName="Last Hand-off" ma:default="" ma:internalName="LastHandOff" ma:readOnly="false">
      <xsd:simpleType>
        <xsd:restriction base="dms:DateTime"/>
      </xsd:simpleType>
    </xsd:element>
    <xsd:element name="LastModifiedDateTime" ma:index="53" nillable="true" ma:displayName="Last Modified Date" ma:default="" ma:internalName="LastModifiedDateTime" ma:readOnly="false">
      <xsd:simpleType>
        <xsd:restriction base="dms:DateTime"/>
      </xsd:simpleType>
    </xsd:element>
    <xsd:element name="LastPreviewErrorLookup" ma:index="54" nillable="true" ma:displayName="Last Preview Attempt Error" ma:default="" ma:list="{AD356C7F-0981-4C41-B229-50D503AAD5E8}" ma:internalName="LastPreviewErrorLookup" ma:readOnly="true" ma:showField="LastPreviewError"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reviewResultLookup" ma:index="55" nillable="true" ma:displayName="Last Preview Attempt Result" ma:default="" ma:list="{AD356C7F-0981-4C41-B229-50D503AAD5E8}" ma:internalName="LastPreviewResultLookup" ma:readOnly="true" ma:showField="LastPreviewResult"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6" nillable="true" ma:displayName="Last Preview Attempted On" ma:default="" ma:list="{AD356C7F-0981-4C41-B229-50D503AAD5E8}" ma:internalName="LastPreviewAttemptDateLookup" ma:readOnly="true" ma:showField="LastPreviewAttemptDate"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reviewedByLookup" ma:index="57" nillable="true" ma:displayName="Last Previewed By" ma:default="" ma:list="{AD356C7F-0981-4C41-B229-50D503AAD5E8}" ma:internalName="LastPreviewedByLookup" ma:readOnly="true" ma:showField="LastPreviewedBy"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reviewTimeLookup" ma:index="58" nillable="true" ma:displayName="Last Previewed Date" ma:default="" ma:list="{AD356C7F-0981-4C41-B229-50D503AAD5E8}" ma:internalName="LastPreviewTimeLookup" ma:readOnly="true" ma:showField="LastPreviewTime"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reviewVersionLookup" ma:index="59" nillable="true" ma:displayName="Last Previewed Version" ma:default="" ma:list="{AD356C7F-0981-4C41-B229-50D503AAD5E8}" ma:internalName="LastPreviewVersionLookup" ma:readOnly="true" ma:showField="LastPreviewVersion"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ublishErrorLookup" ma:index="60" nillable="true" ma:displayName="Last Publish Attempt Error" ma:default="" ma:list="{AD356C7F-0981-4C41-B229-50D503AAD5E8}" ma:internalName="LastPublishErrorLookup" ma:readOnly="true" ma:showField="LastPublishError"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ublishResultLookup" ma:index="61" nillable="true" ma:displayName="Last Publish Attempt Result" ma:default="" ma:list="{AD356C7F-0981-4C41-B229-50D503AAD5E8}" ma:internalName="LastPublishResultLookup" ma:readOnly="true" ma:showField="LastPublishResult"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2" nillable="true" ma:displayName="Last Publish Attempted On" ma:default="" ma:list="{AD356C7F-0981-4C41-B229-50D503AAD5E8}" ma:internalName="LastPublishAttemptDateLookup" ma:readOnly="true" ma:showField="LastPublishAttemptDate"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ublishedByLookup" ma:index="63" nillable="true" ma:displayName="Last Published By" ma:default="" ma:list="{AD356C7F-0981-4C41-B229-50D503AAD5E8}" ma:internalName="LastPublishedByLookup" ma:readOnly="true" ma:showField="LastPublishedBy"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ublishTimeLookup" ma:index="64" nillable="true" ma:displayName="Last Published Date" ma:default="" ma:list="{AD356C7F-0981-4C41-B229-50D503AAD5E8}" ma:internalName="LastPublishTimeLookup" ma:readOnly="true" ma:showField="LastPublishTime"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5" nillable="true" ma:displayName="Last Published Version" ma:default="" ma:list="{AD356C7F-0981-4C41-B229-50D503AAD5E8}" ma:internalName="LastPublishVersionLookup" ma:readOnly="true" ma:showField="LastPublishVersion"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TPLaunchHelpLinkType" ma:index="66"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7" nillable="true" ma:displayName="Legacy Data" ma:default="" ma:internalName="LegacyData" ma:readOnly="false">
      <xsd:simpleType>
        <xsd:restriction base="dms:Note"/>
      </xsd:simpleType>
    </xsd:element>
    <xsd:element name="TPLaunchHelpLink" ma:index="68" nillable="true" ma:displayName="Link to Launch Help Topic" ma:default="" ma:internalName="TPLaunchHelpLink">
      <xsd:simpleType>
        <xsd:restriction base="dms:Text"/>
      </xsd:simpleType>
    </xsd:element>
    <xsd:element name="LocComments" ma:index="69" nillable="true" ma:displayName="Loc Approval Comments" ma:default="" ma:internalName="LocComments" ma:readOnly="false">
      <xsd:simpleType>
        <xsd:restriction base="dms:Note"/>
      </xsd:simpleType>
    </xsd:element>
    <xsd:element name="LocLastLocAttemptVersionLookup" ma:index="70" nillable="true" ma:displayName="Loc Last Loc Attempt Version" ma:default="" ma:list="{17F96094-CC23-4712-BE97-DE1DD51648A2}" ma:internalName="LocLastLocAttemptVersionLookup" ma:readOnly="false" ma:showField="LastLocAttemptVersion" ma:web="7851d254-ce09-43b6-8d90-072588e7901c">
      <xsd:simpleType>
        <xsd:restriction base="dms:Lookup"/>
      </xsd:simpleType>
    </xsd:element>
    <xsd:element name="LocLastLocAttemptVersionTypeLookup" ma:index="71" nillable="true" ma:displayName="Loc Last Loc Attempt Version Type" ma:default="" ma:list="{17F96094-CC23-4712-BE97-DE1DD51648A2}" ma:internalName="LocLastLocAttemptVersionTypeLookup" ma:readOnly="true" ma:showField="LastLocAttemptVersionType" ma:web="7851d254-ce09-43b6-8d90-072588e7901c">
      <xsd:simpleType>
        <xsd:restriction base="dms:Lookup"/>
      </xsd:simpleType>
    </xsd:element>
    <xsd:element name="LocManualTestRequired" ma:index="72" nillable="true" ma:displayName="Loc Manual Test Required" ma:default="" ma:internalName="LocManualTestRequired" ma:readOnly="false">
      <xsd:simpleType>
        <xsd:restriction base="dms:Boolean"/>
      </xsd:simpleType>
    </xsd:element>
    <xsd:element name="LocMarketGroupTiers2" ma:index="73" nillable="true" ma:displayName="Loc Market Group Tiers" ma:internalName="LocMarketGroupTiers2" ma:readOnly="false">
      <xsd:simpleType>
        <xsd:restriction base="dms:Unknown"/>
      </xsd:simpleType>
    </xsd:element>
    <xsd:element name="LocNewPublishedVersionLookup" ma:index="74" nillable="true" ma:displayName="Loc New Published Version Lookup" ma:default="" ma:list="{17F96094-CC23-4712-BE97-DE1DD51648A2}" ma:internalName="LocNewPublishedVersionLookup" ma:readOnly="true" ma:showField="NewPublishedVersion" ma:web="7851d254-ce09-43b6-8d90-072588e7901c">
      <xsd:simpleType>
        <xsd:restriction base="dms:Lookup"/>
      </xsd:simpleType>
    </xsd:element>
    <xsd:element name="LocOverallHandbackStatusLookup" ma:index="75" nillable="true" ma:displayName="Loc Overall Handback Status" ma:default="" ma:list="{17F96094-CC23-4712-BE97-DE1DD51648A2}" ma:internalName="LocOverallHandbackStatusLookup" ma:readOnly="true" ma:showField="OverallHandbackStatus" ma:web="7851d254-ce09-43b6-8d90-072588e7901c">
      <xsd:simpleType>
        <xsd:restriction base="dms:Lookup"/>
      </xsd:simpleType>
    </xsd:element>
    <xsd:element name="LocOverallLocStatusLookup" ma:index="76" nillable="true" ma:displayName="Loc Overall Localize Status" ma:default="" ma:list="{17F96094-CC23-4712-BE97-DE1DD51648A2}" ma:internalName="LocOverallLocStatusLookup" ma:readOnly="true" ma:showField="OverallLocStatus" ma:web="7851d254-ce09-43b6-8d90-072588e7901c">
      <xsd:simpleType>
        <xsd:restriction base="dms:Lookup"/>
      </xsd:simpleType>
    </xsd:element>
    <xsd:element name="LocOverallPreviewStatusLookup" ma:index="77" nillable="true" ma:displayName="Loc Overall Preview Status" ma:default="" ma:list="{17F96094-CC23-4712-BE97-DE1DD51648A2}" ma:internalName="LocOverallPreviewStatusLookup" ma:readOnly="true" ma:showField="OverallPreviewStatus" ma:web="7851d254-ce09-43b6-8d90-072588e7901c">
      <xsd:simpleType>
        <xsd:restriction base="dms:Lookup"/>
      </xsd:simpleType>
    </xsd:element>
    <xsd:element name="LocOverallPublishStatusLookup" ma:index="78" nillable="true" ma:displayName="Loc Overall Publish Status" ma:default="" ma:list="{17F96094-CC23-4712-BE97-DE1DD51648A2}" ma:internalName="LocOverallPublishStatusLookup" ma:readOnly="true" ma:showField="OverallPublishStatus" ma:web="7851d254-ce09-43b6-8d90-072588e7901c">
      <xsd:simpleType>
        <xsd:restriction base="dms:Lookup"/>
      </xsd:simpleType>
    </xsd:element>
    <xsd:element name="IntlLocPriority" ma:index="79" nillable="true" ma:displayName="Loc Priority" ma:default="" ma:internalName="IntlLocPriority" ma:readOnly="false">
      <xsd:simpleType>
        <xsd:restriction base="dms:Unknown"/>
      </xsd:simpleType>
    </xsd:element>
    <xsd:element name="LocProcessedForHandoffsLookup" ma:index="80" nillable="true" ma:displayName="Loc Processed For Handoffs" ma:default="" ma:list="{17F96094-CC23-4712-BE97-DE1DD51648A2}" ma:internalName="LocProcessedForHandoffsLookup" ma:readOnly="true" ma:showField="ProcessedForHandoffs" ma:web="7851d254-ce09-43b6-8d90-072588e7901c">
      <xsd:simpleType>
        <xsd:restriction base="dms:Lookup"/>
      </xsd:simpleType>
    </xsd:element>
    <xsd:element name="LocProcessedForMarketsLookup" ma:index="81" nillable="true" ma:displayName="Loc Processed For Markets" ma:default="" ma:list="{17F96094-CC23-4712-BE97-DE1DD51648A2}" ma:internalName="LocProcessedForMarketsLookup" ma:readOnly="true" ma:showField="ProcessedForMarkets" ma:web="7851d254-ce09-43b6-8d90-072588e7901c">
      <xsd:simpleType>
        <xsd:restriction base="dms:Lookup"/>
      </xsd:simpleType>
    </xsd:element>
    <xsd:element name="LocPublishedDependentAssetsLookup" ma:index="82" nillable="true" ma:displayName="Loc Published Dependent Assets" ma:default="" ma:list="{17F96094-CC23-4712-BE97-DE1DD51648A2}" ma:internalName="LocPublishedDependentAssetsLookup" ma:readOnly="true" ma:showField="PublishedDependentAssets" ma:web="7851d254-ce09-43b6-8d90-072588e7901c">
      <xsd:simpleType>
        <xsd:restriction base="dms:Lookup"/>
      </xsd:simpleType>
    </xsd:element>
    <xsd:element name="LocPublishedLinkedAssetsLookup" ma:index="83" nillable="true" ma:displayName="Loc Published Linked Assets" ma:default="" ma:list="{17F96094-CC23-4712-BE97-DE1DD51648A2}" ma:internalName="LocPublishedLinkedAssetsLookup" ma:readOnly="true" ma:showField="PublishedLinkedAssets" ma:web="7851d254-ce09-43b6-8d90-072588e7901c">
      <xsd:simpleType>
        <xsd:restriction base="dms:Lookup"/>
      </xsd:simpleType>
    </xsd:element>
    <xsd:element name="LocRecommendedHandoff" ma:index="84" nillable="true" ma:displayName="Loc Recommended Handoff" ma:default="" ma:indexed="true" ma:internalName="LocRecommendedHandoff" ma:readOnly="false">
      <xsd:simpleType>
        <xsd:restriction base="dms:Text"/>
      </xsd:simpleType>
    </xsd:element>
    <xsd:element name="LocalizationTagsTaxHTField0" ma:index="86" nillable="true" ma:taxonomy="true" ma:internalName="LocalizationTagsTaxHTField0" ma:taxonomyFieldName="LocalizationTags" ma:displayName="Localization Tags" ma:readOnly="false" ma:default="" ma:fieldId="{b1ddce1b-f703-4c9f-819c-e88ccecfe8e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7" nillable="true" ma:displayName="Machine Translated" ma:default="" ma:internalName="MachineTranslated" ma:readOnly="false">
      <xsd:simpleType>
        <xsd:restriction base="dms:Boolean"/>
      </xsd:simpleType>
    </xsd:element>
    <xsd:element name="Manager" ma:index="88" nillable="true" ma:displayName="Manager" ma:hidden="true" ma:internalName="Manager" ma:readOnly="false">
      <xsd:simpleType>
        <xsd:restriction base="dms:Text"/>
      </xsd:simpleType>
    </xsd:element>
    <xsd:element name="Markets" ma:index="89" nillable="true" ma:displayName="Markets" ma:default="" ma:description="Leave blank to show in all markets" ma:list="{C164E808-44FA-4F5F-91C3-AF5B09309907}" ma:internalName="Markets" ma:readOnly="false" ma:showField="MarketName"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Milestone" ma:index="90" nillable="true" ma:displayName="Milestone" ma:default="" ma:internalName="Milestone" ma:readOnly="false">
      <xsd:simpleType>
        <xsd:restriction base="dms:Unknown"/>
      </xsd:simpleType>
    </xsd:element>
    <xsd:element name="TPNamespace" ma:index="93" nillable="true" ma:displayName="Namespace" ma:default="" ma:internalName="TPNamespace">
      <xsd:simpleType>
        <xsd:restriction base="dms:Text"/>
      </xsd:simpleType>
    </xsd:element>
    <xsd:element name="NumericId" ma:index="94" nillable="true" ma:displayName="Numeric ID" ma:default="" ma:indexed="true" ma:internalName="NumericId" ma:readOnly="false">
      <xsd:simpleType>
        <xsd:restriction base="dms:Number"/>
      </xsd:simpleType>
    </xsd:element>
    <xsd:element name="NumOfRatingsLookup" ma:index="95" nillable="true" ma:displayName="NumOfRatings" ma:default="" ma:list="{AD356C7F-0981-4C41-B229-50D503AAD5E8}" ma:internalName="NumOfRatingsLookup" ma:readOnly="true" ma:showField="NumOfRatings"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OOCacheId" ma:index="96" nillable="true" ma:displayName="OOCacheId" ma:internalName="OOCacheId" ma:readOnly="false">
      <xsd:simpleType>
        <xsd:restriction base="dms:Text"/>
      </xsd:simpleType>
    </xsd:element>
    <xsd:element name="OpenTemplate" ma:index="97" nillable="true" ma:displayName="Open Template" ma:default="true" ma:internalName="OpenTemplate">
      <xsd:simpleType>
        <xsd:restriction base="dms:Boolean"/>
      </xsd:simpleType>
    </xsd:element>
    <xsd:element name="OriginAsset" ma:index="98" nillable="true" ma:displayName="Origin Asset" ma:default="" ma:internalName="OriginAsset" ma:readOnly="false">
      <xsd:simpleType>
        <xsd:restriction base="dms:Text"/>
      </xsd:simpleType>
    </xsd:element>
    <xsd:element name="OriginalRelease" ma:index="99"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0" nillable="true" ma:displayName="Original Source Market Group" ma:default="" ma:internalName="OriginalSourceMarket" ma:readOnly="false">
      <xsd:simpleType>
        <xsd:restriction base="dms:Text"/>
      </xsd:simpleType>
    </xsd:element>
    <xsd:element name="OutputCachingOn" ma:index="101" nillable="true" ma:displayName="Output Caching" ma:default="true" ma:hidden="true" ma:internalName="OutputCachingOn" ma:readOnly="false">
      <xsd:simpleType>
        <xsd:restriction base="dms:Boolean"/>
      </xsd:simpleType>
    </xsd:element>
    <xsd:element name="ParentAssetId" ma:index="102" nillable="true" ma:displayName="Parent Asset Id" ma:default="" ma:internalName="ParentAssetId" ma:readOnly="false">
      <xsd:simpleType>
        <xsd:restriction base="dms:Text"/>
      </xsd:simpleType>
    </xsd:element>
    <xsd:element name="PlannedPubDate" ma:index="103" nillable="true" ma:displayName="Planned Publish Date" ma:default="" ma:indexed="true" ma:internalName="PlannedPubDate" ma:readOnly="false">
      <xsd:simpleType>
        <xsd:restriction base="dms:DateTime"/>
      </xsd:simpleType>
    </xsd:element>
    <xsd:element name="PolicheckWords" ma:index="104" nillable="true" ma:displayName="Policheck Words" ma:default="" ma:internalName="PolicheckWords" ma:readOnly="false">
      <xsd:simpleType>
        <xsd:restriction base="dms:Text"/>
      </xsd:simpleType>
    </xsd:element>
    <xsd:element name="BusinessGroup" ma:index="105" nillable="true" ma:displayName="Product Division Owner" ma:default="" ma:internalName="BusinessGroup" ma:readOnly="false">
      <xsd:simpleType>
        <xsd:restriction base="dms:Unknown"/>
      </xsd:simpleType>
    </xsd:element>
    <xsd:element name="UAProjectedTotalWords" ma:index="106" nillable="true" ma:displayName="Projected Word Count" ma:default="" ma:internalName="UAProjectedTotalWords" ma:readOnly="false">
      <xsd:simpleType>
        <xsd:restriction base="dms:Unknown"/>
      </xsd:simpleType>
    </xsd:element>
    <xsd:element name="Provider" ma:index="107" nillable="true" ma:displayName="Provider" ma:default="" ma:internalName="Provider" ma:readOnly="false">
      <xsd:simpleType>
        <xsd:restriction base="dms:Unknown"/>
      </xsd:simpleType>
    </xsd:element>
    <xsd:element name="Providers" ma:index="108" nillable="true" ma:displayName="Providers" ma:default="" ma:internalName="Providers">
      <xsd:simpleType>
        <xsd:restriction base="dms:Unknown"/>
      </xsd:simpleType>
    </xsd:element>
    <xsd:element name="PublishStatusLookup" ma:index="109" nillable="true" ma:displayName="Publish Status" ma:default="" ma:list="{AD356C7F-0981-4C41-B229-50D503AAD5E8}" ma:internalName="PublishStatusLookup" ma:readOnly="false" ma:showField="PublishStatus"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PublishTargets" ma:index="110" nillable="true" ma:displayName="Publish Target" ma:default="OfficeOnlineVNext" ma:internalName="PublishTargets" ma:readOnly="false">
      <xsd:simpleType>
        <xsd:restriction base="dms:Unknown"/>
      </xsd:simpleType>
    </xsd:element>
    <xsd:element name="RecommendationsModifier" ma:index="111" nillable="true" ma:displayName="Recommendations Modifier" ma:default="" ma:internalName="RecommendationsModifier" ma:readOnly="false">
      <xsd:simpleType>
        <xsd:restriction base="dms:Number"/>
      </xsd:simpleType>
    </xsd:element>
    <xsd:element name="ArtSampleDocs" ma:index="112" nillable="true" ma:displayName="Sample Docs" ma:default="" ma:hidden="true" ma:internalName="ArtSampleDocs" ma:readOnly="false">
      <xsd:simpleType>
        <xsd:restriction base="dms:Text"/>
      </xsd:simpleType>
    </xsd:element>
    <xsd:element name="ScenarioTagsTaxHTField0" ma:index="114" nillable="true" ma:taxonomy="true" ma:internalName="ScenarioTagsTaxHTField0" ma:taxonomyFieldName="ScenarioTags" ma:displayName="Scenarios" ma:readOnly="false" ma:default="" ma:fieldId="{3f195d06-aec0-4d35-9b7e-8061da1a1386}"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6"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7" nillable="true" ma:displayName="Source Title" ma:default="" ma:indexed="true" ma:internalName="SourceTitle" ma:readOnly="false">
      <xsd:simpleType>
        <xsd:restriction base="dms:Text"/>
      </xsd:simpleType>
    </xsd:element>
    <xsd:element name="CSXSubmissionDate" ma:index="118" nillable="true" ma:displayName="Submission Date" ma:default="" ma:internalName="CSXSubmissionDate" ma:readOnly="false">
      <xsd:simpleType>
        <xsd:restriction base="dms:DateTime"/>
      </xsd:simpleType>
    </xsd:element>
    <xsd:element name="SubmitterId" ma:index="119" nillable="true" ma:displayName="Submitter ID" ma:default="" ma:internalName="SubmitterId" ma:readOnly="false">
      <xsd:simpleType>
        <xsd:restriction base="dms:Text"/>
      </xsd:simpleType>
    </xsd:element>
    <xsd:element name="TaxCatchAll" ma:index="120" nillable="true" ma:displayName="Taxonomy Catch All Column" ma:hidden="true" ma:list="{73ff1703-6c3c-47c1-ae53-2bc507bafe3b}" ma:internalName="TaxCatchAll" ma:showField="CatchAllData"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TaxCatchAllLabel" ma:index="121" nillable="true" ma:displayName="Taxonomy Catch All Column1" ma:hidden="true" ma:list="{73ff1703-6c3c-47c1-ae53-2bc507bafe3b}" ma:internalName="TaxCatchAllLabel" ma:readOnly="true" ma:showField="CatchAllDataLabel" ma:web="7851d254-ce09-43b6-8d90-072588e7901c">
      <xsd:complexType>
        <xsd:complexContent>
          <xsd:extension base="dms:MultiChoiceLookup">
            <xsd:sequence>
              <xsd:element name="Value" type="dms:Lookup" maxOccurs="unbounded" minOccurs="0" nillable="true"/>
            </xsd:sequence>
          </xsd:extension>
        </xsd:complexContent>
      </xsd:complexType>
    </xsd:element>
    <xsd:element name="TemplateStatus" ma:index="122" nillable="true" ma:displayName="Template Status" ma:default="" ma:internalName="TemplateStatus">
      <xsd:simpleType>
        <xsd:restriction base="dms:Unknown"/>
      </xsd:simpleType>
    </xsd:element>
    <xsd:element name="TemplateTemplateType" ma:index="123" nillable="true" ma:displayName="Template Type" ma:default="" ma:internalName="TemplateTemplateType">
      <xsd:simpleType>
        <xsd:restriction base="dms:Unknown"/>
      </xsd:simpleType>
    </xsd:element>
    <xsd:element name="ThumbnailAssetId" ma:index="124" nillable="true" ma:displayName="Thumbnail Image Asset" ma:default="" ma:internalName="ThumbnailAssetId" ma:readOnly="false">
      <xsd:simpleType>
        <xsd:restriction base="dms:Text"/>
      </xsd:simpleType>
    </xsd:element>
    <xsd:element name="TimesCloned" ma:index="125" nillable="true" ma:displayName="Times Cloned" ma:default="" ma:internalName="TimesCloned" ma:readOnly="false">
      <xsd:simpleType>
        <xsd:restriction base="dms:Number"/>
      </xsd:simpleType>
    </xsd:element>
    <xsd:element name="TrustLevel" ma:index="127" nillable="true" ma:displayName="Trust Level" ma:default="1 Microsoft Managed Content" ma:internalName="TrustLevel" ma:readOnly="false">
      <xsd:simpleType>
        <xsd:restriction base="dms:Unknown"/>
      </xsd:simpleType>
    </xsd:element>
    <xsd:element name="UALocComments" ma:index="128" nillable="true" ma:displayName="UA Loc Comments" ma:default="" ma:internalName="UALocComments" ma:readOnly="false">
      <xsd:simpleType>
        <xsd:restriction base="dms:Note"/>
      </xsd:simpleType>
    </xsd:element>
    <xsd:element name="UALocRecommendation" ma:index="129"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0" nillable="true" ma:displayName="UA Notes" ma:default="" ma:internalName="UANotes" ma:readOnly="false">
      <xsd:simpleType>
        <xsd:restriction base="dms:Note"/>
      </xsd:simpleType>
    </xsd:element>
    <xsd:element name="TPAppVersion" ma:index="131" nillable="true" ma:displayName="Version" ma:default="" ma:internalName="TPAppVersion">
      <xsd:simpleType>
        <xsd:restriction base="dms:Text"/>
      </xsd:simpleType>
    </xsd:element>
    <xsd:element name="VoteCount" ma:index="132"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1" ma:displayName="Content Type"/>
        <xsd:element ref="dc:title" minOccurs="0" maxOccurs="1" ma:index="126"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C2FDADF-1CBE-41DD-A775-6C92CCF9E5DC}">
  <ds:schemaRefs>
    <ds:schemaRef ds:uri="http://schemas.microsoft.com/office/2006/documentManagement/types"/>
    <ds:schemaRef ds:uri="http://schemas.openxmlformats.org/package/2006/metadata/core-properties"/>
    <ds:schemaRef ds:uri="http://schemas.microsoft.com/office/2006/metadata/properties"/>
    <ds:schemaRef ds:uri="http://purl.org/dc/dcmitype/"/>
    <ds:schemaRef ds:uri="http://schemas.microsoft.com/office/infopath/2007/PartnerControls"/>
    <ds:schemaRef ds:uri="http://purl.org/dc/elements/1.1/"/>
    <ds:schemaRef ds:uri="http://www.w3.org/XML/1998/namespace"/>
    <ds:schemaRef ds:uri="7851d254-ce09-43b6-8d90-072588e7901c"/>
    <ds:schemaRef ds:uri="http://purl.org/dc/terms/"/>
  </ds:schemaRefs>
</ds:datastoreItem>
</file>

<file path=customXml/itemProps2.xml><?xml version="1.0" encoding="utf-8"?>
<ds:datastoreItem xmlns:ds="http://schemas.openxmlformats.org/officeDocument/2006/customXml" ds:itemID="{5F648044-1DC1-46FF-93DA-8339E313D6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51d254-ce09-43b6-8d90-072588e790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98B3A84-84F5-422C-B7E1-508049556FA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Carta millimetrata</Template>
  <TotalTime>0</TotalTime>
  <Words>1435</Words>
  <Application>Microsoft Office PowerPoint</Application>
  <PresentationFormat>Presentazione su schermo (4:3)</PresentationFormat>
  <Paragraphs>184</Paragraphs>
  <Slides>19</Slides>
  <Notes>10</Notes>
  <HiddenSlides>0</HiddenSlides>
  <MMClips>0</MMClips>
  <ScaleCrop>false</ScaleCrop>
  <HeadingPairs>
    <vt:vector size="4" baseType="variant">
      <vt:variant>
        <vt:lpstr>Tema</vt:lpstr>
      </vt:variant>
      <vt:variant>
        <vt:i4>1</vt:i4>
      </vt:variant>
      <vt:variant>
        <vt:lpstr>Titoli diapositive</vt:lpstr>
      </vt:variant>
      <vt:variant>
        <vt:i4>19</vt:i4>
      </vt:variant>
    </vt:vector>
  </HeadingPairs>
  <TitlesOfParts>
    <vt:vector size="20" baseType="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2016-07-08T08:24:16Z</dcterms:created>
  <dcterms:modified xsi:type="dcterms:W3CDTF">2017-02-03T13:42:14Z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0x010100FB888328A8731147A9E2416CA6C7A65B0400DC6FA6ECFB23F54F9F45EE586A6D0A65</vt:lpwstr>
  </property>
</Properties>
</file>