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3"/>
  </p:sldMasterIdLst>
  <p:notesMasterIdLst>
    <p:notesMasterId r:id="rId22"/>
  </p:notesMasterIdLst>
  <p:sldIdLst>
    <p:sldId id="296" r:id="rId4"/>
    <p:sldId id="322" r:id="rId5"/>
    <p:sldId id="342" r:id="rId6"/>
    <p:sldId id="323" r:id="rId7"/>
    <p:sldId id="341" r:id="rId8"/>
    <p:sldId id="318" r:id="rId9"/>
    <p:sldId id="329" r:id="rId10"/>
    <p:sldId id="313" r:id="rId11"/>
    <p:sldId id="314" r:id="rId12"/>
    <p:sldId id="315" r:id="rId13"/>
    <p:sldId id="344" r:id="rId14"/>
    <p:sldId id="316" r:id="rId15"/>
    <p:sldId id="319" r:id="rId16"/>
    <p:sldId id="320" r:id="rId17"/>
    <p:sldId id="321" r:id="rId18"/>
    <p:sldId id="317" r:id="rId19"/>
    <p:sldId id="333" r:id="rId20"/>
    <p:sldId id="26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4" autoAdjust="0"/>
    <p:restoredTop sz="93792" autoAdjust="0"/>
  </p:normalViewPr>
  <p:slideViewPr>
    <p:cSldViewPr snapToGrid="0" showGuides="1">
      <p:cViewPr varScale="1">
        <p:scale>
          <a:sx n="149" d="100"/>
          <a:sy n="149" d="100"/>
        </p:scale>
        <p:origin x="288" y="114"/>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10.07.2023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‹N›</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10</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‹N›</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‹N›</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‹N›</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‹N›</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‹N›</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‹N›</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‹N›</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‹N›</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‹N›</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service.elsevier.com/app/answers/detail/a_id/29789/supporthub/publishing/track/APN2ZgoIDv8a~RNiGvwa~yKgpv0qOS75Mv9e~zj~PP_X/" TargetMode="External"/><Relationship Id="rId2" Type="http://schemas.openxmlformats.org/officeDocument/2006/relationships/hyperlink" Target="mailto:support@elsevier.com"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1332636"/>
          </a:xfrm>
        </p:spPr>
        <p:txBody>
          <a:bodyPr>
            <a:normAutofit fontScale="90000"/>
          </a:bodyPr>
          <a:lstStyle/>
          <a:p>
            <a:r>
              <a:rPr lang="en-US" sz="2700" b="1" dirty="0"/>
              <a:t>Publishing options:</a:t>
            </a:r>
            <a:br>
              <a:rPr lang="en-US" sz="2700" b="1" dirty="0"/>
            </a:br>
            <a:r>
              <a:rPr lang="en-US" sz="2700" b="1" dirty="0"/>
              <a:t>CRUI institution associated corresponding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11" name="Picture 10">
            <a:extLst>
              <a:ext uri="{FF2B5EF4-FFF2-40B4-BE49-F238E27FC236}">
                <a16:creationId xmlns:a16="http://schemas.microsoft.com/office/drawing/2014/main" id="{C3603514-9D4C-88C3-6EF6-BE56E8F708E9}"/>
              </a:ext>
            </a:extLst>
          </p:cNvPr>
          <p:cNvPicPr>
            <a:picLocks noChangeAspect="1"/>
          </p:cNvPicPr>
          <p:nvPr/>
        </p:nvPicPr>
        <p:blipFill>
          <a:blip r:embed="rId3"/>
          <a:stretch>
            <a:fillRect/>
          </a:stretch>
        </p:blipFill>
        <p:spPr>
          <a:xfrm>
            <a:off x="0" y="0"/>
            <a:ext cx="9144000" cy="5143500"/>
          </a:xfrm>
          <a:prstGeom prst="rect">
            <a:avLst/>
          </a:prstGeom>
        </p:spPr>
      </p:pic>
      <p:sp>
        <p:nvSpPr>
          <p:cNvPr id="12" name="TextBox 11">
            <a:extLst>
              <a:ext uri="{FF2B5EF4-FFF2-40B4-BE49-F238E27FC236}">
                <a16:creationId xmlns:a16="http://schemas.microsoft.com/office/drawing/2014/main" id="{C0588E46-F609-38D0-1B17-BA27382D137B}"/>
              </a:ext>
            </a:extLst>
          </p:cNvPr>
          <p:cNvSpPr txBox="1"/>
          <p:nvPr/>
        </p:nvSpPr>
        <p:spPr>
          <a:xfrm>
            <a:off x="128616" y="766132"/>
            <a:ext cx="1701235" cy="3939540"/>
          </a:xfrm>
          <a:prstGeom prst="rect">
            <a:avLst/>
          </a:prstGeom>
          <a:noFill/>
        </p:spPr>
        <p:txBody>
          <a:bodyPr wrap="square" rtlCol="0">
            <a:spAutoFit/>
          </a:bodyPr>
          <a:lstStyle/>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In hybrid journals, the author sees the Publishing Options based on the affiliation details provided. Gold OA option is followed by Subscription option, and we inform the author that agreement covers the APC</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If the librarian/admin at the institution rejects the author request in the Elsevier Platform, we also make it clear that the authors will receive a full price invoice</a:t>
            </a:r>
          </a:p>
          <a:p>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Author selects Gold OA</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AFD422-AB89-A541-C81D-1DA7C4AB11FC}"/>
              </a:ext>
            </a:extLst>
          </p:cNvPr>
          <p:cNvSpPr>
            <a:spLocks noGrp="1"/>
          </p:cNvSpPr>
          <p:nvPr>
            <p:ph type="sldNum" sz="quarter" idx="20"/>
          </p:nvPr>
        </p:nvSpPr>
        <p:spPr/>
        <p:txBody>
          <a:bodyPr/>
          <a:lstStyle/>
          <a:p>
            <a:fld id="{82F89014-7F8D-47C1-8D79-17A715C9D2BB}" type="slidenum">
              <a:rPr lang="nl-NL" smtClean="0"/>
              <a:pPr/>
              <a:t>11</a:t>
            </a:fld>
            <a:endParaRPr lang="nl-NL" dirty="0"/>
          </a:p>
        </p:txBody>
      </p:sp>
      <p:sp>
        <p:nvSpPr>
          <p:cNvPr id="7" name="TextBox 6">
            <a:extLst>
              <a:ext uri="{FF2B5EF4-FFF2-40B4-BE49-F238E27FC236}">
                <a16:creationId xmlns:a16="http://schemas.microsoft.com/office/drawing/2014/main" id="{1B37B99C-3A30-1039-B9FB-B25FFB7EA58B}"/>
              </a:ext>
            </a:extLst>
          </p:cNvPr>
          <p:cNvSpPr txBox="1"/>
          <p:nvPr/>
        </p:nvSpPr>
        <p:spPr>
          <a:xfrm>
            <a:off x="176324" y="786671"/>
            <a:ext cx="1701235" cy="3016210"/>
          </a:xfrm>
          <a:prstGeom prst="rect">
            <a:avLst/>
          </a:prstGeom>
          <a:noFill/>
        </p:spPr>
        <p:txBody>
          <a:bodyPr wrap="square" rtlCol="0">
            <a:spAutoFit/>
          </a:bodyPr>
          <a:lstStyle/>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In case of Gold OA journals, author sees only the Gold OA publishing option and we inform the author that institution covers the APC</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If the librarian/admin at the institution rejects the author request in the Elsevier Platform, we also make it clear that the authors will receive a full price invoice</a:t>
            </a:r>
          </a:p>
          <a:p>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p:txBody>
      </p:sp>
      <p:pic>
        <p:nvPicPr>
          <p:cNvPr id="1026" name="Picture 2">
            <a:extLst>
              <a:ext uri="{FF2B5EF4-FFF2-40B4-BE49-F238E27FC236}">
                <a16:creationId xmlns:a16="http://schemas.microsoft.com/office/drawing/2014/main" id="{520F2F6E-DE9B-C65F-1351-3DEC0E6E8D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559" y="289000"/>
            <a:ext cx="7259315" cy="388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12</a:t>
            </a:fld>
            <a:endParaRPr lang="nl-NL" dirty="0"/>
          </a:p>
        </p:txBody>
      </p:sp>
      <p:pic>
        <p:nvPicPr>
          <p:cNvPr id="4" name="Picture 3">
            <a:extLst>
              <a:ext uri="{FF2B5EF4-FFF2-40B4-BE49-F238E27FC236}">
                <a16:creationId xmlns:a16="http://schemas.microsoft.com/office/drawing/2014/main" id="{58FA26EE-1F6E-ADFC-C00F-55D90042641E}"/>
              </a:ext>
            </a:extLst>
          </p:cNvPr>
          <p:cNvPicPr>
            <a:picLocks noChangeAspect="1"/>
          </p:cNvPicPr>
          <p:nvPr/>
        </p:nvPicPr>
        <p:blipFill>
          <a:blip r:embed="rId2"/>
          <a:stretch>
            <a:fillRect/>
          </a:stretch>
        </p:blipFill>
        <p:spPr>
          <a:xfrm>
            <a:off x="0" y="0"/>
            <a:ext cx="9144000" cy="5089216"/>
          </a:xfrm>
          <a:prstGeom prst="rect">
            <a:avLst/>
          </a:prstGeom>
        </p:spPr>
      </p:pic>
      <p:sp>
        <p:nvSpPr>
          <p:cNvPr id="5" name="TextBox 4">
            <a:extLst>
              <a:ext uri="{FF2B5EF4-FFF2-40B4-BE49-F238E27FC236}">
                <a16:creationId xmlns:a16="http://schemas.microsoft.com/office/drawing/2014/main" id="{0799CFD6-7A79-792F-413B-B6C000ED9339}"/>
              </a:ext>
            </a:extLst>
          </p:cNvPr>
          <p:cNvSpPr txBox="1"/>
          <p:nvPr/>
        </p:nvSpPr>
        <p:spPr>
          <a:xfrm>
            <a:off x="107763" y="2167358"/>
            <a:ext cx="1993280" cy="1354217"/>
          </a:xfrm>
          <a:prstGeom prst="rect">
            <a:avLst/>
          </a:prstGeom>
          <a:noFill/>
        </p:spPr>
        <p:txBody>
          <a:bodyPr wrap="square" rtlCol="0">
            <a:spAutoFit/>
          </a:bodyPr>
          <a:lstStyle/>
          <a:p>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System presents the author with the CC license options</a:t>
            </a: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CC BY option is pre-selected</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13</a:t>
            </a:fld>
            <a:endParaRPr lang="nl-NL" dirty="0"/>
          </a:p>
        </p:txBody>
      </p:sp>
      <p:pic>
        <p:nvPicPr>
          <p:cNvPr id="2" name="Picture 1">
            <a:extLst>
              <a:ext uri="{FF2B5EF4-FFF2-40B4-BE49-F238E27FC236}">
                <a16:creationId xmlns:a16="http://schemas.microsoft.com/office/drawing/2014/main" id="{956BFDEF-3DAE-4C71-9FF0-14D73F07ED12}"/>
              </a:ext>
            </a:extLst>
          </p:cNvPr>
          <p:cNvPicPr>
            <a:picLocks noChangeAspect="1"/>
          </p:cNvPicPr>
          <p:nvPr/>
        </p:nvPicPr>
        <p:blipFill>
          <a:blip r:embed="rId2"/>
          <a:stretch>
            <a:fillRect/>
          </a:stretch>
        </p:blipFill>
        <p:spPr>
          <a:xfrm>
            <a:off x="0" y="79887"/>
            <a:ext cx="9144000" cy="5063613"/>
          </a:xfrm>
          <a:prstGeom prst="rect">
            <a:avLst/>
          </a:prstGeom>
        </p:spPr>
      </p:pic>
      <p:sp>
        <p:nvSpPr>
          <p:cNvPr id="6" name="TextBox 5">
            <a:extLst>
              <a:ext uri="{FF2B5EF4-FFF2-40B4-BE49-F238E27FC236}">
                <a16:creationId xmlns:a16="http://schemas.microsoft.com/office/drawing/2014/main" id="{FD9C21AB-E927-466B-90FC-BEE5D7821703}"/>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04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14</a:t>
            </a:fld>
            <a:endParaRPr lang="nl-NL" dirty="0"/>
          </a:p>
        </p:txBody>
      </p:sp>
      <p:pic>
        <p:nvPicPr>
          <p:cNvPr id="2" name="Picture 1">
            <a:extLst>
              <a:ext uri="{FF2B5EF4-FFF2-40B4-BE49-F238E27FC236}">
                <a16:creationId xmlns:a16="http://schemas.microsoft.com/office/drawing/2014/main" id="{E685C2B9-B4E5-4902-A6DA-B5EF9408D0F9}"/>
              </a:ext>
            </a:extLst>
          </p:cNvPr>
          <p:cNvPicPr>
            <a:picLocks noChangeAspect="1"/>
          </p:cNvPicPr>
          <p:nvPr/>
        </p:nvPicPr>
        <p:blipFill>
          <a:blip r:embed="rId2"/>
          <a:stretch>
            <a:fillRect/>
          </a:stretch>
        </p:blipFill>
        <p:spPr>
          <a:xfrm>
            <a:off x="14287" y="101600"/>
            <a:ext cx="9129713" cy="5143500"/>
          </a:xfrm>
          <a:prstGeom prst="rect">
            <a:avLst/>
          </a:prstGeom>
        </p:spPr>
      </p:pic>
      <p:sp>
        <p:nvSpPr>
          <p:cNvPr id="6" name="TextBox 5">
            <a:extLst>
              <a:ext uri="{FF2B5EF4-FFF2-40B4-BE49-F238E27FC236}">
                <a16:creationId xmlns:a16="http://schemas.microsoft.com/office/drawing/2014/main" id="{6DDE06FF-C2C2-4A51-A13C-513B84A3864F}"/>
              </a:ext>
            </a:extLst>
          </p:cNvPr>
          <p:cNvSpPr txBox="1"/>
          <p:nvPr/>
        </p:nvSpPr>
        <p:spPr>
          <a:xfrm>
            <a:off x="112093" y="2148222"/>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141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15</a:t>
            </a:fld>
            <a:endParaRPr lang="nl-NL" dirty="0"/>
          </a:p>
        </p:txBody>
      </p:sp>
      <p:pic>
        <p:nvPicPr>
          <p:cNvPr id="3" name="Picture 2">
            <a:extLst>
              <a:ext uri="{FF2B5EF4-FFF2-40B4-BE49-F238E27FC236}">
                <a16:creationId xmlns:a16="http://schemas.microsoft.com/office/drawing/2014/main" id="{FC7EC09E-9FEA-4115-AFC6-133A3331234C}"/>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0757047D-F561-47A4-B2CA-91A057EE4982}"/>
              </a:ext>
            </a:extLst>
          </p:cNvPr>
          <p:cNvSpPr txBox="1"/>
          <p:nvPr/>
        </p:nvSpPr>
        <p:spPr>
          <a:xfrm>
            <a:off x="50905" y="166023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agrees to the Journal License Publishing Agreement</a:t>
            </a:r>
          </a:p>
        </p:txBody>
      </p:sp>
    </p:spTree>
    <p:extLst>
      <p:ext uri="{BB962C8B-B14F-4D97-AF65-F5344CB8AC3E}">
        <p14:creationId xmlns:p14="http://schemas.microsoft.com/office/powerpoint/2010/main" val="2869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16</a:t>
            </a:fld>
            <a:endParaRPr lang="nl-NL" dirty="0"/>
          </a:p>
        </p:txBody>
      </p:sp>
      <p:pic>
        <p:nvPicPr>
          <p:cNvPr id="4" name="Picture 3">
            <a:extLst>
              <a:ext uri="{FF2B5EF4-FFF2-40B4-BE49-F238E27FC236}">
                <a16:creationId xmlns:a16="http://schemas.microsoft.com/office/drawing/2014/main" id="{8132E0D2-9734-F923-9429-4F849D8FED1F}"/>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BCDF071-23D3-0BBC-5BAF-67D69B624855}"/>
              </a:ext>
            </a:extLst>
          </p:cNvPr>
          <p:cNvSpPr txBox="1"/>
          <p:nvPr/>
        </p:nvSpPr>
        <p:spPr>
          <a:xfrm>
            <a:off x="69756" y="1232504"/>
            <a:ext cx="1954634" cy="3693319"/>
          </a:xfrm>
          <a:prstGeom prst="rect">
            <a:avLst/>
          </a:prstGeom>
          <a:noFill/>
        </p:spPr>
        <p:txBody>
          <a:bodyPr wrap="square" rtlCol="0">
            <a:spAutoFit/>
          </a:bodyPr>
          <a:lstStyle/>
          <a:p>
            <a:r>
              <a:rPr lang="en-US" sz="900" b="1" dirty="0">
                <a:solidFill>
                  <a:schemeClr val="tx2"/>
                </a:solidFill>
                <a:cs typeface="Calibri" panose="020F0502020204030204" pitchFamily="34" charset="0"/>
              </a:rPr>
              <a:t>Once the author clicks on ‘Finish’:</a:t>
            </a:r>
          </a:p>
          <a:p>
            <a:pPr marL="171450" indent="-171450">
              <a:buFont typeface="Arial" panose="020B0604020202020204" pitchFamily="34" charset="0"/>
              <a:buChar char="•"/>
            </a:pPr>
            <a:endParaRPr lang="en-US" sz="900" b="1" dirty="0">
              <a:solidFill>
                <a:schemeClr val="tx2"/>
              </a:solidFill>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cs typeface="Calibri" panose="020F0502020204030204" pitchFamily="34" charset="0"/>
              </a:rPr>
              <a:t>Corresponding author and coauthors receive a copy of summary via email</a:t>
            </a:r>
          </a:p>
          <a:p>
            <a:pPr marL="171450" indent="-171450">
              <a:buFont typeface="Arial" panose="020B0604020202020204" pitchFamily="34" charset="0"/>
              <a:buChar char="•"/>
            </a:pPr>
            <a:endParaRPr lang="en-US" sz="900" b="1" dirty="0">
              <a:solidFill>
                <a:schemeClr val="tx2"/>
              </a:solidFill>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cs typeface="Calibri" panose="020F0502020204030204" pitchFamily="34" charset="0"/>
              </a:rPr>
              <a:t>Article becomes OA on ScienceDirect within 24 hours</a:t>
            </a:r>
          </a:p>
          <a:p>
            <a:endParaRPr lang="en-US" sz="900" b="1" dirty="0">
              <a:solidFill>
                <a:schemeClr val="tx2"/>
              </a:solidFill>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cs typeface="Calibri" panose="020F0502020204030204" pitchFamily="34" charset="0"/>
              </a:rPr>
              <a:t> Librarian/admin at the institution will receive a notification for validation within 48 hours who then has 3 weeks to validate the request</a:t>
            </a:r>
          </a:p>
          <a:p>
            <a:pPr marL="171450" indent="-171450">
              <a:buFont typeface="Arial" panose="020B0604020202020204" pitchFamily="34" charset="0"/>
              <a:buChar char="•"/>
            </a:pPr>
            <a:endParaRPr lang="en-US" sz="900" b="1" dirty="0">
              <a:solidFill>
                <a:schemeClr val="tx2"/>
              </a:solidFill>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cs typeface="Calibri" panose="020F0502020204030204" pitchFamily="34" charset="0"/>
              </a:rPr>
              <a:t>If the Librarian/admin approves the request, the author will receive the full APC coverage</a:t>
            </a:r>
          </a:p>
          <a:p>
            <a:endParaRPr lang="en-US" sz="900" b="1" dirty="0">
              <a:solidFill>
                <a:schemeClr val="tx2"/>
              </a:solidFill>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cs typeface="Calibri" panose="020F0502020204030204" pitchFamily="34" charset="0"/>
              </a:rPr>
              <a:t>If the Librarian/admin rejects the request, the author will receive the full price invoice</a:t>
            </a:r>
          </a:p>
        </p:txBody>
      </p:sp>
      <p:sp>
        <p:nvSpPr>
          <p:cNvPr id="6" name="TextBox 5">
            <a:extLst>
              <a:ext uri="{FF2B5EF4-FFF2-40B4-BE49-F238E27FC236}">
                <a16:creationId xmlns:a16="http://schemas.microsoft.com/office/drawing/2014/main" id="{3166DB56-F0B8-E0DA-6466-9EA4A031463D}"/>
              </a:ext>
            </a:extLst>
          </p:cNvPr>
          <p:cNvSpPr txBox="1"/>
          <p:nvPr/>
        </p:nvSpPr>
        <p:spPr>
          <a:xfrm>
            <a:off x="7006196" y="3262687"/>
            <a:ext cx="1954634" cy="1200329"/>
          </a:xfrm>
          <a:prstGeom prst="rect">
            <a:avLst/>
          </a:prstGeom>
          <a:noFill/>
        </p:spPr>
        <p:txBody>
          <a:bodyPr wrap="square" rtlCol="0">
            <a:spAutoFit/>
          </a:bodyPr>
          <a:lstStyle/>
          <a:p>
            <a:r>
              <a:rPr lang="en-US" sz="900" b="1" dirty="0">
                <a:solidFill>
                  <a:schemeClr val="tx2"/>
                </a:solidFill>
                <a:cs typeface="Calibri" panose="020F0502020204030204" pitchFamily="34" charset="0"/>
              </a:rPr>
              <a:t>In case Gold OA journal, the author will see the following text.</a:t>
            </a:r>
          </a:p>
          <a:p>
            <a:endParaRPr lang="en-US" sz="900" b="1" dirty="0">
              <a:solidFill>
                <a:schemeClr val="tx2"/>
              </a:solidFill>
              <a:cs typeface="Calibri" panose="020F0502020204030204" pitchFamily="34" charset="0"/>
            </a:endParaRPr>
          </a:p>
          <a:p>
            <a:r>
              <a:rPr lang="en-US" sz="900" b="1" dirty="0">
                <a:solidFill>
                  <a:schemeClr val="tx2"/>
                </a:solidFill>
                <a:cs typeface="Calibri" panose="020F0502020204030204" pitchFamily="34" charset="0"/>
              </a:rPr>
              <a:t>“If your institution cannot confirm your affiliation, you will receive a full price invoice for USD 4,050 (ex VAT).”</a:t>
            </a:r>
          </a:p>
        </p:txBody>
      </p:sp>
      <p:sp>
        <p:nvSpPr>
          <p:cNvPr id="7" name="Arrow: Right 6">
            <a:extLst>
              <a:ext uri="{FF2B5EF4-FFF2-40B4-BE49-F238E27FC236}">
                <a16:creationId xmlns:a16="http://schemas.microsoft.com/office/drawing/2014/main" id="{2A3FB3A4-EDAA-C5CF-A96F-2B5E3599D24B}"/>
              </a:ext>
            </a:extLst>
          </p:cNvPr>
          <p:cNvSpPr/>
          <p:nvPr/>
        </p:nvSpPr>
        <p:spPr>
          <a:xfrm>
            <a:off x="6925340" y="3763926"/>
            <a:ext cx="155944" cy="921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207830" y="4571688"/>
            <a:ext cx="2057400" cy="162000"/>
          </a:xfrm>
        </p:spPr>
        <p:txBody>
          <a:bodyPr/>
          <a:lstStyle/>
          <a:p>
            <a:fld id="{82F89014-7F8D-47C1-8D79-17A715C9D2BB}" type="slidenum">
              <a:rPr lang="nl-NL" smtClean="0"/>
              <a:pPr/>
              <a:t>17</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1867022" y="292154"/>
            <a:ext cx="4801314" cy="369332"/>
          </a:xfrm>
          <a:prstGeom prst="rect">
            <a:avLst/>
          </a:prstGeom>
        </p:spPr>
        <p:txBody>
          <a:bodyPr wrap="none">
            <a:spAutoFit/>
          </a:bodyPr>
          <a:lstStyle/>
          <a:p>
            <a:r>
              <a:rPr lang="en-US" b="1" dirty="0">
                <a:solidFill>
                  <a:schemeClr val="accent2"/>
                </a:solidFill>
              </a:rPr>
              <a:t>Support for authors and librarians/admins</a:t>
            </a:r>
            <a:endParaRPr lang="en-GB" dirty="0">
              <a:solidFill>
                <a:schemeClr val="accent2"/>
              </a:solidFill>
            </a:endParaRPr>
          </a:p>
        </p:txBody>
      </p:sp>
      <p:sp>
        <p:nvSpPr>
          <p:cNvPr id="7" name="Rectangle 6">
            <a:extLst>
              <a:ext uri="{FF2B5EF4-FFF2-40B4-BE49-F238E27FC236}">
                <a16:creationId xmlns:a16="http://schemas.microsoft.com/office/drawing/2014/main" id="{11611821-22D6-41A8-8A36-B3E3CEFE171E}"/>
              </a:ext>
            </a:extLst>
          </p:cNvPr>
          <p:cNvSpPr/>
          <p:nvPr/>
        </p:nvSpPr>
        <p:spPr>
          <a:xfrm>
            <a:off x="488434" y="918446"/>
            <a:ext cx="7876452" cy="2585323"/>
          </a:xfrm>
          <a:prstGeom prst="rect">
            <a:avLst/>
          </a:prstGeom>
        </p:spPr>
        <p:txBody>
          <a:bodyPr wrap="square">
            <a:spAutoFit/>
          </a:bodyPr>
          <a:lstStyle/>
          <a:p>
            <a:pPr marL="285750" lvl="0" indent="-285750">
              <a:buFontTx/>
              <a:buChar char="-"/>
            </a:pPr>
            <a:r>
              <a:rPr lang="en-GB" dirty="0"/>
              <a:t>Author queries – </a:t>
            </a:r>
            <a:r>
              <a:rPr lang="en-GB" dirty="0">
                <a:hlinkClick r:id="rId2"/>
              </a:rPr>
              <a:t>support@elsevier.com</a:t>
            </a:r>
            <a:endParaRPr lang="en-GB" dirty="0"/>
          </a:p>
          <a:p>
            <a:pPr marL="285750" lvl="0" indent="-285750">
              <a:buFontTx/>
              <a:buChar char="-"/>
            </a:pPr>
            <a:endParaRPr lang="en-GB" dirty="0"/>
          </a:p>
          <a:p>
            <a:pPr lvl="0"/>
            <a:endParaRPr lang="en-GB" dirty="0"/>
          </a:p>
          <a:p>
            <a:pPr marL="285750" lvl="0" indent="-285750">
              <a:buFontTx/>
              <a:buChar char="-"/>
            </a:pPr>
            <a:r>
              <a:rPr lang="en-GB" dirty="0"/>
              <a:t>Author journey videos: </a:t>
            </a:r>
            <a:r>
              <a:rPr lang="en-GB" dirty="0">
                <a:hlinkClick r:id="rId3"/>
              </a:rPr>
              <a:t>https://service.elsevier.com/app/answers/detail/a_id/29789/supporthub/publishing/track/APN2ZgoIDv8a~RNiGvwa~yKgpv0qOS75Mv9e~zj~PP_X/</a:t>
            </a:r>
            <a:endParaRPr lang="en-GB" dirty="0"/>
          </a:p>
          <a:p>
            <a:pPr marL="285750" lvl="0" indent="-285750">
              <a:buFontTx/>
              <a:buChar char="-"/>
            </a:pPr>
            <a:endParaRPr lang="en-GB" dirty="0"/>
          </a:p>
          <a:p>
            <a:pPr marL="285750" lvl="0" indent="-285750">
              <a:buFontTx/>
              <a:buChar char="-"/>
            </a:pPr>
            <a:endParaRPr lang="en-GB" dirty="0"/>
          </a:p>
        </p:txBody>
      </p:sp>
    </p:spTree>
    <p:extLst>
      <p:ext uri="{BB962C8B-B14F-4D97-AF65-F5344CB8AC3E}">
        <p14:creationId xmlns:p14="http://schemas.microsoft.com/office/powerpoint/2010/main" val="27014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541074" y="4780428"/>
            <a:ext cx="2057400" cy="162000"/>
          </a:xfrm>
        </p:spPr>
        <p:txBody>
          <a:bodyPr/>
          <a:lstStyle/>
          <a:p>
            <a:fld id="{82F89014-7F8D-47C1-8D79-17A715C9D2BB}" type="slidenum">
              <a:rPr lang="nl-NL" smtClean="0"/>
              <a:pPr/>
              <a:t>2</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215152"/>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4" name="Rectangle 3">
            <a:extLst>
              <a:ext uri="{FF2B5EF4-FFF2-40B4-BE49-F238E27FC236}">
                <a16:creationId xmlns:a16="http://schemas.microsoft.com/office/drawing/2014/main" id="{1BF2C718-598C-4DFC-8039-FAF871E2E178}"/>
              </a:ext>
            </a:extLst>
          </p:cNvPr>
          <p:cNvSpPr/>
          <p:nvPr/>
        </p:nvSpPr>
        <p:spPr>
          <a:xfrm>
            <a:off x="633774" y="840809"/>
            <a:ext cx="7876452" cy="3416320"/>
          </a:xfrm>
          <a:prstGeom prst="rect">
            <a:avLst/>
          </a:prstGeom>
        </p:spPr>
        <p:txBody>
          <a:bodyPr wrap="square" lIns="91440" tIns="45720" rIns="91440" bIns="45720" anchor="t">
            <a:spAutoFit/>
          </a:bodyPr>
          <a:lstStyle/>
          <a:p>
            <a:pPr marL="342900" indent="-342900">
              <a:buAutoNum type="arabicPeriod"/>
            </a:pPr>
            <a:r>
              <a:rPr lang="en-GB" b="1" dirty="0"/>
              <a:t>How do we determine eligibility of the article for the </a:t>
            </a:r>
            <a:r>
              <a:rPr lang="en-US" b="1" dirty="0"/>
              <a:t>CRUI </a:t>
            </a:r>
            <a:r>
              <a:rPr lang="en-GB" b="1" dirty="0"/>
              <a:t>agreement?</a:t>
            </a:r>
          </a:p>
          <a:p>
            <a:endParaRPr lang="en-GB" dirty="0"/>
          </a:p>
          <a:p>
            <a:pPr marL="285750" indent="-285750">
              <a:buFont typeface="Arial" panose="020B0604020202020204" pitchFamily="34" charset="0"/>
              <a:buChar char="•"/>
            </a:pPr>
            <a:r>
              <a:rPr lang="en-GB" dirty="0"/>
              <a:t>The acceptance date of the article should be on or after the start date of the agreement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corresponding author must be affiliated with a participating institution in the agreement</a:t>
            </a:r>
          </a:p>
          <a:p>
            <a:endParaRPr lang="en-GB" dirty="0"/>
          </a:p>
          <a:p>
            <a:pPr marL="285750" indent="-285750">
              <a:buFont typeface="Arial" panose="020B0604020202020204" pitchFamily="34" charset="0"/>
              <a:buChar char="•"/>
            </a:pPr>
            <a:r>
              <a:rPr lang="en-GB" dirty="0"/>
              <a:t>The article must be from a participating journal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article must be associated with the </a:t>
            </a:r>
            <a:r>
              <a:rPr lang="en-GB"/>
              <a:t>eligible article type</a:t>
            </a:r>
            <a:endParaRPr lang="en-GB" dirty="0"/>
          </a:p>
        </p:txBody>
      </p:sp>
      <p:sp>
        <p:nvSpPr>
          <p:cNvPr id="6" name="Rectangle 5">
            <a:extLst>
              <a:ext uri="{FF2B5EF4-FFF2-40B4-BE49-F238E27FC236}">
                <a16:creationId xmlns:a16="http://schemas.microsoft.com/office/drawing/2014/main" id="{90521206-13C4-4A5D-B942-B49DBB5C3CDE}"/>
              </a:ext>
            </a:extLst>
          </p:cNvPr>
          <p:cNvSpPr/>
          <p:nvPr/>
        </p:nvSpPr>
        <p:spPr>
          <a:xfrm>
            <a:off x="3380256" y="39132"/>
            <a:ext cx="1941557" cy="369332"/>
          </a:xfrm>
          <a:prstGeom prst="rect">
            <a:avLst/>
          </a:prstGeom>
        </p:spPr>
        <p:txBody>
          <a:bodyPr wrap="none">
            <a:spAutoFit/>
          </a:bodyPr>
          <a:lstStyle/>
          <a:p>
            <a:r>
              <a:rPr lang="en-US" b="1" dirty="0">
                <a:solidFill>
                  <a:schemeClr val="accent2"/>
                </a:solidFill>
              </a:rPr>
              <a:t>Key information</a:t>
            </a:r>
            <a:endParaRPr lang="en-GB" dirty="0">
              <a:solidFill>
                <a:schemeClr val="accent2"/>
              </a:solidFill>
            </a:endParaRPr>
          </a:p>
        </p:txBody>
      </p:sp>
    </p:spTree>
    <p:extLst>
      <p:ext uri="{BB962C8B-B14F-4D97-AF65-F5344CB8AC3E}">
        <p14:creationId xmlns:p14="http://schemas.microsoft.com/office/powerpoint/2010/main" val="3989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541074" y="4780428"/>
            <a:ext cx="2057400" cy="16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215152"/>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br>
              <a:rPr kumimoji="0" lang="en-US" sz="2400" b="1" i="0" u="none" strike="noStrike" kern="1200" cap="none" spc="0" normalizeH="0" baseline="0" noProof="0" dirty="0">
                <a:ln>
                  <a:noFill/>
                </a:ln>
                <a:solidFill>
                  <a:srgbClr val="53565A"/>
                </a:solidFill>
                <a:effectLst/>
                <a:uLnTx/>
                <a:uFillTx/>
                <a:latin typeface="Arial" panose="020B0604020202020204"/>
                <a:ea typeface="+mj-ea"/>
                <a:cs typeface="+mj-cs"/>
              </a:rPr>
            </a:br>
            <a:endParaRPr kumimoji="0" lang="en-US" sz="2400" b="0" i="0" u="none" strike="noStrike" kern="1200" cap="none" spc="0" normalizeH="0" baseline="0" noProof="0" dirty="0">
              <a:ln>
                <a:noFill/>
              </a:ln>
              <a:solidFill>
                <a:srgbClr val="53565A"/>
              </a:solidFill>
              <a:effectLst/>
              <a:uLnTx/>
              <a:uFillTx/>
              <a:latin typeface="Arial" panose="020B0604020202020204"/>
              <a:ea typeface="+mj-ea"/>
              <a:cs typeface="+mj-cs"/>
            </a:endParaRPr>
          </a:p>
        </p:txBody>
      </p:sp>
      <p:sp>
        <p:nvSpPr>
          <p:cNvPr id="4" name="Rectangle 3">
            <a:extLst>
              <a:ext uri="{FF2B5EF4-FFF2-40B4-BE49-F238E27FC236}">
                <a16:creationId xmlns:a16="http://schemas.microsoft.com/office/drawing/2014/main" id="{1BF2C718-598C-4DFC-8039-FAF871E2E178}"/>
              </a:ext>
            </a:extLst>
          </p:cNvPr>
          <p:cNvSpPr/>
          <p:nvPr/>
        </p:nvSpPr>
        <p:spPr>
          <a:xfrm>
            <a:off x="633774" y="840809"/>
            <a:ext cx="787645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3565A"/>
                </a:solidFill>
                <a:effectLst/>
                <a:uLnTx/>
                <a:uFillTx/>
                <a:latin typeface="Arial" panose="020B0604020202020204"/>
                <a:ea typeface="+mn-ea"/>
                <a:cs typeface="+mn-cs"/>
              </a:rPr>
              <a:t>2. What is the definition of the corresponding author for the purpose of the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Corresponding author is the author who submits the article to Elsevier and stays in contact with Elsevier in the end-to-end journey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This is the author who makes the publishing choice on behalf of the author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Every article has one corresponding author</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90521206-13C4-4A5D-B942-B49DBB5C3CDE}"/>
              </a:ext>
            </a:extLst>
          </p:cNvPr>
          <p:cNvSpPr/>
          <p:nvPr/>
        </p:nvSpPr>
        <p:spPr>
          <a:xfrm>
            <a:off x="3380256" y="39132"/>
            <a:ext cx="19415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C00"/>
                </a:solidFill>
                <a:effectLst/>
                <a:uLnTx/>
                <a:uFillTx/>
                <a:latin typeface="Arial" panose="020B0604020202020204"/>
                <a:ea typeface="+mn-ea"/>
                <a:cs typeface="+mn-cs"/>
              </a:rPr>
              <a:t>Key information</a:t>
            </a:r>
            <a:endParaRPr kumimoji="0" lang="en-GB" sz="1800" b="0" i="0" u="none" strike="noStrike" kern="1200" cap="none" spc="0" normalizeH="0" baseline="0" noProof="0" dirty="0">
              <a:ln>
                <a:noFill/>
              </a:ln>
              <a:solidFill>
                <a:srgbClr val="FF6C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345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4</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3380256" y="215864"/>
            <a:ext cx="1941557" cy="369332"/>
          </a:xfrm>
          <a:prstGeom prst="rect">
            <a:avLst/>
          </a:prstGeom>
        </p:spPr>
        <p:txBody>
          <a:bodyPr wrap="none">
            <a:spAutoFit/>
          </a:bodyPr>
          <a:lstStyle/>
          <a:p>
            <a:r>
              <a:rPr lang="en-US" b="1" dirty="0">
                <a:solidFill>
                  <a:schemeClr val="accent2"/>
                </a:solidFill>
              </a:rPr>
              <a:t>Key information</a:t>
            </a:r>
            <a:endParaRPr lang="en-GB" dirty="0">
              <a:solidFill>
                <a:schemeClr val="accent2"/>
              </a:solidFill>
            </a:endParaRPr>
          </a:p>
        </p:txBody>
      </p:sp>
      <p:sp>
        <p:nvSpPr>
          <p:cNvPr id="8" name="Rectangle 7">
            <a:extLst>
              <a:ext uri="{FF2B5EF4-FFF2-40B4-BE49-F238E27FC236}">
                <a16:creationId xmlns:a16="http://schemas.microsoft.com/office/drawing/2014/main" id="{3181283D-4A1F-4ED6-86E8-BB537A62CA39}"/>
              </a:ext>
            </a:extLst>
          </p:cNvPr>
          <p:cNvSpPr/>
          <p:nvPr/>
        </p:nvSpPr>
        <p:spPr>
          <a:xfrm>
            <a:off x="489648" y="853640"/>
            <a:ext cx="8078090" cy="3139321"/>
          </a:xfrm>
          <a:prstGeom prst="rect">
            <a:avLst/>
          </a:prstGeom>
        </p:spPr>
        <p:txBody>
          <a:bodyPr wrap="square" lIns="91440" tIns="45720" rIns="91440" bIns="45720" anchor="t">
            <a:spAutoFit/>
          </a:bodyPr>
          <a:lstStyle/>
          <a:p>
            <a:pPr lvl="0"/>
            <a:r>
              <a:rPr lang="en-GB" dirty="0"/>
              <a:t>3</a:t>
            </a:r>
            <a:r>
              <a:rPr lang="en-GB" b="1" dirty="0"/>
              <a:t>. Role of the institutional Librarian/Admin in the Elsevier OA Platform (EOAP)</a:t>
            </a:r>
          </a:p>
          <a:p>
            <a:pPr lvl="0"/>
            <a:endParaRPr lang="en-GB" dirty="0"/>
          </a:p>
          <a:p>
            <a:pPr marL="285750" lvl="0" indent="-285750">
              <a:buFont typeface="Arial" panose="020B0604020202020204" pitchFamily="34" charset="0"/>
              <a:buChar char="•"/>
            </a:pPr>
            <a:r>
              <a:rPr lang="en-GB" dirty="0"/>
              <a:t>By the time the article is in your EOAP, we have published the first version of the article in ScienceDirect (within 48 hours of acceptance)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 therefore do not approve the publication of the article; you validate whether the corresponding author can make use of the APC funding under the agreement</a:t>
            </a:r>
          </a:p>
          <a:p>
            <a:pPr marL="285750" lvl="0" indent="-285750">
              <a:buFont typeface="Arial" panose="020B0604020202020204" pitchFamily="34" charset="0"/>
              <a:buChar char="•"/>
            </a:pPr>
            <a:endParaRPr lang="en-GB" dirty="0"/>
          </a:p>
          <a:p>
            <a:pPr lvl="0"/>
            <a:endParaRPr lang="en-GB" dirty="0"/>
          </a:p>
        </p:txBody>
      </p:sp>
    </p:spTree>
    <p:extLst>
      <p:ext uri="{BB962C8B-B14F-4D97-AF65-F5344CB8AC3E}">
        <p14:creationId xmlns:p14="http://schemas.microsoft.com/office/powerpoint/2010/main" val="8497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207830" y="4571688"/>
            <a:ext cx="2057400" cy="162000"/>
          </a:xfrm>
        </p:spPr>
        <p:txBody>
          <a:bodyPr/>
          <a:lstStyle/>
          <a:p>
            <a:fld id="{82F89014-7F8D-47C1-8D79-17A715C9D2BB}" type="slidenum">
              <a:rPr lang="nl-NL" smtClean="0"/>
              <a:pPr/>
              <a:t>5</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4" name="Rectangle 3">
            <a:extLst>
              <a:ext uri="{FF2B5EF4-FFF2-40B4-BE49-F238E27FC236}">
                <a16:creationId xmlns:a16="http://schemas.microsoft.com/office/drawing/2014/main" id="{9BF4AA49-4E8B-4414-AA98-AFB53198AC07}"/>
              </a:ext>
            </a:extLst>
          </p:cNvPr>
          <p:cNvSpPr/>
          <p:nvPr/>
        </p:nvSpPr>
        <p:spPr>
          <a:xfrm>
            <a:off x="1628029" y="1699945"/>
            <a:ext cx="5887941" cy="461665"/>
          </a:xfrm>
          <a:prstGeom prst="rect">
            <a:avLst/>
          </a:prstGeom>
        </p:spPr>
        <p:txBody>
          <a:bodyPr wrap="square">
            <a:spAutoFit/>
          </a:bodyPr>
          <a:lstStyle/>
          <a:p>
            <a:r>
              <a:rPr lang="en-US" sz="2400" b="1" dirty="0">
                <a:solidFill>
                  <a:schemeClr val="tx2"/>
                </a:solidFill>
                <a:cs typeface="Calibri" panose="020F0502020204030204" pitchFamily="34" charset="0"/>
              </a:rPr>
              <a:t>Publishing options after acceptance</a:t>
            </a:r>
          </a:p>
        </p:txBody>
      </p:sp>
    </p:spTree>
    <p:extLst>
      <p:ext uri="{BB962C8B-B14F-4D97-AF65-F5344CB8AC3E}">
        <p14:creationId xmlns:p14="http://schemas.microsoft.com/office/powerpoint/2010/main" val="4113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6</a:t>
            </a:fld>
            <a:endParaRPr lang="nl-NL" dirty="0"/>
          </a:p>
        </p:txBody>
      </p:sp>
      <p:pic>
        <p:nvPicPr>
          <p:cNvPr id="6" name="Picture 5">
            <a:extLst>
              <a:ext uri="{FF2B5EF4-FFF2-40B4-BE49-F238E27FC236}">
                <a16:creationId xmlns:a16="http://schemas.microsoft.com/office/drawing/2014/main" id="{9CACF74B-3E25-437F-A05F-25A28736C054}"/>
              </a:ext>
            </a:extLst>
          </p:cNvPr>
          <p:cNvPicPr>
            <a:picLocks noChangeAspect="1"/>
          </p:cNvPicPr>
          <p:nvPr/>
        </p:nvPicPr>
        <p:blipFill>
          <a:blip r:embed="rId2"/>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B134CA05-1DC2-40EC-B681-11FCBD73E855}"/>
              </a:ext>
            </a:extLst>
          </p:cNvPr>
          <p:cNvSpPr txBox="1"/>
          <p:nvPr/>
        </p:nvSpPr>
        <p:spPr>
          <a:xfrm>
            <a:off x="0" y="1679198"/>
            <a:ext cx="1729047" cy="2123658"/>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clicks on Complete the Rights and Access information form </a:t>
            </a: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E135F6E0-0B81-97A6-CC54-D1659D5F3F13}"/>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B83B18C3-118F-BDC6-2408-3690B6B9BE9A}"/>
              </a:ext>
            </a:extLst>
          </p:cNvPr>
          <p:cNvSpPr txBox="1"/>
          <p:nvPr/>
        </p:nvSpPr>
        <p:spPr>
          <a:xfrm>
            <a:off x="185000" y="1933113"/>
            <a:ext cx="1761688" cy="2631490"/>
          </a:xfrm>
          <a:prstGeom prst="rect">
            <a:avLst/>
          </a:prstGeom>
          <a:noFill/>
        </p:spPr>
        <p:txBody>
          <a:bodyPr wrap="square" rtlCol="0">
            <a:spAutoFit/>
          </a:bodyPr>
          <a:lstStyle/>
          <a:p>
            <a:pPr algn="ctr">
              <a:defRPr/>
            </a:pPr>
            <a:r>
              <a:rPr lang="en-US" sz="1100" b="1" dirty="0">
                <a:solidFill>
                  <a:srgbClr val="FF6C00"/>
                </a:solidFill>
                <a:latin typeface="Arial" pitchFamily="34" charset="0"/>
                <a:cs typeface="Arial" pitchFamily="34" charset="0"/>
              </a:rPr>
              <a:t>Corresponding author selects his/her affiliation details which we use to identify the authors and match them to the CRUI agreement</a:t>
            </a:r>
          </a:p>
          <a:p>
            <a:pPr algn="ctr">
              <a:defRPr/>
            </a:pPr>
            <a:endParaRPr lang="en-US" sz="1100" b="1" dirty="0">
              <a:solidFill>
                <a:srgbClr val="FF6C00"/>
              </a:solidFill>
              <a:latin typeface="Arial" pitchFamily="34" charset="0"/>
              <a:cs typeface="Arial" pitchFamily="34" charset="0"/>
            </a:endParaRPr>
          </a:p>
          <a:p>
            <a:pPr algn="ctr">
              <a:defRPr/>
            </a:pPr>
            <a:r>
              <a:rPr lang="en-US" sz="1100" b="1" dirty="0">
                <a:solidFill>
                  <a:schemeClr val="tx2"/>
                </a:solidFill>
                <a:latin typeface="Arial" pitchFamily="34" charset="0"/>
                <a:cs typeface="Arial" pitchFamily="34" charset="0"/>
              </a:rPr>
              <a:t>Please note that the author has already provided this information at submission; it is prepopulated</a:t>
            </a:r>
          </a:p>
          <a:p>
            <a:pPr algn="ctr">
              <a:defRPr/>
            </a:pPr>
            <a:endParaRPr lang="en-US" sz="1100" b="1" dirty="0">
              <a:solidFill>
                <a:srgbClr val="FF6C00"/>
              </a:solidFill>
              <a:latin typeface="Arial" pitchFamily="34" charset="0"/>
              <a:cs typeface="Arial" pitchFamily="34" charset="0"/>
            </a:endParaRPr>
          </a:p>
        </p:txBody>
      </p:sp>
    </p:spTree>
    <p:extLst>
      <p:ext uri="{BB962C8B-B14F-4D97-AF65-F5344CB8AC3E}">
        <p14:creationId xmlns:p14="http://schemas.microsoft.com/office/powerpoint/2010/main" val="41359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8</a:t>
            </a:fld>
            <a:endParaRPr lang="nl-NL" dirty="0"/>
          </a:p>
        </p:txBody>
      </p:sp>
      <p:pic>
        <p:nvPicPr>
          <p:cNvPr id="4" name="Picture 3">
            <a:extLst>
              <a:ext uri="{FF2B5EF4-FFF2-40B4-BE49-F238E27FC236}">
                <a16:creationId xmlns:a16="http://schemas.microsoft.com/office/drawing/2014/main" id="{F413FBE6-9966-4B18-94E2-FA9F8BBEDD7B}"/>
              </a:ext>
            </a:extLst>
          </p:cNvPr>
          <p:cNvPicPr>
            <a:picLocks noChangeAspect="1"/>
          </p:cNvPicPr>
          <p:nvPr/>
        </p:nvPicPr>
        <p:blipFill>
          <a:blip r:embed="rId2"/>
          <a:stretch>
            <a:fillRect/>
          </a:stretch>
        </p:blipFill>
        <p:spPr>
          <a:xfrm>
            <a:off x="0" y="133384"/>
            <a:ext cx="9144000" cy="5143500"/>
          </a:xfrm>
          <a:prstGeom prst="rect">
            <a:avLst/>
          </a:prstGeom>
        </p:spPr>
      </p:pic>
      <p:sp>
        <p:nvSpPr>
          <p:cNvPr id="6" name="TextBox 5">
            <a:extLst>
              <a:ext uri="{FF2B5EF4-FFF2-40B4-BE49-F238E27FC236}">
                <a16:creationId xmlns:a16="http://schemas.microsoft.com/office/drawing/2014/main" id="{20FF71FE-0C04-42CD-9896-DD4593FBF8FA}"/>
              </a:ext>
            </a:extLst>
          </p:cNvPr>
          <p:cNvSpPr txBox="1"/>
          <p:nvPr/>
        </p:nvSpPr>
        <p:spPr>
          <a:xfrm>
            <a:off x="138810" y="2104970"/>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9</a:t>
            </a:fld>
            <a:endParaRPr lang="nl-NL" dirty="0"/>
          </a:p>
        </p:txBody>
      </p:sp>
      <p:pic>
        <p:nvPicPr>
          <p:cNvPr id="4" name="Picture 3">
            <a:extLst>
              <a:ext uri="{FF2B5EF4-FFF2-40B4-BE49-F238E27FC236}">
                <a16:creationId xmlns:a16="http://schemas.microsoft.com/office/drawing/2014/main" id="{2118C04B-7D65-43A4-9E4E-02CBE52479A0}"/>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31EBEF3-39D1-460E-8916-3B266C031AFE}"/>
              </a:ext>
            </a:extLst>
          </p:cNvPr>
          <p:cNvSpPr txBox="1"/>
          <p:nvPr/>
        </p:nvSpPr>
        <p:spPr>
          <a:xfrm>
            <a:off x="59050" y="1977912"/>
            <a:ext cx="1578558" cy="127727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institution or a different one. In this case it is Milliman</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7002CDD600E8C43B43CDBA629C8534D" ma:contentTypeVersion="19" ma:contentTypeDescription="Creare un nuovo documento." ma:contentTypeScope="" ma:versionID="a60a526188a650c5a8b07a1eac277590">
  <xsd:schema xmlns:xsd="http://www.w3.org/2001/XMLSchema" xmlns:xs="http://www.w3.org/2001/XMLSchema" xmlns:p="http://schemas.microsoft.com/office/2006/metadata/properties" xmlns:ns2="C9821599-0B28-47D9-BA2B-199C19989CC5" xmlns:ns3="5c5e54cc-1e16-4fcf-9315-96c1c6b1d6da" xmlns:ns4="c79ef066-d387-4222-8571-d47c42438d21" targetNamespace="http://schemas.microsoft.com/office/2006/metadata/properties" ma:root="true" ma:fieldsID="a60c11359aed4878eeffc74b96740456" ns2:_="" ns3:_="" ns4:_="">
    <xsd:import namespace="C9821599-0B28-47D9-BA2B-199C19989CC5"/>
    <xsd:import namespace="5c5e54cc-1e16-4fcf-9315-96c1c6b1d6da"/>
    <xsd:import namespace="c79ef066-d387-4222-8571-d47c42438d21"/>
    <xsd:element name="properties">
      <xsd:complexType>
        <xsd:sequence>
          <xsd:element name="documentManagement">
            <xsd:complexType>
              <xsd:all>
                <xsd:element ref="ns2:Cognome_x0020_e_x0020_No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21599-0B28-47D9-BA2B-199C19989CC5" elementFormDefault="qualified">
    <xsd:import namespace="http://schemas.microsoft.com/office/2006/documentManagement/types"/>
    <xsd:import namespace="http://schemas.microsoft.com/office/infopath/2007/PartnerControls"/>
    <xsd:element name="Cognome_x0020_e_x0020_Nome" ma:index="2" nillable="true" ma:displayName="Cognome e Nome" ma:internalName="Cognome_x0020_e_x0020_Nom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5e54cc-1e16-4fcf-9315-96c1c6b1d6da"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9ef066-d387-4222-8571-d47c42438d21"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Tipo di contenuto"/>
        <xsd:element ref="dc:title" minOccurs="0" maxOccurs="1"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117E3C-E87B-4EC0-B56B-C3C6094ED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21599-0B28-47D9-BA2B-199C19989CC5"/>
    <ds:schemaRef ds:uri="5c5e54cc-1e16-4fcf-9315-96c1c6b1d6da"/>
    <ds:schemaRef ds:uri="c79ef066-d387-4222-8571-d47c42438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E7275E-BC3C-49C0-9361-7A735D951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677</Words>
  <Application>Microsoft Office PowerPoint</Application>
  <PresentationFormat>Presentazione su schermo (16:9)</PresentationFormat>
  <Paragraphs>89</Paragraphs>
  <Slides>18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Courier New</vt:lpstr>
      <vt:lpstr>Elsevier</vt:lpstr>
      <vt:lpstr>Publishing options: CRUI institution associated corresponding authors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options: Colombia institutions associated corresponding authors</dc:title>
  <dc:creator/>
  <cp:lastModifiedBy/>
  <cp:revision>13</cp:revision>
  <cp:lastPrinted>2018-07-23T12:36:44Z</cp:lastPrinted>
  <dcterms:created xsi:type="dcterms:W3CDTF">2018-05-29T20:11:58Z</dcterms:created>
  <dcterms:modified xsi:type="dcterms:W3CDTF">2023-07-10T08:23:42Z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2021-03-12T13:43:35Z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6e6446f1-214c-490e-b107-46c524abae4f</vt:lpwstr>
  </property>
  <property fmtid="{D5CDD505-2E9C-101B-9397-08002B2CF9AE}" pid="8" name="MSIP_Label_549ac42a-3eb4-4074-b885-aea26bd6241e_ContentBits">
    <vt:lpwstr>0</vt:lpwstr>
  </property>
</Properties>
</file>