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350" r:id="rId2"/>
    <p:sldMasterId id="2147484535" r:id="rId3"/>
    <p:sldMasterId id="2147484538" r:id="rId4"/>
    <p:sldMasterId id="2147484541" r:id="rId5"/>
  </p:sldMasterIdLst>
  <p:notesMasterIdLst>
    <p:notesMasterId r:id="rId21"/>
  </p:notesMasterIdLst>
  <p:sldIdLst>
    <p:sldId id="389" r:id="rId6"/>
    <p:sldId id="393" r:id="rId7"/>
    <p:sldId id="405" r:id="rId8"/>
    <p:sldId id="392" r:id="rId9"/>
    <p:sldId id="403" r:id="rId10"/>
    <p:sldId id="400" r:id="rId11"/>
    <p:sldId id="397" r:id="rId12"/>
    <p:sldId id="399" r:id="rId13"/>
    <p:sldId id="406" r:id="rId14"/>
    <p:sldId id="398" r:id="rId15"/>
    <p:sldId id="402" r:id="rId16"/>
    <p:sldId id="401" r:id="rId17"/>
    <p:sldId id="408" r:id="rId18"/>
    <p:sldId id="409" r:id="rId19"/>
    <p:sldId id="391" r:id="rId20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1A922"/>
    <a:srgbClr val="FF7C11"/>
    <a:srgbClr val="25BB26"/>
    <a:srgbClr val="FFCC00"/>
    <a:srgbClr val="A8FF7D"/>
    <a:srgbClr val="00377B"/>
    <a:srgbClr val="2D89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5740" autoAdjust="0"/>
  </p:normalViewPr>
  <p:slideViewPr>
    <p:cSldViewPr>
      <p:cViewPr>
        <p:scale>
          <a:sx n="103" d="100"/>
          <a:sy n="103" d="100"/>
        </p:scale>
        <p:origin x="-192" y="-48"/>
      </p:cViewPr>
      <p:guideLst>
        <p:guide orient="horz" pos="73"/>
        <p:guide orient="horz" pos="572"/>
        <p:guide orient="horz" pos="2341"/>
        <p:guide orient="horz" pos="412"/>
        <p:guide orient="horz" pos="1253"/>
        <p:guide pos="2880"/>
        <p:guide pos="158"/>
        <p:guide pos="5602"/>
        <p:guide pos="4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768" tIns="45884" rIns="91768" bIns="45884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768" tIns="45884" rIns="91768" bIns="45884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6C7D4DE-CCEA-488C-B0F3-4E7572D3EAD0}" type="datetimeFigureOut">
              <a:rPr lang="it-IT"/>
              <a:pPr>
                <a:defRPr/>
              </a:pPr>
              <a:t>17/10/2022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8" tIns="45884" rIns="91768" bIns="458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68" tIns="45884" rIns="91768" bIns="458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768" tIns="45884" rIns="91768" bIns="45884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768" tIns="45884" rIns="91768" bIns="45884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C861095-5158-4EE3-B9F1-E51D98765B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>
                <a:solidFill>
                  <a:srgbClr val="00377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54968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 txBox="1">
            <a:spLocks/>
          </p:cNvSpPr>
          <p:nvPr userDrawn="1"/>
        </p:nvSpPr>
        <p:spPr>
          <a:xfrm>
            <a:off x="179388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 txBox="1">
            <a:spLocks/>
          </p:cNvSpPr>
          <p:nvPr userDrawn="1"/>
        </p:nvSpPr>
        <p:spPr>
          <a:xfrm>
            <a:off x="3276600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8388350" y="6645275"/>
            <a:ext cx="576263" cy="195263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E86446CB-6C72-4A6E-808D-D17C0F4AC9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179388" y="6618288"/>
            <a:ext cx="8353425" cy="217487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Incontro Direttori Dipartimento del 18 dicembre 2014 – SSSI - Servizio Supporto alla Valutazione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521" y="65753"/>
            <a:ext cx="7253452" cy="706090"/>
          </a:xfrm>
        </p:spPr>
        <p:txBody>
          <a:bodyPr/>
          <a:lstStyle>
            <a:lvl1pPr algn="l">
              <a:lnSpc>
                <a:spcPct val="80000"/>
              </a:lnSpc>
              <a:defRPr sz="2400">
                <a:solidFill>
                  <a:srgbClr val="00377B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305" y="980728"/>
            <a:ext cx="9000067" cy="5256584"/>
          </a:xfrm>
        </p:spPr>
        <p:txBody>
          <a:bodyPr>
            <a:normAutofit/>
          </a:bodyPr>
          <a:lstStyle>
            <a:lvl1pPr marL="342900" indent="-342900">
              <a:buClr>
                <a:srgbClr val="2D8900"/>
              </a:buClr>
              <a:buSzPct val="75000"/>
              <a:buFont typeface="Wingdings" pitchFamily="2" charset="2"/>
              <a:buChar char="à"/>
              <a:defRPr sz="2200" b="1">
                <a:solidFill>
                  <a:srgbClr val="00377B"/>
                </a:solidFill>
              </a:defRPr>
            </a:lvl1pPr>
            <a:lvl2pPr marL="457200" indent="0">
              <a:buClr>
                <a:srgbClr val="2D8900"/>
              </a:buClr>
              <a:buSzPct val="75000"/>
              <a:buFont typeface="Wingdings" pitchFamily="2" charset="2"/>
              <a:buNone/>
              <a:defRPr sz="2000" b="0">
                <a:solidFill>
                  <a:srgbClr val="00377B"/>
                </a:solidFill>
              </a:defRPr>
            </a:lvl2pPr>
            <a:lvl3pPr marL="1143000" indent="-228600">
              <a:buClr>
                <a:srgbClr val="2D8900"/>
              </a:buClr>
              <a:buFont typeface="Arial" pitchFamily="34" charset="0"/>
              <a:buChar char="»"/>
              <a:defRPr sz="1800" b="0">
                <a:solidFill>
                  <a:srgbClr val="00377B"/>
                </a:solidFill>
              </a:defRPr>
            </a:lvl3pPr>
            <a:lvl4pPr marL="1600200" indent="-228600">
              <a:buClr>
                <a:srgbClr val="2D8900"/>
              </a:buClr>
              <a:buSzPct val="75000"/>
              <a:buFont typeface="Wingdings" pitchFamily="2" charset="2"/>
              <a:buChar char="à"/>
              <a:defRPr sz="1800" b="0">
                <a:solidFill>
                  <a:srgbClr val="00377B"/>
                </a:solidFill>
              </a:defRPr>
            </a:lvl4pPr>
            <a:lvl5pPr>
              <a:buClr>
                <a:srgbClr val="2D8900"/>
              </a:buClr>
              <a:defRPr sz="1800" b="0">
                <a:solidFill>
                  <a:srgbClr val="00377B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0"/>
            <a:r>
              <a:rPr lang="it-IT" dirty="0" smtClean="0"/>
              <a:t>Secondo livello</a:t>
            </a:r>
          </a:p>
          <a:p>
            <a:pPr lvl="0"/>
            <a:endParaRPr lang="it-IT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>
                <a:solidFill>
                  <a:srgbClr val="00377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54968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>
                <a:solidFill>
                  <a:srgbClr val="00377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54968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 txBox="1">
            <a:spLocks/>
          </p:cNvSpPr>
          <p:nvPr userDrawn="1"/>
        </p:nvSpPr>
        <p:spPr>
          <a:xfrm>
            <a:off x="179388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 txBox="1">
            <a:spLocks/>
          </p:cNvSpPr>
          <p:nvPr userDrawn="1"/>
        </p:nvSpPr>
        <p:spPr>
          <a:xfrm>
            <a:off x="3276600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8388350" y="6645275"/>
            <a:ext cx="576263" cy="195263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D3BD03B-48B3-4B5B-A0B4-283BEEE1F8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179388" y="6618288"/>
            <a:ext cx="4321175" cy="195262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Incontro Direttori del 25 luglio 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521" y="65753"/>
            <a:ext cx="7253452" cy="706090"/>
          </a:xfrm>
        </p:spPr>
        <p:txBody>
          <a:bodyPr/>
          <a:lstStyle>
            <a:lvl1pPr algn="l">
              <a:lnSpc>
                <a:spcPct val="80000"/>
              </a:lnSpc>
              <a:defRPr sz="2400">
                <a:solidFill>
                  <a:srgbClr val="00377B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305" y="980728"/>
            <a:ext cx="9000067" cy="5256584"/>
          </a:xfrm>
        </p:spPr>
        <p:txBody>
          <a:bodyPr>
            <a:normAutofit/>
          </a:bodyPr>
          <a:lstStyle>
            <a:lvl1pPr marL="342900" indent="-342900">
              <a:buClr>
                <a:srgbClr val="2D8900"/>
              </a:buClr>
              <a:buSzPct val="75000"/>
              <a:buFont typeface="Wingdings" pitchFamily="2" charset="2"/>
              <a:buChar char="à"/>
              <a:defRPr sz="2200" b="1">
                <a:solidFill>
                  <a:srgbClr val="00377B"/>
                </a:solidFill>
              </a:defRPr>
            </a:lvl1pPr>
            <a:lvl2pPr marL="457200" indent="0">
              <a:buClr>
                <a:srgbClr val="2D8900"/>
              </a:buClr>
              <a:buSzPct val="75000"/>
              <a:buFont typeface="Wingdings" pitchFamily="2" charset="2"/>
              <a:buNone/>
              <a:defRPr sz="2000" b="0">
                <a:solidFill>
                  <a:srgbClr val="00377B"/>
                </a:solidFill>
              </a:defRPr>
            </a:lvl2pPr>
            <a:lvl3pPr marL="1143000" indent="-228600">
              <a:buClr>
                <a:srgbClr val="2D8900"/>
              </a:buClr>
              <a:buFont typeface="Arial" pitchFamily="34" charset="0"/>
              <a:buChar char="»"/>
              <a:defRPr sz="1800" b="0">
                <a:solidFill>
                  <a:srgbClr val="00377B"/>
                </a:solidFill>
              </a:defRPr>
            </a:lvl3pPr>
            <a:lvl4pPr marL="1600200" indent="-228600">
              <a:buClr>
                <a:srgbClr val="2D8900"/>
              </a:buClr>
              <a:buSzPct val="75000"/>
              <a:buFont typeface="Wingdings" pitchFamily="2" charset="2"/>
              <a:buChar char="à"/>
              <a:defRPr sz="1800" b="0">
                <a:solidFill>
                  <a:srgbClr val="00377B"/>
                </a:solidFill>
              </a:defRPr>
            </a:lvl4pPr>
            <a:lvl5pPr>
              <a:buClr>
                <a:srgbClr val="2D8900"/>
              </a:buClr>
              <a:defRPr sz="1800" b="0">
                <a:solidFill>
                  <a:srgbClr val="00377B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0"/>
            <a:r>
              <a:rPr lang="it-IT" dirty="0" smtClean="0"/>
              <a:t>Secondo livello</a:t>
            </a:r>
          </a:p>
          <a:p>
            <a:pPr lvl="0"/>
            <a:endParaRPr lang="it-IT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>
                <a:solidFill>
                  <a:srgbClr val="00377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54968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 txBox="1">
            <a:spLocks/>
          </p:cNvSpPr>
          <p:nvPr userDrawn="1"/>
        </p:nvSpPr>
        <p:spPr>
          <a:xfrm>
            <a:off x="179388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 txBox="1">
            <a:spLocks/>
          </p:cNvSpPr>
          <p:nvPr userDrawn="1"/>
        </p:nvSpPr>
        <p:spPr>
          <a:xfrm>
            <a:off x="3276600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8388350" y="6645275"/>
            <a:ext cx="576263" cy="195263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86072E7-0D73-4A53-BB17-E3F2DF7C779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179388" y="6618288"/>
            <a:ext cx="4321175" cy="195262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Incontro Direttori del 25 luglio 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521" y="65753"/>
            <a:ext cx="7253452" cy="706090"/>
          </a:xfrm>
        </p:spPr>
        <p:txBody>
          <a:bodyPr/>
          <a:lstStyle>
            <a:lvl1pPr algn="l">
              <a:lnSpc>
                <a:spcPct val="80000"/>
              </a:lnSpc>
              <a:defRPr sz="2400">
                <a:solidFill>
                  <a:srgbClr val="00377B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305" y="980728"/>
            <a:ext cx="9000067" cy="5256584"/>
          </a:xfrm>
        </p:spPr>
        <p:txBody>
          <a:bodyPr>
            <a:normAutofit/>
          </a:bodyPr>
          <a:lstStyle>
            <a:lvl1pPr marL="342900" indent="-342900">
              <a:buClr>
                <a:srgbClr val="2D8900"/>
              </a:buClr>
              <a:buSzPct val="75000"/>
              <a:buFont typeface="Wingdings" pitchFamily="2" charset="2"/>
              <a:buChar char="à"/>
              <a:defRPr sz="2200" b="1">
                <a:solidFill>
                  <a:srgbClr val="00377B"/>
                </a:solidFill>
              </a:defRPr>
            </a:lvl1pPr>
            <a:lvl2pPr marL="457200" indent="0">
              <a:buClr>
                <a:srgbClr val="2D8900"/>
              </a:buClr>
              <a:buSzPct val="75000"/>
              <a:buFont typeface="Wingdings" pitchFamily="2" charset="2"/>
              <a:buNone/>
              <a:defRPr sz="2000" b="0">
                <a:solidFill>
                  <a:srgbClr val="00377B"/>
                </a:solidFill>
              </a:defRPr>
            </a:lvl2pPr>
            <a:lvl3pPr marL="1143000" indent="-228600">
              <a:buClr>
                <a:srgbClr val="2D8900"/>
              </a:buClr>
              <a:buFont typeface="Arial" pitchFamily="34" charset="0"/>
              <a:buChar char="»"/>
              <a:defRPr sz="1800" b="0">
                <a:solidFill>
                  <a:srgbClr val="00377B"/>
                </a:solidFill>
              </a:defRPr>
            </a:lvl3pPr>
            <a:lvl4pPr marL="1600200" indent="-228600">
              <a:buClr>
                <a:srgbClr val="2D8900"/>
              </a:buClr>
              <a:buSzPct val="75000"/>
              <a:buFont typeface="Wingdings" pitchFamily="2" charset="2"/>
              <a:buChar char="à"/>
              <a:defRPr sz="1800" b="0">
                <a:solidFill>
                  <a:srgbClr val="00377B"/>
                </a:solidFill>
              </a:defRPr>
            </a:lvl4pPr>
            <a:lvl5pPr>
              <a:buClr>
                <a:srgbClr val="2D8900"/>
              </a:buClr>
              <a:defRPr sz="1800" b="0">
                <a:solidFill>
                  <a:srgbClr val="00377B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0"/>
            <a:r>
              <a:rPr lang="it-IT" dirty="0" smtClean="0"/>
              <a:t>Secondo livello</a:t>
            </a:r>
          </a:p>
          <a:p>
            <a:pPr lvl="0"/>
            <a:endParaRPr lang="it-IT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>
                <a:solidFill>
                  <a:srgbClr val="00377B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54968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 txBox="1">
            <a:spLocks/>
          </p:cNvSpPr>
          <p:nvPr userDrawn="1"/>
        </p:nvSpPr>
        <p:spPr>
          <a:xfrm>
            <a:off x="179388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 txBox="1">
            <a:spLocks/>
          </p:cNvSpPr>
          <p:nvPr userDrawn="1"/>
        </p:nvSpPr>
        <p:spPr>
          <a:xfrm>
            <a:off x="3276600" y="6638925"/>
            <a:ext cx="2663825" cy="19685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>
          <a:xfrm>
            <a:off x="8388350" y="6645275"/>
            <a:ext cx="576263" cy="195263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DBEBF60D-2C40-4456-A7EF-7AA22A19FB6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179388" y="6618288"/>
            <a:ext cx="4321175" cy="195262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Incontro Direttori del 25 luglio 2014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521" y="65753"/>
            <a:ext cx="7253452" cy="706090"/>
          </a:xfrm>
        </p:spPr>
        <p:txBody>
          <a:bodyPr/>
          <a:lstStyle>
            <a:lvl1pPr algn="l">
              <a:lnSpc>
                <a:spcPct val="80000"/>
              </a:lnSpc>
              <a:defRPr sz="2400">
                <a:solidFill>
                  <a:srgbClr val="00377B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305" y="980728"/>
            <a:ext cx="9000067" cy="5256584"/>
          </a:xfrm>
        </p:spPr>
        <p:txBody>
          <a:bodyPr>
            <a:normAutofit/>
          </a:bodyPr>
          <a:lstStyle>
            <a:lvl1pPr marL="342900" indent="-342900">
              <a:buClr>
                <a:srgbClr val="2D8900"/>
              </a:buClr>
              <a:buSzPct val="75000"/>
              <a:buFont typeface="Wingdings" pitchFamily="2" charset="2"/>
              <a:buChar char="à"/>
              <a:defRPr sz="2200" b="1">
                <a:solidFill>
                  <a:srgbClr val="00377B"/>
                </a:solidFill>
              </a:defRPr>
            </a:lvl1pPr>
            <a:lvl2pPr marL="457200" indent="0">
              <a:buClr>
                <a:srgbClr val="2D8900"/>
              </a:buClr>
              <a:buSzPct val="75000"/>
              <a:buFont typeface="Wingdings" pitchFamily="2" charset="2"/>
              <a:buNone/>
              <a:defRPr sz="2000" b="0">
                <a:solidFill>
                  <a:srgbClr val="00377B"/>
                </a:solidFill>
              </a:defRPr>
            </a:lvl2pPr>
            <a:lvl3pPr marL="1143000" indent="-228600">
              <a:buClr>
                <a:srgbClr val="2D8900"/>
              </a:buClr>
              <a:buFont typeface="Arial" pitchFamily="34" charset="0"/>
              <a:buChar char="»"/>
              <a:defRPr sz="1800" b="0">
                <a:solidFill>
                  <a:srgbClr val="00377B"/>
                </a:solidFill>
              </a:defRPr>
            </a:lvl3pPr>
            <a:lvl4pPr marL="1600200" indent="-228600">
              <a:buClr>
                <a:srgbClr val="2D8900"/>
              </a:buClr>
              <a:buSzPct val="75000"/>
              <a:buFont typeface="Wingdings" pitchFamily="2" charset="2"/>
              <a:buChar char="à"/>
              <a:defRPr sz="1800" b="0">
                <a:solidFill>
                  <a:srgbClr val="00377B"/>
                </a:solidFill>
              </a:defRPr>
            </a:lvl4pPr>
            <a:lvl5pPr>
              <a:buClr>
                <a:srgbClr val="2D8900"/>
              </a:buClr>
              <a:defRPr sz="1800" b="0">
                <a:solidFill>
                  <a:srgbClr val="00377B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0"/>
            <a:r>
              <a:rPr lang="it-IT" dirty="0" smtClean="0"/>
              <a:t>Secondo livello</a:t>
            </a:r>
          </a:p>
          <a:p>
            <a:pPr lvl="0"/>
            <a:endParaRPr lang="it-IT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6709CA0-D871-42DF-BD01-2458BA68CCA1}" type="datetimeFigureOut">
              <a:rPr lang="it-IT"/>
              <a:pPr>
                <a:defRPr/>
              </a:pPr>
              <a:t>17/10/2022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9E441AA-EF45-435A-BE79-56D27A8204B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D83D85D-C817-4C4D-989D-97C887205838}" type="datetimeFigureOut">
              <a:rPr lang="it-IT"/>
              <a:pPr>
                <a:defRPr/>
              </a:pPr>
              <a:t>17/10/2022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566CD43-1596-40A4-8C06-6D71AD7C839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FB1C3F8-5C32-4A77-8DE6-2D8556984F19}" type="datetimeFigureOut">
              <a:rPr lang="it-IT"/>
              <a:pPr>
                <a:defRPr/>
              </a:pPr>
              <a:t>17/10/2022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35621A9-0692-43C5-8CDF-A7060EEA20C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87C9ACF-C18D-47AD-801A-908AB807946E}" type="datetimeFigureOut">
              <a:rPr lang="it-IT"/>
              <a:pPr>
                <a:defRPr/>
              </a:pPr>
              <a:t>17/10/2022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6837340-9B3C-45A6-B937-F2F367F9E2D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10BADEE-50B2-446C-9F71-B1A795E73203}" type="datetimeFigureOut">
              <a:rPr lang="it-IT"/>
              <a:pPr>
                <a:defRPr/>
              </a:pPr>
              <a:t>17/10/2022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8C67670-D01E-4EF6-A123-58CEE9F5DD7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altLang="it-IT" sz="3200" smtClean="0"/>
              <a:t/>
            </a:r>
            <a:br>
              <a:rPr lang="it-IT" altLang="it-IT" sz="3200" smtClean="0"/>
            </a:br>
            <a:r>
              <a:rPr lang="it-IT" altLang="it-IT" sz="2400" smtClean="0"/>
              <a:t>Autovalutazione Valutazione e Accreditamento</a:t>
            </a:r>
            <a:r>
              <a:rPr lang="it-IT" altLang="it-IT" sz="3200" smtClean="0"/>
              <a:t/>
            </a:r>
            <a:br>
              <a:rPr lang="it-IT" altLang="it-IT" sz="3200" smtClean="0"/>
            </a:br>
            <a:r>
              <a:rPr lang="it-IT" altLang="it-IT" sz="3200" smtClean="0"/>
              <a:t/>
            </a:r>
            <a:br>
              <a:rPr lang="it-IT" altLang="it-IT" sz="3200" smtClean="0"/>
            </a:br>
            <a:r>
              <a:rPr lang="it-IT" altLang="it-IT" sz="3200" smtClean="0"/>
              <a:t>Avvio SUA-RD</a:t>
            </a:r>
            <a:br>
              <a:rPr lang="it-IT" altLang="it-IT" sz="3200" smtClean="0"/>
            </a:br>
            <a:r>
              <a:rPr lang="it-IT" altLang="it-IT" sz="2400" i="1" smtClean="0"/>
              <a:t/>
            </a:r>
            <a:br>
              <a:rPr lang="it-IT" altLang="it-IT" sz="2400" i="1" smtClean="0"/>
            </a:br>
            <a:r>
              <a:rPr lang="it-IT" altLang="it-IT" sz="1800" smtClean="0"/>
              <a:t/>
            </a:r>
            <a:br>
              <a:rPr lang="it-IT" altLang="it-IT" sz="1800" smtClean="0"/>
            </a:br>
            <a:endParaRPr lang="it-IT" altLang="it-IT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432800" cy="369888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Quadro B1b: Gruppi di ricerca </a:t>
            </a:r>
          </a:p>
        </p:txBody>
      </p:sp>
      <p:sp>
        <p:nvSpPr>
          <p:cNvPr id="24579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B – Sistema di gestione</a:t>
            </a:r>
            <a:endParaRPr lang="it-IT" altLang="it-IT" sz="1400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04025" y="2060575"/>
            <a:ext cx="2089150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Ulteriori indicazioni di Ateneo</a:t>
            </a:r>
            <a:endParaRPr lang="it-IT" altLang="it-IT" sz="1100" dirty="0" smtClean="0">
              <a:cs typeface="Arial" pitchFamily="34" charset="0"/>
            </a:endParaRPr>
          </a:p>
          <a:p>
            <a:pPr marL="92075" lvl="1">
              <a:buClr>
                <a:srgbClr val="00377B"/>
              </a:buClr>
              <a:defRPr/>
            </a:pPr>
            <a:r>
              <a:rPr lang="it-IT" altLang="it-IT" sz="1600" dirty="0" smtClean="0">
                <a:solidFill>
                  <a:srgbClr val="00377B"/>
                </a:solidFill>
                <a:cs typeface="Arial" pitchFamily="34" charset="0"/>
              </a:rPr>
              <a:t>Indicare nella descrizione i principali risultati del gruppo di ricerca in termini di pubblicazioni, di progetti  e contratti con aziende/enti</a:t>
            </a:r>
            <a:endParaRPr lang="it-IT" altLang="it-IT" sz="2000" dirty="0">
              <a:cs typeface="Arial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/>
          <a:srcRect l="11255" t="10159" b="4137"/>
          <a:stretch>
            <a:fillRect/>
          </a:stretch>
        </p:blipFill>
        <p:spPr bwMode="auto">
          <a:xfrm>
            <a:off x="179388" y="1700213"/>
            <a:ext cx="65341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B – Sistema di gestione</a:t>
            </a:r>
            <a:endParaRPr lang="it-IT" altLang="it-IT" sz="1400" smtClean="0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4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388" y="1303338"/>
            <a:ext cx="8432800" cy="1477962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Quadro B2: Politiche per l’AQ del Dipartimento </a:t>
            </a:r>
            <a:r>
              <a:rPr lang="it-IT" altLang="it-IT" sz="1200" dirty="0" err="1" smtClean="0">
                <a:cs typeface="Arial" pitchFamily="34" charset="0"/>
              </a:rPr>
              <a:t>max</a:t>
            </a:r>
            <a:r>
              <a:rPr lang="it-IT" altLang="it-IT" sz="1200" dirty="0" smtClean="0">
                <a:cs typeface="Arial" pitchFamily="34" charset="0"/>
              </a:rPr>
              <a:t> </a:t>
            </a:r>
            <a:r>
              <a:rPr lang="it-IT" altLang="it-IT" sz="1200" dirty="0">
                <a:cs typeface="Arial" pitchFamily="34" charset="0"/>
              </a:rPr>
              <a:t>5 </a:t>
            </a:r>
            <a:r>
              <a:rPr lang="it-IT" altLang="it-IT" sz="1200" dirty="0" err="1">
                <a:cs typeface="Arial" pitchFamily="34" charset="0"/>
              </a:rPr>
              <a:t>pag</a:t>
            </a:r>
            <a:endParaRPr lang="it-IT" altLang="it-IT" sz="1200" dirty="0"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Indicare la politica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di Assicurazione di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Qualità (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AQ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) 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Indicare le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responsabilità e le modalità operative attraverso le quali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il Dipartimento persegue, mette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in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atto e monitora la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qualità della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ricerca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388" y="3284538"/>
            <a:ext cx="8432800" cy="2401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Ulteriori indicazioni di Ateneo</a:t>
            </a:r>
            <a:endParaRPr lang="it-IT" altLang="it-IT" sz="1100" dirty="0" smtClean="0"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Indicare a partire da quanto emerso nel riesame e in funzione degli obiettivi da raggiungere modalità concrete attraverso le quali si garantisce la qualità nei processi, ad esempio:</a:t>
            </a:r>
          </a:p>
          <a:p>
            <a:pPr marL="1200150" lvl="2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Garantire</a:t>
            </a:r>
            <a:r>
              <a:rPr lang="it-IT" altLang="it-IT" sz="2400" dirty="0" smtClean="0">
                <a:solidFill>
                  <a:srgbClr val="00377B"/>
                </a:solidFill>
                <a:cs typeface="Arial" pitchFamily="34" charset="0"/>
              </a:rPr>
              <a:t>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spazi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ai dottorandi</a:t>
            </a:r>
          </a:p>
          <a:p>
            <a:pPr marL="1200150" lvl="2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Consentire l’avvio di progetti anche in assenza del finanziamento esterno</a:t>
            </a:r>
          </a:p>
          <a:p>
            <a:pPr marL="1200150" lvl="2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…..</a:t>
            </a:r>
            <a:endParaRPr lang="it-IT" altLang="it-IT" sz="1800" dirty="0">
              <a:solidFill>
                <a:srgbClr val="00377B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B – Sistema di gestione</a:t>
            </a:r>
            <a:endParaRPr lang="it-IT" altLang="it-IT" sz="1400" smtClean="0"/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4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388" y="1181100"/>
            <a:ext cx="8432800" cy="14779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Quadro </a:t>
            </a:r>
            <a:r>
              <a:rPr lang="it-IT" altLang="it-IT" dirty="0">
                <a:cs typeface="Arial" pitchFamily="34" charset="0"/>
              </a:rPr>
              <a:t>B3: Riesame  della ricerca Dipartimentale </a:t>
            </a:r>
            <a:r>
              <a:rPr lang="it-IT" altLang="it-IT" sz="1200" dirty="0" err="1">
                <a:cs typeface="Arial" pitchFamily="34" charset="0"/>
              </a:rPr>
              <a:t>max</a:t>
            </a:r>
            <a:r>
              <a:rPr lang="it-IT" altLang="it-IT" sz="1200" dirty="0">
                <a:cs typeface="Arial" pitchFamily="34" charset="0"/>
              </a:rPr>
              <a:t> 5 </a:t>
            </a:r>
            <a:r>
              <a:rPr lang="it-IT" altLang="it-IT" sz="1200" dirty="0" err="1">
                <a:cs typeface="Arial" pitchFamily="34" charset="0"/>
              </a:rPr>
              <a:t>pag</a:t>
            </a:r>
            <a:endParaRPr lang="it-IT" altLang="it-IT" sz="1200" dirty="0"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Punti di miglioramento rispetto al riesame precedente</a:t>
            </a:r>
            <a:endParaRPr lang="it-IT" altLang="it-IT" sz="14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Analisi dei risultati ottenuti evidenziando criticità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Per il 1° esercizio il riesame viene fatto in relazione agli obiettivi del piano strategico e ai risultati della VQR 2004-2010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388" y="2997200"/>
            <a:ext cx="8432800" cy="20304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Ulteriori indicazioni di Ateneo</a:t>
            </a:r>
            <a:endParaRPr lang="it-IT" altLang="it-IT" sz="1100" dirty="0" smtClean="0"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Indicare punti di forza e di debolezza a partire dalle risorse disponibili nel dipartimento e, in particolare, a partire dai risultati prodotti dai gruppi di ricerca del dipartimento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Individuare eventuali azioni correttive da mettere in atto che necessariamente si rifletteranno sugli obiettivi del dipartimento da indicare nel quadro A1</a:t>
            </a:r>
            <a:endParaRPr lang="it-IT" altLang="it-IT" dirty="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29600" cy="203200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 marL="285750" indent="-285750">
              <a:buClr>
                <a:srgbClr val="00377B"/>
              </a:buClr>
              <a:buFont typeface="Arial" panose="020B0604020202020204" pitchFamily="34" charset="0"/>
              <a:buChar char="•"/>
              <a:defRPr/>
            </a:pPr>
            <a:endParaRPr lang="it-IT" altLang="it-IT" dirty="0" smtClean="0">
              <a:cs typeface="Arial" pitchFamily="34" charset="0"/>
            </a:endParaRPr>
          </a:p>
          <a:p>
            <a:pPr marL="285750" indent="-285750">
              <a:buClr>
                <a:srgbClr val="00377B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cs typeface="Arial" pitchFamily="34" charset="0"/>
              </a:rPr>
              <a:t>Quadro D1 -Produzione scientifica: </a:t>
            </a:r>
          </a:p>
          <a:p>
            <a:pPr marL="742950" lvl="2" indent="-285750" eaLnBrk="0" hangingPunct="0">
              <a:spcBef>
                <a:spcPct val="20000"/>
              </a:spcBef>
              <a:buClr>
                <a:srgbClr val="00377B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Criticità nel recupero delle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info aggiuntive </a:t>
            </a:r>
            <a:endParaRPr lang="it-IT" altLang="it-IT" sz="18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457200" lvl="2" eaLnBrk="0" hangingPunct="0">
              <a:spcBef>
                <a:spcPct val="20000"/>
              </a:spcBef>
              <a:buClr>
                <a:srgbClr val="00377B"/>
              </a:buClr>
              <a:buSzPct val="75000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    da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caricare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a 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cura del singolo docente su </a:t>
            </a:r>
            <a:r>
              <a:rPr lang="it-IT" altLang="it-IT" sz="1800" dirty="0" err="1">
                <a:solidFill>
                  <a:srgbClr val="00377B"/>
                </a:solidFill>
                <a:cs typeface="Arial" pitchFamily="34" charset="0"/>
              </a:rPr>
              <a:t>loginmiur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 </a:t>
            </a:r>
            <a:endParaRPr lang="it-IT" altLang="it-IT" sz="18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457200" lvl="2" eaLnBrk="0" hangingPunct="0">
              <a:spcBef>
                <a:spcPct val="20000"/>
              </a:spcBef>
              <a:buClr>
                <a:srgbClr val="00377B"/>
              </a:buClr>
              <a:buSzPct val="75000"/>
              <a:defRPr/>
            </a:pPr>
            <a:endParaRPr lang="it-IT" altLang="it-IT" sz="1800" dirty="0">
              <a:solidFill>
                <a:srgbClr val="00377B"/>
              </a:solidFill>
              <a:cs typeface="Arial" pitchFamily="34" charset="0"/>
            </a:endParaRPr>
          </a:p>
          <a:p>
            <a:pPr marL="285750" indent="-285750">
              <a:buClr>
                <a:srgbClr val="00377B"/>
              </a:buClr>
              <a:buFont typeface="Arial" panose="020B0604020202020204" pitchFamily="34" charset="0"/>
              <a:buChar char="•"/>
              <a:defRPr/>
            </a:pPr>
            <a:endParaRPr lang="it-IT" altLang="it-IT" dirty="0" smtClean="0">
              <a:cs typeface="Arial" pitchFamily="34" charset="0"/>
            </a:endParaRPr>
          </a:p>
        </p:txBody>
      </p:sp>
      <p:sp>
        <p:nvSpPr>
          <p:cNvPr id="27651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Sperimentazione SUA – RD: Sezione D</a:t>
            </a:r>
            <a:br>
              <a:rPr lang="it-IT" altLang="it-IT" sz="1800" smtClean="0"/>
            </a:br>
            <a:r>
              <a:rPr lang="it-IT" altLang="it-IT" sz="1800" smtClean="0"/>
              <a:t/>
            </a:r>
            <a:br>
              <a:rPr lang="it-IT" altLang="it-IT" sz="1800" smtClean="0"/>
            </a:br>
            <a:endParaRPr lang="it-IT" altLang="it-IT" sz="140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 l="1341" t="16176" r="1584" b="7996"/>
          <a:stretch>
            <a:fillRect/>
          </a:stretch>
        </p:blipFill>
        <p:spPr bwMode="auto">
          <a:xfrm>
            <a:off x="6372225" y="908050"/>
            <a:ext cx="25415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/>
          <a:srcRect t="14143" r="3091" b="23711"/>
          <a:stretch>
            <a:fillRect/>
          </a:stretch>
        </p:blipFill>
        <p:spPr bwMode="auto">
          <a:xfrm>
            <a:off x="684213" y="3284538"/>
            <a:ext cx="69596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9888" y="1628775"/>
            <a:ext cx="8229600" cy="140335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 marL="285750" indent="-285750">
              <a:buClr>
                <a:srgbClr val="00377B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dirty="0" smtClean="0">
                <a:cs typeface="Arial" pitchFamily="34" charset="0"/>
              </a:rPr>
              <a:t>Quadro H: </a:t>
            </a:r>
            <a:r>
              <a:rPr lang="it-IT" altLang="it-IT" b="0" dirty="0" smtClean="0">
                <a:cs typeface="Arial" pitchFamily="34" charset="0"/>
              </a:rPr>
              <a:t>criticità nel recupero </a:t>
            </a:r>
            <a:r>
              <a:rPr lang="it-IT" altLang="it-IT" b="0" dirty="0">
                <a:cs typeface="Arial" pitchFamily="34" charset="0"/>
              </a:rPr>
              <a:t>delle info </a:t>
            </a:r>
            <a:endParaRPr lang="it-IT" altLang="it-IT" b="0" dirty="0" smtClean="0">
              <a:cs typeface="Arial" pitchFamily="34" charset="0"/>
            </a:endParaRPr>
          </a:p>
          <a:p>
            <a:pPr>
              <a:buClr>
                <a:srgbClr val="00377B"/>
              </a:buClr>
              <a:defRPr/>
            </a:pPr>
            <a:r>
              <a:rPr lang="it-IT" altLang="it-IT" b="0" dirty="0">
                <a:cs typeface="Arial" pitchFamily="34" charset="0"/>
              </a:rPr>
              <a:t> </a:t>
            </a:r>
            <a:r>
              <a:rPr lang="it-IT" altLang="it-IT" b="0" dirty="0" smtClean="0">
                <a:cs typeface="Arial" pitchFamily="34" charset="0"/>
              </a:rPr>
              <a:t>    da </a:t>
            </a:r>
            <a:r>
              <a:rPr lang="it-IT" altLang="it-IT" b="0" dirty="0">
                <a:cs typeface="Arial" pitchFamily="34" charset="0"/>
              </a:rPr>
              <a:t>caricare a cura del singolo docente su </a:t>
            </a:r>
            <a:r>
              <a:rPr lang="it-IT" altLang="it-IT" b="0" dirty="0" err="1" smtClean="0">
                <a:cs typeface="Arial" pitchFamily="34" charset="0"/>
              </a:rPr>
              <a:t>loginmiur</a:t>
            </a:r>
            <a:r>
              <a:rPr lang="it-IT" altLang="it-IT" b="0" dirty="0" smtClean="0">
                <a:cs typeface="Arial" pitchFamily="34" charset="0"/>
              </a:rPr>
              <a:t> .</a:t>
            </a:r>
          </a:p>
          <a:p>
            <a:pPr>
              <a:buClr>
                <a:srgbClr val="00377B"/>
              </a:buClr>
              <a:defRPr/>
            </a:pPr>
            <a:r>
              <a:rPr lang="it-IT" altLang="it-IT" b="0" dirty="0">
                <a:cs typeface="Arial" pitchFamily="34" charset="0"/>
              </a:rPr>
              <a:t> </a:t>
            </a:r>
            <a:r>
              <a:rPr lang="it-IT" altLang="it-IT" b="0" dirty="0" smtClean="0">
                <a:cs typeface="Arial" pitchFamily="34" charset="0"/>
              </a:rPr>
              <a:t>    Il docente dovrà decidere quali premi e responsabilità rendere visibili </a:t>
            </a:r>
          </a:p>
          <a:p>
            <a:pPr marL="285750" indent="-285750">
              <a:buClr>
                <a:srgbClr val="00377B"/>
              </a:buClr>
              <a:buFont typeface="Arial" panose="020B0604020202020204" pitchFamily="34" charset="0"/>
              <a:buChar char="•"/>
              <a:defRPr/>
            </a:pPr>
            <a:endParaRPr lang="it-IT" altLang="it-IT" dirty="0" smtClean="0">
              <a:cs typeface="Arial" pitchFamily="34" charset="0"/>
            </a:endParaRPr>
          </a:p>
        </p:txBody>
      </p:sp>
      <p:sp>
        <p:nvSpPr>
          <p:cNvPr id="28675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Sperimentazione SUA – RD: Sezione H</a:t>
            </a:r>
            <a:br>
              <a:rPr lang="it-IT" altLang="it-IT" sz="1800" smtClean="0"/>
            </a:br>
            <a:r>
              <a:rPr lang="it-IT" altLang="it-IT" sz="1800" smtClean="0"/>
              <a:t/>
            </a:r>
            <a:br>
              <a:rPr lang="it-IT" altLang="it-IT" sz="1800" smtClean="0"/>
            </a:br>
            <a:endParaRPr lang="it-IT" altLang="it-IT" sz="140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 l="1341" t="16176" r="1584" b="7996"/>
          <a:stretch>
            <a:fillRect/>
          </a:stretch>
        </p:blipFill>
        <p:spPr bwMode="auto">
          <a:xfrm>
            <a:off x="6372225" y="836613"/>
            <a:ext cx="254158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/>
          <a:srcRect t="14580" r="4732" b="5240"/>
          <a:stretch>
            <a:fillRect/>
          </a:stretch>
        </p:blipFill>
        <p:spPr bwMode="auto">
          <a:xfrm>
            <a:off x="539750" y="3094038"/>
            <a:ext cx="62865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6713" y="1370013"/>
            <a:ext cx="8597900" cy="1865312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Nei prossimi giorni ciascun dipartimento riceverà le credenziali di accesso alla SUA-RD</a:t>
            </a: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L’amministrazione completerà i controlli su affiliazione personale e progetti</a:t>
            </a: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A gennaio sarà calendarizzato un incontro con i RGA per illustrare la parte di compilazione relativa ai progetti di ricerca.</a:t>
            </a:r>
          </a:p>
        </p:txBody>
      </p:sp>
      <p:sp>
        <p:nvSpPr>
          <p:cNvPr id="29699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Prossimi passi</a:t>
            </a:r>
            <a:br>
              <a:rPr lang="it-IT" altLang="it-IT" sz="1800" smtClean="0"/>
            </a:br>
            <a:endParaRPr lang="it-IT" altLang="it-IT" sz="1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6713" y="908050"/>
            <a:ext cx="6926262" cy="563245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L’</a:t>
            </a:r>
            <a:r>
              <a:rPr lang="it-IT" altLang="it-IT" dirty="0" err="1" smtClean="0">
                <a:cs typeface="Arial" pitchFamily="34" charset="0"/>
              </a:rPr>
              <a:t>Anvur</a:t>
            </a:r>
            <a:r>
              <a:rPr lang="it-IT" altLang="it-IT" dirty="0" smtClean="0">
                <a:cs typeface="Arial" pitchFamily="34" charset="0"/>
              </a:rPr>
              <a:t> all’interno dei processi di Autovalutazione, Valutazione e Accreditamento (AVA), </a:t>
            </a:r>
          </a:p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avviati </a:t>
            </a:r>
            <a:r>
              <a:rPr lang="it-IT" altLang="it-IT" dirty="0">
                <a:cs typeface="Arial" pitchFamily="34" charset="0"/>
              </a:rPr>
              <a:t>con il  </a:t>
            </a:r>
            <a:r>
              <a:rPr lang="it-IT" altLang="it-IT" dirty="0" err="1" smtClean="0">
                <a:cs typeface="Arial" pitchFamily="34" charset="0"/>
              </a:rPr>
              <a:t>D.Lgs.</a:t>
            </a:r>
            <a:r>
              <a:rPr lang="it-IT" altLang="it-IT" dirty="0" smtClean="0">
                <a:cs typeface="Arial" pitchFamily="34" charset="0"/>
              </a:rPr>
              <a:t> 19/2012, </a:t>
            </a:r>
            <a:r>
              <a:rPr lang="it-IT" altLang="it-IT" dirty="0">
                <a:cs typeface="Arial" pitchFamily="34" charset="0"/>
              </a:rPr>
              <a:t>ha </a:t>
            </a:r>
            <a:r>
              <a:rPr lang="it-IT" altLang="it-IT" dirty="0" smtClean="0">
                <a:cs typeface="Arial" pitchFamily="34" charset="0"/>
              </a:rPr>
              <a:t>introdotto, </a:t>
            </a:r>
          </a:p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analogamente  </a:t>
            </a:r>
            <a:r>
              <a:rPr lang="it-IT" altLang="it-IT" dirty="0">
                <a:cs typeface="Arial" pitchFamily="34" charset="0"/>
              </a:rPr>
              <a:t>a  </a:t>
            </a:r>
            <a:r>
              <a:rPr lang="it-IT" altLang="it-IT" dirty="0" smtClean="0">
                <a:cs typeface="Arial" pitchFamily="34" charset="0"/>
              </a:rPr>
              <a:t>quanto  </a:t>
            </a:r>
            <a:r>
              <a:rPr lang="it-IT" altLang="it-IT" dirty="0">
                <a:cs typeface="Arial" pitchFamily="34" charset="0"/>
              </a:rPr>
              <a:t>previsto  per  la </a:t>
            </a:r>
            <a:endParaRPr lang="it-IT" altLang="it-IT" dirty="0" smtClean="0">
              <a:cs typeface="Arial" pitchFamily="34" charset="0"/>
            </a:endParaRPr>
          </a:p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formazione</a:t>
            </a:r>
            <a:r>
              <a:rPr lang="it-IT" altLang="it-IT" dirty="0">
                <a:cs typeface="Arial" pitchFamily="34" charset="0"/>
              </a:rPr>
              <a:t>,  l’AQ  della  ricerca  </a:t>
            </a:r>
            <a:r>
              <a:rPr lang="it-IT" altLang="it-IT" dirty="0" smtClean="0">
                <a:cs typeface="Arial" pitchFamily="34" charset="0"/>
              </a:rPr>
              <a:t>con il fine di :</a:t>
            </a: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« tenere  </a:t>
            </a:r>
            <a:r>
              <a:rPr lang="it-IT" altLang="it-IT" dirty="0">
                <a:cs typeface="Arial" pitchFamily="34" charset="0"/>
              </a:rPr>
              <a:t>sotto  </a:t>
            </a:r>
            <a:r>
              <a:rPr lang="it-IT" altLang="it-IT" dirty="0" smtClean="0">
                <a:cs typeface="Arial" pitchFamily="34" charset="0"/>
              </a:rPr>
              <a:t>controllo le  </a:t>
            </a:r>
            <a:r>
              <a:rPr lang="it-IT" altLang="it-IT" dirty="0">
                <a:cs typeface="Arial" pitchFamily="34" charset="0"/>
              </a:rPr>
              <a:t>condizioni  di  svolgimento  delle  attività  di  </a:t>
            </a:r>
            <a:r>
              <a:rPr lang="it-IT" altLang="it-IT" dirty="0" smtClean="0">
                <a:cs typeface="Arial" pitchFamily="34" charset="0"/>
              </a:rPr>
              <a:t>ricerca</a:t>
            </a: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stabilire  </a:t>
            </a:r>
            <a:r>
              <a:rPr lang="it-IT" altLang="it-IT" dirty="0">
                <a:cs typeface="Arial" pitchFamily="34" charset="0"/>
              </a:rPr>
              <a:t>gli  obiettivi  </a:t>
            </a:r>
            <a:r>
              <a:rPr lang="it-IT" altLang="it-IT" dirty="0" smtClean="0">
                <a:cs typeface="Arial" pitchFamily="34" charset="0"/>
              </a:rPr>
              <a:t>di  ricerca  da  perseguire,  </a:t>
            </a: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di  </a:t>
            </a:r>
            <a:r>
              <a:rPr lang="it-IT" altLang="it-IT" dirty="0">
                <a:cs typeface="Arial" pitchFamily="34" charset="0"/>
              </a:rPr>
              <a:t>mettere  in  atto  quanto  </a:t>
            </a:r>
            <a:r>
              <a:rPr lang="it-IT" altLang="it-IT" dirty="0" smtClean="0">
                <a:cs typeface="Arial" pitchFamily="34" charset="0"/>
              </a:rPr>
              <a:t>occorre  </a:t>
            </a:r>
            <a:r>
              <a:rPr lang="it-IT" altLang="it-IT" dirty="0">
                <a:cs typeface="Arial" pitchFamily="34" charset="0"/>
              </a:rPr>
              <a:t>per  </a:t>
            </a:r>
            <a:r>
              <a:rPr lang="it-IT" altLang="it-IT" dirty="0" smtClean="0">
                <a:cs typeface="Arial" pitchFamily="34" charset="0"/>
              </a:rPr>
              <a:t>conseguirli</a:t>
            </a:r>
            <a:r>
              <a:rPr lang="it-IT" altLang="it-IT" dirty="0">
                <a:cs typeface="Arial" pitchFamily="34" charset="0"/>
              </a:rPr>
              <a:t>,   rimuovendo  </a:t>
            </a:r>
            <a:r>
              <a:rPr lang="it-IT" altLang="it-IT" dirty="0" smtClean="0">
                <a:cs typeface="Arial" pitchFamily="34" charset="0"/>
              </a:rPr>
              <a:t>– ovunque   </a:t>
            </a:r>
            <a:r>
              <a:rPr lang="it-IT" altLang="it-IT" dirty="0">
                <a:cs typeface="Arial" pitchFamily="34" charset="0"/>
              </a:rPr>
              <a:t>possibile  </a:t>
            </a:r>
            <a:r>
              <a:rPr lang="it-IT" altLang="it-IT" dirty="0" smtClean="0">
                <a:cs typeface="Arial" pitchFamily="34" charset="0"/>
              </a:rPr>
              <a:t>– eventuali   </a:t>
            </a:r>
            <a:r>
              <a:rPr lang="it-IT" altLang="it-IT" dirty="0">
                <a:cs typeface="Arial" pitchFamily="34" charset="0"/>
              </a:rPr>
              <a:t>ostacoli,  </a:t>
            </a:r>
            <a:endParaRPr lang="it-IT" altLang="it-IT" dirty="0" smtClean="0">
              <a:cs typeface="Arial" pitchFamily="34" charset="0"/>
            </a:endParaRP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di   </a:t>
            </a:r>
            <a:r>
              <a:rPr lang="it-IT" altLang="it-IT" dirty="0">
                <a:cs typeface="Arial" pitchFamily="34" charset="0"/>
              </a:rPr>
              <a:t>osservare   il  </a:t>
            </a:r>
            <a:r>
              <a:rPr lang="it-IT" altLang="it-IT" dirty="0" smtClean="0">
                <a:cs typeface="Arial" pitchFamily="34" charset="0"/>
              </a:rPr>
              <a:t>regolare   </a:t>
            </a:r>
            <a:r>
              <a:rPr lang="it-IT" altLang="it-IT" dirty="0">
                <a:cs typeface="Arial" pitchFamily="34" charset="0"/>
              </a:rPr>
              <a:t>svolgimento   delle   attività  </a:t>
            </a:r>
            <a:r>
              <a:rPr lang="it-IT" altLang="it-IT" dirty="0" smtClean="0">
                <a:cs typeface="Arial" pitchFamily="34" charset="0"/>
              </a:rPr>
              <a:t>previste </a:t>
            </a:r>
          </a:p>
          <a:p>
            <a:pPr marL="285750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dirty="0" smtClean="0">
                <a:cs typeface="Arial" pitchFamily="34" charset="0"/>
              </a:rPr>
              <a:t>di  verificare il grado  di  effettivo  raggiungimento degli  obiettivi».</a:t>
            </a:r>
          </a:p>
          <a:p>
            <a:pPr>
              <a:buClr>
                <a:srgbClr val="00377B"/>
              </a:buClr>
              <a:defRPr/>
            </a:pPr>
            <a:endParaRPr lang="it-IT" altLang="it-IT" sz="1600" dirty="0">
              <a:cs typeface="Arial" pitchFamily="34" charset="0"/>
            </a:endParaRPr>
          </a:p>
          <a:p>
            <a:pPr>
              <a:buClr>
                <a:srgbClr val="00377B"/>
              </a:buClr>
              <a:defRPr/>
            </a:pPr>
            <a:r>
              <a:rPr lang="it-IT" altLang="it-IT" sz="1600" dirty="0" smtClean="0">
                <a:cs typeface="Arial" pitchFamily="34" charset="0"/>
              </a:rPr>
              <a:t>A tal fine verrà richiesta annualmente ai dipartimenti la compilazione della SUA-RD (Scheda Unica di Ateneo – Ricerca Dipartimentale)</a:t>
            </a:r>
          </a:p>
        </p:txBody>
      </p:sp>
      <p:sp>
        <p:nvSpPr>
          <p:cNvPr id="16387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</a:t>
            </a:r>
            <a:br>
              <a:rPr lang="it-IT" altLang="it-IT" sz="1800" smtClean="0"/>
            </a:br>
            <a:r>
              <a:rPr lang="it-IT" altLang="it-IT" sz="1800" smtClean="0"/>
              <a:t/>
            </a:r>
            <a:br>
              <a:rPr lang="it-IT" altLang="it-IT" sz="1800" smtClean="0"/>
            </a:br>
            <a:endParaRPr lang="it-IT" altLang="it-IT" sz="1400" smtClean="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 l="21106" t="8958" r="21906" b="43018"/>
          <a:stretch>
            <a:fillRect/>
          </a:stretch>
        </p:blipFill>
        <p:spPr bwMode="auto">
          <a:xfrm>
            <a:off x="6300788" y="908050"/>
            <a:ext cx="26638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7673975" cy="706437"/>
          </a:xfrm>
        </p:spPr>
        <p:txBody>
          <a:bodyPr/>
          <a:lstStyle/>
          <a:p>
            <a:r>
              <a:rPr lang="it-IT" altLang="it-IT" sz="1800" smtClean="0"/>
              <a:t>SUA – RD - tempistica</a:t>
            </a:r>
            <a:br>
              <a:rPr lang="it-IT" altLang="it-IT" sz="1800" smtClean="0"/>
            </a:br>
            <a:r>
              <a:rPr lang="it-IT" altLang="it-IT" sz="1800" smtClean="0"/>
              <a:t/>
            </a:r>
            <a:br>
              <a:rPr lang="it-IT" altLang="it-IT" sz="1800" smtClean="0"/>
            </a:br>
            <a:endParaRPr lang="it-IT" altLang="it-IT" sz="1400" smtClean="0"/>
          </a:p>
        </p:txBody>
      </p:sp>
      <p:grpSp>
        <p:nvGrpSpPr>
          <p:cNvPr id="17411" name="Gruppo 1"/>
          <p:cNvGrpSpPr>
            <a:grpSpLocks/>
          </p:cNvGrpSpPr>
          <p:nvPr/>
        </p:nvGrpSpPr>
        <p:grpSpPr bwMode="auto">
          <a:xfrm>
            <a:off x="-323850" y="1163638"/>
            <a:ext cx="9585325" cy="5505450"/>
            <a:chOff x="-324544" y="1163539"/>
            <a:chExt cx="9585274" cy="5505549"/>
          </a:xfrm>
        </p:grpSpPr>
        <p:sp>
          <p:nvSpPr>
            <p:cNvPr id="17412" name="Rectangle 5"/>
            <p:cNvSpPr>
              <a:spLocks noChangeArrowheads="1"/>
            </p:cNvSpPr>
            <p:nvPr/>
          </p:nvSpPr>
          <p:spPr bwMode="auto">
            <a:xfrm>
              <a:off x="97415" y="1239837"/>
              <a:ext cx="8785225" cy="352425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54000" rIns="54000" anchor="ctr"/>
            <a:lstStyle/>
            <a:p>
              <a:endParaRPr lang="it-IT" altLang="it-IT" sz="1100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13" name="Line 8"/>
            <p:cNvSpPr>
              <a:spLocks noChangeShapeType="1"/>
            </p:cNvSpPr>
            <p:nvPr/>
          </p:nvSpPr>
          <p:spPr bwMode="auto">
            <a:xfrm>
              <a:off x="2779713" y="1628775"/>
              <a:ext cx="2089150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 type="diamond" w="med" len="med"/>
            </a:ln>
            <a:effectLst/>
          </p:spPr>
          <p:txBody>
            <a:bodyPr lIns="54000" rIns="54000" anchor="ctr"/>
            <a:lstStyle/>
            <a:p>
              <a:endParaRPr lang="it-IT"/>
            </a:p>
          </p:txBody>
        </p:sp>
        <p:sp>
          <p:nvSpPr>
            <p:cNvPr id="17414" name="Line 9"/>
            <p:cNvSpPr>
              <a:spLocks noChangeShapeType="1"/>
            </p:cNvSpPr>
            <p:nvPr/>
          </p:nvSpPr>
          <p:spPr bwMode="auto">
            <a:xfrm>
              <a:off x="4873625" y="1412875"/>
              <a:ext cx="2002629" cy="3175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 type="diamond" w="med" len="med"/>
            </a:ln>
            <a:effectLst/>
          </p:spPr>
          <p:txBody>
            <a:bodyPr lIns="54000" rIns="54000" anchor="ctr"/>
            <a:lstStyle/>
            <a:p>
              <a:endParaRPr lang="it-IT"/>
            </a:p>
          </p:txBody>
        </p:sp>
        <p:sp>
          <p:nvSpPr>
            <p:cNvPr id="17415" name="Line 10"/>
            <p:cNvSpPr>
              <a:spLocks noChangeShapeType="1"/>
            </p:cNvSpPr>
            <p:nvPr/>
          </p:nvSpPr>
          <p:spPr bwMode="auto">
            <a:xfrm flipV="1">
              <a:off x="250825" y="1404185"/>
              <a:ext cx="4608513" cy="8689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 lIns="54000" rIns="54000" anchor="ctr"/>
            <a:lstStyle/>
            <a:p>
              <a:endParaRPr lang="it-IT"/>
            </a:p>
          </p:txBody>
        </p:sp>
        <p:sp>
          <p:nvSpPr>
            <p:cNvPr id="17416" name="Line 13"/>
            <p:cNvSpPr>
              <a:spLocks noChangeShapeType="1"/>
            </p:cNvSpPr>
            <p:nvPr/>
          </p:nvSpPr>
          <p:spPr bwMode="auto">
            <a:xfrm>
              <a:off x="6876256" y="1412876"/>
              <a:ext cx="1696293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 type="diamond" w="med" len="med"/>
            </a:ln>
            <a:effectLst/>
          </p:spPr>
          <p:txBody>
            <a:bodyPr lIns="54000" rIns="54000" anchor="ctr"/>
            <a:lstStyle/>
            <a:p>
              <a:endParaRPr lang="it-IT"/>
            </a:p>
          </p:txBody>
        </p:sp>
        <p:sp>
          <p:nvSpPr>
            <p:cNvPr id="17417" name="AutoShape 14"/>
            <p:cNvSpPr>
              <a:spLocks noChangeArrowheads="1"/>
            </p:cNvSpPr>
            <p:nvPr/>
          </p:nvSpPr>
          <p:spPr bwMode="auto">
            <a:xfrm>
              <a:off x="107950" y="1628775"/>
              <a:ext cx="8928100" cy="5040313"/>
            </a:xfrm>
            <a:prstGeom prst="homePlate">
              <a:avLst>
                <a:gd name="adj" fmla="val 5011"/>
              </a:avLst>
            </a:prstGeom>
            <a:solidFill>
              <a:srgbClr val="CCECFF"/>
            </a:solidFill>
            <a:ln w="12700" algn="ctr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18000" tIns="46800" rIns="18000" bIns="46800" anchor="ctr"/>
            <a:lstStyle/>
            <a:p>
              <a:pPr defTabSz="190500" eaLnBrk="0" hangingPunct="0"/>
              <a:endParaRPr lang="it-IT" altLang="it-IT" sz="1200" b="1" i="1">
                <a:solidFill>
                  <a:srgbClr val="FFFFFF"/>
                </a:solidFill>
                <a:latin typeface="Tahoma" pitchFamily="34" charset="0"/>
                <a:sym typeface="Wingdings" pitchFamily="2" charset="2"/>
              </a:endParaRP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7884368" y="1168400"/>
              <a:ext cx="1376362" cy="247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46800" rIns="18000" bIns="46800">
              <a:spAutoFit/>
            </a:bodyPr>
            <a:lstStyle/>
            <a:p>
              <a:pPr algn="ctr" defTabSz="328613" eaLnBrk="0" hangingPunct="0"/>
              <a:r>
                <a:rPr lang="it-IT" altLang="it-IT" sz="1000" b="1">
                  <a:solidFill>
                    <a:srgbClr val="00377B"/>
                  </a:solidFill>
                  <a:latin typeface="Tahoma" pitchFamily="34" charset="0"/>
                </a:rPr>
                <a:t>30.04</a:t>
              </a:r>
              <a:endParaRPr lang="en-GB" altLang="it-IT" sz="1000" b="1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19" name="Line 24"/>
            <p:cNvSpPr>
              <a:spLocks noChangeShapeType="1"/>
            </p:cNvSpPr>
            <p:nvPr/>
          </p:nvSpPr>
          <p:spPr bwMode="auto">
            <a:xfrm>
              <a:off x="8572550" y="1404186"/>
              <a:ext cx="61900" cy="47759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20" name="AutoShape 32"/>
            <p:cNvSpPr>
              <a:spLocks/>
            </p:cNvSpPr>
            <p:nvPr/>
          </p:nvSpPr>
          <p:spPr bwMode="auto">
            <a:xfrm>
              <a:off x="368300" y="5164138"/>
              <a:ext cx="1827213" cy="431800"/>
            </a:xfrm>
            <a:prstGeom prst="borderCallout3">
              <a:avLst>
                <a:gd name="adj1" fmla="val 26472"/>
                <a:gd name="adj2" fmla="val -4171"/>
                <a:gd name="adj3" fmla="val 26472"/>
                <a:gd name="adj4" fmla="val -4171"/>
                <a:gd name="adj5" fmla="val -248162"/>
                <a:gd name="adj6" fmla="val -4171"/>
                <a:gd name="adj7" fmla="val -855148"/>
                <a:gd name="adj8" fmla="val 4866"/>
              </a:avLst>
            </a:prstGeom>
            <a:solidFill>
              <a:srgbClr val="FFFFAF"/>
            </a:solidFill>
            <a:ln w="12700" algn="ctr">
              <a:solidFill>
                <a:schemeClr val="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pPr algn="ctr" defTabSz="190500" eaLnBrk="0" hangingPunct="0">
                <a:buClr>
                  <a:srgbClr val="1F497D"/>
                </a:buClr>
              </a:pPr>
              <a:r>
                <a:rPr lang="it-IT" altLang="it-IT" sz="1400" b="1">
                  <a:solidFill>
                    <a:srgbClr val="00377B"/>
                  </a:solidFill>
                  <a:latin typeface="Tahoma" pitchFamily="34" charset="0"/>
                </a:rPr>
                <a:t>Avvio SUA – RD 2011-2013</a:t>
              </a:r>
            </a:p>
          </p:txBody>
        </p:sp>
        <p:sp>
          <p:nvSpPr>
            <p:cNvPr id="17421" name="AutoShape 35"/>
            <p:cNvSpPr>
              <a:spLocks noChangeArrowheads="1"/>
            </p:cNvSpPr>
            <p:nvPr/>
          </p:nvSpPr>
          <p:spPr bwMode="auto">
            <a:xfrm>
              <a:off x="247939" y="3028950"/>
              <a:ext cx="4684101" cy="292100"/>
            </a:xfrm>
            <a:prstGeom prst="homePlate">
              <a:avLst>
                <a:gd name="adj" fmla="val 108391"/>
              </a:avLst>
            </a:prstGeom>
            <a:gradFill rotWithShape="0">
              <a:gsLst>
                <a:gs pos="0">
                  <a:srgbClr val="26C027"/>
                </a:gs>
                <a:gs pos="24001">
                  <a:srgbClr val="26C027"/>
                </a:gs>
                <a:gs pos="100000">
                  <a:srgbClr val="FF0000"/>
                </a:gs>
                <a:gs pos="100000">
                  <a:srgbClr val="66008F"/>
                </a:gs>
                <a:gs pos="100000">
                  <a:srgbClr val="DD0033"/>
                </a:gs>
                <a:gs pos="100000">
                  <a:srgbClr val="BA0066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it-IT" altLang="it-IT" sz="1300" b="1">
                  <a:solidFill>
                    <a:srgbClr val="FFFFFF"/>
                  </a:solidFill>
                </a:rPr>
                <a:t>Verifiche delle affiliazioni di personale</a:t>
              </a:r>
            </a:p>
          </p:txBody>
        </p:sp>
        <p:sp>
          <p:nvSpPr>
            <p:cNvPr id="17422" name="AutoShape 37"/>
            <p:cNvSpPr>
              <a:spLocks noChangeArrowheads="1"/>
            </p:cNvSpPr>
            <p:nvPr/>
          </p:nvSpPr>
          <p:spPr bwMode="auto">
            <a:xfrm>
              <a:off x="2551906" y="5389617"/>
              <a:ext cx="4324349" cy="369332"/>
            </a:xfrm>
            <a:prstGeom prst="homePlate">
              <a:avLst>
                <a:gd name="adj" fmla="val 108901"/>
              </a:avLst>
            </a:prstGeom>
            <a:solidFill>
              <a:srgbClr val="FF00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Clr>
                  <a:srgbClr val="1F497D"/>
                </a:buClr>
                <a:buFont typeface="Arial" charset="0"/>
                <a:buNone/>
              </a:pPr>
              <a:r>
                <a:rPr lang="it-IT" altLang="it-IT" sz="1400" b="1">
                  <a:solidFill>
                    <a:srgbClr val="FFFFFF"/>
                  </a:solidFill>
                </a:rPr>
                <a:t>Chiusura SUA-RD</a:t>
              </a:r>
              <a:r>
                <a:rPr lang="it-IT" altLang="it-IT" b="1">
                  <a:solidFill>
                    <a:srgbClr val="FFFFFF"/>
                  </a:solidFill>
                </a:rPr>
                <a:t>: </a:t>
              </a:r>
              <a:r>
                <a:rPr lang="it-IT" altLang="it-IT" sz="1400" b="1">
                  <a:solidFill>
                    <a:srgbClr val="FFFFFF"/>
                  </a:solidFill>
                </a:rPr>
                <a:t>Parte II sezione D, E ed F</a:t>
              </a:r>
            </a:p>
          </p:txBody>
        </p:sp>
        <p:sp>
          <p:nvSpPr>
            <p:cNvPr id="17423" name="Line 46"/>
            <p:cNvSpPr>
              <a:spLocks noChangeShapeType="1"/>
            </p:cNvSpPr>
            <p:nvPr/>
          </p:nvSpPr>
          <p:spPr bwMode="auto">
            <a:xfrm flipH="1" flipV="1">
              <a:off x="4859338" y="1412874"/>
              <a:ext cx="14287" cy="1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 type="diamond" w="med" len="med"/>
            </a:ln>
            <a:effectLst/>
          </p:spPr>
          <p:txBody>
            <a:bodyPr lIns="54000" rIns="54000" anchor="ctr"/>
            <a:lstStyle/>
            <a:p>
              <a:endParaRPr lang="it-IT"/>
            </a:p>
          </p:txBody>
        </p:sp>
        <p:sp>
          <p:nvSpPr>
            <p:cNvPr id="17424" name="Line 48"/>
            <p:cNvSpPr>
              <a:spLocks noChangeShapeType="1"/>
            </p:cNvSpPr>
            <p:nvPr/>
          </p:nvSpPr>
          <p:spPr bwMode="auto">
            <a:xfrm flipH="1" flipV="1">
              <a:off x="6659563" y="1412875"/>
              <a:ext cx="0" cy="0"/>
            </a:xfrm>
            <a:prstGeom prst="line">
              <a:avLst/>
            </a:prstGeom>
            <a:noFill/>
            <a:ln w="9525">
              <a:solidFill>
                <a:srgbClr val="006666"/>
              </a:solidFill>
              <a:round/>
              <a:headEnd/>
              <a:tailEnd type="diamond" w="med" len="med"/>
            </a:ln>
            <a:effectLst/>
          </p:spPr>
          <p:txBody>
            <a:bodyPr lIns="54000" rIns="54000" anchor="ctr"/>
            <a:lstStyle/>
            <a:p>
              <a:endParaRPr lang="it-IT"/>
            </a:p>
          </p:txBody>
        </p:sp>
        <p:sp>
          <p:nvSpPr>
            <p:cNvPr id="17425" name="Line 21"/>
            <p:cNvSpPr>
              <a:spLocks noChangeShapeType="1"/>
            </p:cNvSpPr>
            <p:nvPr/>
          </p:nvSpPr>
          <p:spPr bwMode="auto">
            <a:xfrm>
              <a:off x="247939" y="1404187"/>
              <a:ext cx="1588" cy="12239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26" name="AutoShape 36"/>
            <p:cNvSpPr>
              <a:spLocks noChangeArrowheads="1"/>
            </p:cNvSpPr>
            <p:nvPr/>
          </p:nvSpPr>
          <p:spPr bwMode="auto">
            <a:xfrm>
              <a:off x="247939" y="3756025"/>
              <a:ext cx="4684101" cy="292100"/>
            </a:xfrm>
            <a:prstGeom prst="homePlate">
              <a:avLst>
                <a:gd name="adj" fmla="val 77581"/>
              </a:avLst>
            </a:prstGeom>
            <a:gradFill rotWithShape="0">
              <a:gsLst>
                <a:gs pos="0">
                  <a:srgbClr val="26C027"/>
                </a:gs>
                <a:gs pos="24001">
                  <a:srgbClr val="26C027"/>
                </a:gs>
                <a:gs pos="100000">
                  <a:srgbClr val="FF0000"/>
                </a:gs>
                <a:gs pos="100000">
                  <a:srgbClr val="66008F"/>
                </a:gs>
                <a:gs pos="100000">
                  <a:srgbClr val="DD0033"/>
                </a:gs>
                <a:gs pos="100000">
                  <a:srgbClr val="BA0066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it-IT" altLang="it-IT" sz="1300" b="1">
                  <a:solidFill>
                    <a:srgbClr val="FFFFFF"/>
                  </a:solidFill>
                </a:rPr>
                <a:t>Verifiche sui progetti su bandi competitivi</a:t>
              </a:r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6408762" y="1168400"/>
              <a:ext cx="971550" cy="247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46800" rIns="18000" bIns="46800">
              <a:spAutoFit/>
            </a:bodyPr>
            <a:lstStyle/>
            <a:p>
              <a:pPr algn="ctr" defTabSz="328613" eaLnBrk="0" hangingPunct="0"/>
              <a:r>
                <a:rPr lang="it-IT" altLang="it-IT" sz="1000" b="1">
                  <a:solidFill>
                    <a:srgbClr val="00377B"/>
                  </a:solidFill>
                  <a:latin typeface="Tahoma" pitchFamily="34" charset="0"/>
                </a:rPr>
                <a:t>28.02</a:t>
              </a:r>
              <a:endParaRPr lang="en-GB" altLang="it-IT" sz="1000" b="1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28" name="Line 23"/>
            <p:cNvSpPr>
              <a:spLocks noChangeShapeType="1"/>
            </p:cNvSpPr>
            <p:nvPr/>
          </p:nvSpPr>
          <p:spPr bwMode="auto">
            <a:xfrm flipH="1">
              <a:off x="6876256" y="1383837"/>
              <a:ext cx="0" cy="41917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29" name="Rectangle 16"/>
            <p:cNvSpPr>
              <a:spLocks noChangeArrowheads="1"/>
            </p:cNvSpPr>
            <p:nvPr/>
          </p:nvSpPr>
          <p:spPr bwMode="auto">
            <a:xfrm>
              <a:off x="5147345" y="1168400"/>
              <a:ext cx="1512887" cy="247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46800" rIns="18000" bIns="46800">
              <a:spAutoFit/>
            </a:bodyPr>
            <a:lstStyle/>
            <a:p>
              <a:pPr algn="ctr" defTabSz="328613" eaLnBrk="0" hangingPunct="0"/>
              <a:r>
                <a:rPr lang="it-IT" altLang="it-IT" sz="1000" b="1">
                  <a:solidFill>
                    <a:srgbClr val="00377B"/>
                  </a:solidFill>
                  <a:latin typeface="Tahoma" pitchFamily="34" charset="0"/>
                </a:rPr>
                <a:t>13.02</a:t>
              </a:r>
              <a:endParaRPr lang="en-GB" altLang="it-IT" sz="1000" b="1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30" name="AutoShape 36"/>
            <p:cNvSpPr>
              <a:spLocks noChangeArrowheads="1"/>
            </p:cNvSpPr>
            <p:nvPr/>
          </p:nvSpPr>
          <p:spPr bwMode="auto">
            <a:xfrm>
              <a:off x="247939" y="4365625"/>
              <a:ext cx="4612093" cy="292100"/>
            </a:xfrm>
            <a:prstGeom prst="homePlate">
              <a:avLst>
                <a:gd name="adj" fmla="val 77631"/>
              </a:avLst>
            </a:prstGeom>
            <a:gradFill rotWithShape="0">
              <a:gsLst>
                <a:gs pos="0">
                  <a:srgbClr val="26C027"/>
                </a:gs>
                <a:gs pos="24001">
                  <a:srgbClr val="26C027"/>
                </a:gs>
                <a:gs pos="100000">
                  <a:srgbClr val="FF0000"/>
                </a:gs>
                <a:gs pos="100000">
                  <a:srgbClr val="66008F"/>
                </a:gs>
                <a:gs pos="100000">
                  <a:srgbClr val="DD0033"/>
                </a:gs>
                <a:gs pos="100000">
                  <a:srgbClr val="BA0066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it-IT" altLang="it-IT" sz="1300" b="1">
                  <a:solidFill>
                    <a:srgbClr val="FFFFFF"/>
                  </a:solidFill>
                </a:rPr>
                <a:t>Inserimento dati su SUA di Ateneo</a:t>
              </a:r>
            </a:p>
          </p:txBody>
        </p:sp>
        <p:sp>
          <p:nvSpPr>
            <p:cNvPr id="17431" name="Rectangle 6"/>
            <p:cNvSpPr>
              <a:spLocks noChangeArrowheads="1"/>
            </p:cNvSpPr>
            <p:nvPr/>
          </p:nvSpPr>
          <p:spPr bwMode="auto">
            <a:xfrm>
              <a:off x="4238625" y="1163638"/>
              <a:ext cx="1270000" cy="249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46800" rIns="18000" bIns="46800">
              <a:spAutoFit/>
            </a:bodyPr>
            <a:lstStyle/>
            <a:p>
              <a:pPr algn="ctr" defTabSz="328613" eaLnBrk="0" hangingPunct="0"/>
              <a:r>
                <a:rPr lang="it-IT" altLang="it-IT" sz="1000" b="1">
                  <a:solidFill>
                    <a:srgbClr val="00377B"/>
                  </a:solidFill>
                  <a:latin typeface="Tahoma" pitchFamily="34" charset="0"/>
                </a:rPr>
                <a:t>30/01</a:t>
              </a:r>
              <a:endParaRPr lang="en-GB" altLang="it-IT" sz="1000" b="1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32" name="AutoShape 38"/>
            <p:cNvSpPr>
              <a:spLocks noChangeArrowheads="1"/>
            </p:cNvSpPr>
            <p:nvPr/>
          </p:nvSpPr>
          <p:spPr bwMode="auto">
            <a:xfrm>
              <a:off x="2542382" y="6026249"/>
              <a:ext cx="6030167" cy="307777"/>
            </a:xfrm>
            <a:prstGeom prst="homePlate">
              <a:avLst>
                <a:gd name="adj" fmla="val 140414"/>
              </a:avLst>
            </a:prstGeom>
            <a:solidFill>
              <a:srgbClr val="FF00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Clr>
                  <a:srgbClr val="1F497D"/>
                </a:buClr>
              </a:pPr>
              <a:r>
                <a:rPr lang="it-IT" altLang="it-IT" sz="1400" b="1">
                  <a:solidFill>
                    <a:srgbClr val="FFFFFF"/>
                  </a:solidFill>
                </a:rPr>
                <a:t>Chiusura SUA –RD: Parte II sezione G e H </a:t>
              </a:r>
            </a:p>
          </p:txBody>
        </p:sp>
        <p:sp>
          <p:nvSpPr>
            <p:cNvPr id="17433" name="Rectangle 6"/>
            <p:cNvSpPr>
              <a:spLocks noChangeArrowheads="1"/>
            </p:cNvSpPr>
            <p:nvPr/>
          </p:nvSpPr>
          <p:spPr bwMode="auto">
            <a:xfrm>
              <a:off x="-324544" y="1163638"/>
              <a:ext cx="1270000" cy="249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46800" rIns="18000" bIns="46800">
              <a:spAutoFit/>
            </a:bodyPr>
            <a:lstStyle/>
            <a:p>
              <a:pPr algn="ctr" defTabSz="328613" eaLnBrk="0" hangingPunct="0"/>
              <a:r>
                <a:rPr lang="it-IT" altLang="it-IT" sz="1000" b="1">
                  <a:solidFill>
                    <a:srgbClr val="00377B"/>
                  </a:solidFill>
                  <a:latin typeface="Tahoma" pitchFamily="34" charset="0"/>
                </a:rPr>
                <a:t>Luglio</a:t>
              </a:r>
              <a:endParaRPr lang="en-GB" altLang="it-IT" sz="1000" b="1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34" name="AutoShape 35"/>
            <p:cNvSpPr>
              <a:spLocks noChangeArrowheads="1"/>
            </p:cNvSpPr>
            <p:nvPr/>
          </p:nvSpPr>
          <p:spPr bwMode="auto">
            <a:xfrm>
              <a:off x="249527" y="2636838"/>
              <a:ext cx="4682513" cy="292100"/>
            </a:xfrm>
            <a:prstGeom prst="homePlate">
              <a:avLst>
                <a:gd name="adj" fmla="val 108429"/>
              </a:avLst>
            </a:prstGeom>
            <a:gradFill rotWithShape="0">
              <a:gsLst>
                <a:gs pos="0">
                  <a:srgbClr val="27C728"/>
                </a:gs>
                <a:gs pos="2000">
                  <a:srgbClr val="27C728"/>
                </a:gs>
                <a:gs pos="100000">
                  <a:srgbClr val="FF0000"/>
                </a:gs>
                <a:gs pos="100000">
                  <a:srgbClr val="66008F"/>
                </a:gs>
                <a:gs pos="100000">
                  <a:srgbClr val="DD0033"/>
                </a:gs>
                <a:gs pos="100000">
                  <a:srgbClr val="BA0066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it-IT" altLang="it-IT" sz="1300" b="1">
                  <a:solidFill>
                    <a:srgbClr val="FFFFFF"/>
                  </a:solidFill>
                </a:rPr>
                <a:t>Conclusione sperimentazione SUA-RD terza missione</a:t>
              </a:r>
            </a:p>
          </p:txBody>
        </p:sp>
        <p:sp>
          <p:nvSpPr>
            <p:cNvPr id="7208" name="Line 23"/>
            <p:cNvSpPr>
              <a:spLocks noChangeShapeType="1"/>
            </p:cNvSpPr>
            <p:nvPr/>
          </p:nvSpPr>
          <p:spPr bwMode="auto">
            <a:xfrm>
              <a:off x="4873623" y="1416050"/>
              <a:ext cx="1" cy="3241675"/>
            </a:xfrm>
            <a:prstGeom prst="line">
              <a:avLst/>
            </a:prstGeom>
            <a:noFill/>
            <a:ln w="38100">
              <a:gradFill>
                <a:gsLst>
                  <a:gs pos="1000">
                    <a:srgbClr val="FF0000"/>
                  </a:gs>
                  <a:gs pos="100000">
                    <a:srgbClr val="21A922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FF9966"/>
                    </a:outerShdw>
                  </a:effectLst>
                </a14:hiddenEffects>
              </a:ext>
            </a:extLst>
          </p:spPr>
          <p:txBody>
            <a:bodyPr lIns="54000" tIns="46800" rIns="54000" bIns="46800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7438" name="AutoShape 37"/>
            <p:cNvSpPr>
              <a:spLocks noChangeArrowheads="1"/>
            </p:cNvSpPr>
            <p:nvPr/>
          </p:nvSpPr>
          <p:spPr bwMode="auto">
            <a:xfrm>
              <a:off x="2558400" y="4956557"/>
              <a:ext cx="3385201" cy="338554"/>
            </a:xfrm>
            <a:prstGeom prst="homePlate">
              <a:avLst>
                <a:gd name="adj" fmla="val 108924"/>
              </a:avLst>
            </a:prstGeom>
            <a:solidFill>
              <a:srgbClr val="FF00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buClr>
                  <a:srgbClr val="1F497D"/>
                </a:buClr>
                <a:buFont typeface="Arial" charset="0"/>
                <a:buNone/>
              </a:pPr>
              <a:r>
                <a:rPr lang="it-IT" altLang="it-IT" sz="1200" b="1">
                  <a:solidFill>
                    <a:srgbClr val="FFFFFF"/>
                  </a:solidFill>
                </a:rPr>
                <a:t>Chiusura SUA-RD</a:t>
              </a:r>
              <a:r>
                <a:rPr lang="it-IT" altLang="it-IT" sz="1600" b="1">
                  <a:solidFill>
                    <a:srgbClr val="FFFFFF"/>
                  </a:solidFill>
                </a:rPr>
                <a:t>: </a:t>
              </a:r>
              <a:r>
                <a:rPr lang="it-IT" altLang="it-IT" sz="1200" b="1">
                  <a:solidFill>
                    <a:srgbClr val="FFFFFF"/>
                  </a:solidFill>
                </a:rPr>
                <a:t>Parte I sezione A, B e C</a:t>
              </a:r>
            </a:p>
          </p:txBody>
        </p:sp>
        <p:sp>
          <p:nvSpPr>
            <p:cNvPr id="17439" name="Line 23"/>
            <p:cNvSpPr>
              <a:spLocks noChangeShapeType="1"/>
            </p:cNvSpPr>
            <p:nvPr/>
          </p:nvSpPr>
          <p:spPr bwMode="auto">
            <a:xfrm flipH="1">
              <a:off x="5943600" y="1416050"/>
              <a:ext cx="0" cy="37097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40" name="Line 23"/>
            <p:cNvSpPr>
              <a:spLocks noChangeShapeType="1"/>
            </p:cNvSpPr>
            <p:nvPr/>
          </p:nvSpPr>
          <p:spPr bwMode="auto">
            <a:xfrm flipH="1">
              <a:off x="2659011" y="1412777"/>
              <a:ext cx="0" cy="12240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41" name="Rectangle 6"/>
            <p:cNvSpPr>
              <a:spLocks noChangeArrowheads="1"/>
            </p:cNvSpPr>
            <p:nvPr/>
          </p:nvSpPr>
          <p:spPr bwMode="auto">
            <a:xfrm>
              <a:off x="2051720" y="1163539"/>
              <a:ext cx="1270000" cy="249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8000" tIns="46800" rIns="18000" bIns="46800">
              <a:spAutoFit/>
            </a:bodyPr>
            <a:lstStyle/>
            <a:p>
              <a:pPr algn="ctr" defTabSz="328613" eaLnBrk="0" hangingPunct="0"/>
              <a:r>
                <a:rPr lang="it-IT" altLang="it-IT" sz="1000" b="1">
                  <a:solidFill>
                    <a:srgbClr val="00377B"/>
                  </a:solidFill>
                  <a:latin typeface="Tahoma" pitchFamily="34" charset="0"/>
                </a:rPr>
                <a:t>20/11</a:t>
              </a:r>
              <a:endParaRPr lang="en-GB" altLang="it-IT" sz="1000" b="1">
                <a:solidFill>
                  <a:srgbClr val="00377B"/>
                </a:solidFill>
                <a:latin typeface="Tahoma" pitchFamily="34" charset="0"/>
              </a:endParaRPr>
            </a:p>
          </p:txBody>
        </p:sp>
        <p:sp>
          <p:nvSpPr>
            <p:cNvPr id="17442" name="Line 23"/>
            <p:cNvSpPr>
              <a:spLocks noChangeShapeType="1"/>
            </p:cNvSpPr>
            <p:nvPr/>
          </p:nvSpPr>
          <p:spPr bwMode="auto">
            <a:xfrm flipH="1">
              <a:off x="2659011" y="3321050"/>
              <a:ext cx="0" cy="4349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43" name="Line 23"/>
            <p:cNvSpPr>
              <a:spLocks noChangeShapeType="1"/>
            </p:cNvSpPr>
            <p:nvPr/>
          </p:nvSpPr>
          <p:spPr bwMode="auto">
            <a:xfrm>
              <a:off x="2659011" y="4048126"/>
              <a:ext cx="0" cy="3175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  <p:sp>
          <p:nvSpPr>
            <p:cNvPr id="17444" name="Line 23"/>
            <p:cNvSpPr>
              <a:spLocks noChangeShapeType="1"/>
            </p:cNvSpPr>
            <p:nvPr/>
          </p:nvSpPr>
          <p:spPr bwMode="auto">
            <a:xfrm>
              <a:off x="2662567" y="4639057"/>
              <a:ext cx="0" cy="3175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54000" tIns="46800" rIns="54000" bIns="46800" anchor="ctr"/>
            <a:lstStyle/>
            <a:p>
              <a:endParaRPr lang="it-IT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ttangolo arrotondato 92"/>
          <p:cNvSpPr/>
          <p:nvPr/>
        </p:nvSpPr>
        <p:spPr>
          <a:xfrm>
            <a:off x="663575" y="1169988"/>
            <a:ext cx="7735888" cy="4059237"/>
          </a:xfrm>
          <a:prstGeom prst="roundRect">
            <a:avLst/>
          </a:prstGeom>
          <a:noFill/>
          <a:ln>
            <a:solidFill>
              <a:srgbClr val="21A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54" name="Connettore 4 53"/>
          <p:cNvCxnSpPr>
            <a:stCxn id="45" idx="4"/>
            <a:endCxn id="22" idx="0"/>
          </p:cNvCxnSpPr>
          <p:nvPr/>
        </p:nvCxnSpPr>
        <p:spPr>
          <a:xfrm rot="5400000" flipH="1">
            <a:off x="76201" y="3290887"/>
            <a:ext cx="5111750" cy="1012825"/>
          </a:xfrm>
          <a:prstGeom prst="bentConnector5">
            <a:avLst>
              <a:gd name="adj1" fmla="val -4472"/>
              <a:gd name="adj2" fmla="val 293944"/>
              <a:gd name="adj3" fmla="val 104472"/>
            </a:avLst>
          </a:prstGeom>
          <a:ln w="31750">
            <a:solidFill>
              <a:srgbClr val="FF7C1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13"/>
          <p:cNvSpPr/>
          <p:nvPr/>
        </p:nvSpPr>
        <p:spPr>
          <a:xfrm>
            <a:off x="138113" y="1169988"/>
            <a:ext cx="8466137" cy="3960812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7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indicazioni generali</a:t>
            </a:r>
            <a:endParaRPr lang="it-IT" altLang="it-IT" sz="1400" smtClean="0"/>
          </a:p>
        </p:txBody>
      </p:sp>
      <p:grpSp>
        <p:nvGrpSpPr>
          <p:cNvPr id="18438" name="Gruppo 4"/>
          <p:cNvGrpSpPr>
            <a:grpSpLocks/>
          </p:cNvGrpSpPr>
          <p:nvPr/>
        </p:nvGrpSpPr>
        <p:grpSpPr bwMode="auto">
          <a:xfrm>
            <a:off x="34925" y="1241425"/>
            <a:ext cx="3384550" cy="1409700"/>
            <a:chOff x="-118298" y="1101880"/>
            <a:chExt cx="3106122" cy="1185233"/>
          </a:xfrm>
        </p:grpSpPr>
        <p:sp>
          <p:nvSpPr>
            <p:cNvPr id="22" name="Ovale 21"/>
            <p:cNvSpPr/>
            <p:nvPr/>
          </p:nvSpPr>
          <p:spPr bwMode="auto">
            <a:xfrm>
              <a:off x="611612" y="1101880"/>
              <a:ext cx="2376212" cy="118523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600" dirty="0">
                  <a:solidFill>
                    <a:schemeClr val="bg1"/>
                  </a:solidFill>
                </a:rPr>
                <a:t>Descrizione dei gruppi di ricerca: expertise e risultati  </a:t>
              </a:r>
            </a:p>
          </p:txBody>
        </p:sp>
        <p:grpSp>
          <p:nvGrpSpPr>
            <p:cNvPr id="18468" name="Gruppo 7"/>
            <p:cNvGrpSpPr>
              <a:grpSpLocks/>
            </p:cNvGrpSpPr>
            <p:nvPr/>
          </p:nvGrpSpPr>
          <p:grpSpPr bwMode="auto">
            <a:xfrm>
              <a:off x="-118298" y="1548602"/>
              <a:ext cx="1130803" cy="700506"/>
              <a:chOff x="97805" y="2553979"/>
              <a:chExt cx="1130413" cy="700867"/>
            </a:xfrm>
          </p:grpSpPr>
          <p:pic>
            <p:nvPicPr>
              <p:cNvPr id="18469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 t="11563" b="16724"/>
              <a:stretch>
                <a:fillRect/>
              </a:stretch>
            </p:blipFill>
            <p:spPr bwMode="auto">
              <a:xfrm>
                <a:off x="97805" y="2553979"/>
                <a:ext cx="1130413" cy="506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ttangolo 25"/>
              <p:cNvSpPr/>
              <p:nvPr/>
            </p:nvSpPr>
            <p:spPr>
              <a:xfrm>
                <a:off x="97805" y="3039143"/>
                <a:ext cx="1130169" cy="216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rgbClr val="0070C0"/>
                    </a:solidFill>
                  </a:rPr>
                  <a:t>Quadro B1b</a:t>
                </a:r>
              </a:p>
            </p:txBody>
          </p:sp>
        </p:grpSp>
      </p:grpSp>
      <p:sp>
        <p:nvSpPr>
          <p:cNvPr id="28" name="Ovale 27"/>
          <p:cNvSpPr/>
          <p:nvPr/>
        </p:nvSpPr>
        <p:spPr bwMode="auto">
          <a:xfrm>
            <a:off x="5284788" y="1241425"/>
            <a:ext cx="2816225" cy="13700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</a:rPr>
              <a:t>Analisi dei punti di forza e di debolezza a partire da VQR e altro e azioni correttive</a:t>
            </a:r>
          </a:p>
        </p:txBody>
      </p:sp>
      <p:grpSp>
        <p:nvGrpSpPr>
          <p:cNvPr id="18440" name="Gruppo 18"/>
          <p:cNvGrpSpPr>
            <a:grpSpLocks/>
          </p:cNvGrpSpPr>
          <p:nvPr/>
        </p:nvGrpSpPr>
        <p:grpSpPr bwMode="auto">
          <a:xfrm>
            <a:off x="7835900" y="1617663"/>
            <a:ext cx="1128713" cy="722312"/>
            <a:chOff x="490598" y="2778319"/>
            <a:chExt cx="1130414" cy="722689"/>
          </a:xfrm>
        </p:grpSpPr>
        <p:pic>
          <p:nvPicPr>
            <p:cNvPr id="1846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t="11563" b="16724"/>
            <a:stretch>
              <a:fillRect/>
            </a:stretch>
          </p:blipFill>
          <p:spPr bwMode="auto">
            <a:xfrm>
              <a:off x="490599" y="2778319"/>
              <a:ext cx="1130413" cy="50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ttangolo 30"/>
            <p:cNvSpPr/>
            <p:nvPr/>
          </p:nvSpPr>
          <p:spPr>
            <a:xfrm>
              <a:off x="490598" y="3234169"/>
              <a:ext cx="1128824" cy="266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400" b="1" dirty="0">
                  <a:solidFill>
                    <a:srgbClr val="0070C0"/>
                  </a:solidFill>
                </a:rPr>
                <a:t>Quadro B3</a:t>
              </a:r>
            </a:p>
          </p:txBody>
        </p:sp>
      </p:grpSp>
      <p:sp>
        <p:nvSpPr>
          <p:cNvPr id="45" name="Ovale 44"/>
          <p:cNvSpPr/>
          <p:nvPr/>
        </p:nvSpPr>
        <p:spPr bwMode="auto">
          <a:xfrm>
            <a:off x="2043113" y="5057775"/>
            <a:ext cx="2190750" cy="1295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</a:rPr>
              <a:t>Descrizione delle politiche di qualità del </a:t>
            </a:r>
            <a:r>
              <a:rPr lang="it-IT" sz="1600" dirty="0" err="1">
                <a:solidFill>
                  <a:schemeClr val="bg1"/>
                </a:solidFill>
              </a:rPr>
              <a:t>Dip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8442" name="Gruppo 24"/>
          <p:cNvGrpSpPr>
            <a:grpSpLocks/>
          </p:cNvGrpSpPr>
          <p:nvPr/>
        </p:nvGrpSpPr>
        <p:grpSpPr bwMode="auto">
          <a:xfrm>
            <a:off x="1331913" y="5800725"/>
            <a:ext cx="1152525" cy="723900"/>
            <a:chOff x="323528" y="2778319"/>
            <a:chExt cx="1152128" cy="722689"/>
          </a:xfrm>
        </p:grpSpPr>
        <p:pic>
          <p:nvPicPr>
            <p:cNvPr id="18463" name="Picture 6"/>
            <p:cNvPicPr>
              <a:picLocks noChangeAspect="1" noChangeArrowheads="1"/>
            </p:cNvPicPr>
            <p:nvPr/>
          </p:nvPicPr>
          <p:blipFill>
            <a:blip r:embed="rId4"/>
            <a:srcRect t="11563" b="16724"/>
            <a:stretch>
              <a:fillRect/>
            </a:stretch>
          </p:blipFill>
          <p:spPr bwMode="auto">
            <a:xfrm>
              <a:off x="328975" y="2778319"/>
              <a:ext cx="1130413" cy="50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ttangolo 47"/>
            <p:cNvSpPr/>
            <p:nvPr/>
          </p:nvSpPr>
          <p:spPr>
            <a:xfrm>
              <a:off x="323528" y="3068346"/>
              <a:ext cx="1152128" cy="4326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00" b="1" dirty="0">
                <a:solidFill>
                  <a:srgbClr val="0070C0"/>
                </a:solidFill>
              </a:endParaRPr>
            </a:p>
            <a:p>
              <a:pPr algn="ctr">
                <a:defRPr/>
              </a:pPr>
              <a:r>
                <a:rPr lang="it-IT" sz="1400" b="1" dirty="0">
                  <a:solidFill>
                    <a:srgbClr val="0070C0"/>
                  </a:solidFill>
                </a:rPr>
                <a:t>Quadro B2</a:t>
              </a:r>
            </a:p>
          </p:txBody>
        </p:sp>
      </p:grpSp>
      <p:sp>
        <p:nvSpPr>
          <p:cNvPr id="49" name="Ovale 48"/>
          <p:cNvSpPr/>
          <p:nvPr/>
        </p:nvSpPr>
        <p:spPr bwMode="auto">
          <a:xfrm>
            <a:off x="5076825" y="5051425"/>
            <a:ext cx="2190750" cy="1295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</a:rPr>
              <a:t>Struttura organizzativa del </a:t>
            </a:r>
            <a:r>
              <a:rPr lang="it-IT" sz="1600" dirty="0" err="1">
                <a:solidFill>
                  <a:schemeClr val="bg1"/>
                </a:solidFill>
              </a:rPr>
              <a:t>Dip</a:t>
            </a:r>
            <a:r>
              <a:rPr lang="it-IT" sz="16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8444" name="Gruppo 14"/>
          <p:cNvGrpSpPr>
            <a:grpSpLocks/>
          </p:cNvGrpSpPr>
          <p:nvPr/>
        </p:nvGrpSpPr>
        <p:grpSpPr bwMode="auto">
          <a:xfrm>
            <a:off x="7019925" y="5373688"/>
            <a:ext cx="1152525" cy="754062"/>
            <a:chOff x="7152123" y="5806629"/>
            <a:chExt cx="1152525" cy="755271"/>
          </a:xfrm>
        </p:grpSpPr>
        <p:pic>
          <p:nvPicPr>
            <p:cNvPr id="18461" name="Picture 6"/>
            <p:cNvPicPr>
              <a:picLocks noChangeAspect="1" noChangeArrowheads="1"/>
            </p:cNvPicPr>
            <p:nvPr/>
          </p:nvPicPr>
          <p:blipFill>
            <a:blip r:embed="rId4"/>
            <a:srcRect t="11563" b="16724"/>
            <a:stretch>
              <a:fillRect/>
            </a:stretch>
          </p:blipFill>
          <p:spPr bwMode="auto">
            <a:xfrm>
              <a:off x="7162985" y="5806629"/>
              <a:ext cx="1130803" cy="50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ttangolo 51"/>
            <p:cNvSpPr/>
            <p:nvPr/>
          </p:nvSpPr>
          <p:spPr bwMode="auto">
            <a:xfrm>
              <a:off x="7152123" y="6127818"/>
              <a:ext cx="1152525" cy="434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400" b="1" dirty="0">
                <a:solidFill>
                  <a:srgbClr val="0070C0"/>
                </a:solidFill>
              </a:endParaRPr>
            </a:p>
            <a:p>
              <a:pPr algn="ctr">
                <a:defRPr/>
              </a:pPr>
              <a:r>
                <a:rPr lang="it-IT" sz="1400" b="1" dirty="0">
                  <a:solidFill>
                    <a:srgbClr val="0070C0"/>
                  </a:solidFill>
                </a:rPr>
                <a:t>Quadro B1</a:t>
              </a:r>
            </a:p>
          </p:txBody>
        </p:sp>
      </p:grpSp>
      <p:cxnSp>
        <p:nvCxnSpPr>
          <p:cNvPr id="19" name="Connettore 2 18"/>
          <p:cNvCxnSpPr>
            <a:stCxn id="22" idx="6"/>
            <a:endCxn id="28" idx="2"/>
          </p:cNvCxnSpPr>
          <p:nvPr/>
        </p:nvCxnSpPr>
        <p:spPr>
          <a:xfrm flipV="1">
            <a:off x="3419475" y="1927225"/>
            <a:ext cx="1865313" cy="19050"/>
          </a:xfrm>
          <a:prstGeom prst="straightConnector1">
            <a:avLst/>
          </a:prstGeom>
          <a:ln w="31750">
            <a:solidFill>
              <a:srgbClr val="FF7C1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2162175" y="2659063"/>
            <a:ext cx="1473200" cy="409575"/>
          </a:xfrm>
          <a:prstGeom prst="straightConnector1">
            <a:avLst/>
          </a:prstGeom>
          <a:ln w="31750">
            <a:solidFill>
              <a:srgbClr val="FF7C1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8" idx="4"/>
          </p:cNvCxnSpPr>
          <p:nvPr/>
        </p:nvCxnSpPr>
        <p:spPr>
          <a:xfrm flipH="1">
            <a:off x="5688013" y="2611438"/>
            <a:ext cx="1004887" cy="457200"/>
          </a:xfrm>
          <a:prstGeom prst="straightConnector1">
            <a:avLst/>
          </a:prstGeom>
          <a:ln w="31750">
            <a:solidFill>
              <a:srgbClr val="FF7C1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45" idx="6"/>
            <a:endCxn id="49" idx="2"/>
          </p:cNvCxnSpPr>
          <p:nvPr/>
        </p:nvCxnSpPr>
        <p:spPr>
          <a:xfrm flipV="1">
            <a:off x="4233863" y="5699125"/>
            <a:ext cx="842962" cy="6350"/>
          </a:xfrm>
          <a:prstGeom prst="straightConnector1">
            <a:avLst/>
          </a:prstGeom>
          <a:ln w="31750">
            <a:solidFill>
              <a:srgbClr val="FF7C1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4 71"/>
          <p:cNvCxnSpPr>
            <a:stCxn id="45" idx="2"/>
          </p:cNvCxnSpPr>
          <p:nvPr/>
        </p:nvCxnSpPr>
        <p:spPr>
          <a:xfrm rot="10800000">
            <a:off x="1511300" y="3779838"/>
            <a:ext cx="531813" cy="1925637"/>
          </a:xfrm>
          <a:prstGeom prst="bentConnector2">
            <a:avLst/>
          </a:prstGeom>
          <a:ln w="31750">
            <a:solidFill>
              <a:srgbClr val="FF7C1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50" name="Gruppo 84"/>
          <p:cNvGrpSpPr>
            <a:grpSpLocks/>
          </p:cNvGrpSpPr>
          <p:nvPr/>
        </p:nvGrpSpPr>
        <p:grpSpPr bwMode="auto">
          <a:xfrm>
            <a:off x="2187575" y="3141663"/>
            <a:ext cx="5929313" cy="1700212"/>
            <a:chOff x="2043889" y="3356992"/>
            <a:chExt cx="5929432" cy="1701223"/>
          </a:xfrm>
        </p:grpSpPr>
        <p:sp>
          <p:nvSpPr>
            <p:cNvPr id="84" name="Rettangolo 83"/>
            <p:cNvSpPr/>
            <p:nvPr/>
          </p:nvSpPr>
          <p:spPr>
            <a:xfrm>
              <a:off x="2043889" y="3356992"/>
              <a:ext cx="4904375" cy="1701223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FF200"/>
                  </a:gs>
                  <a:gs pos="100000">
                    <a:srgbClr val="FF7A00"/>
                  </a:gs>
                  <a:gs pos="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18455" name="Gruppo 40"/>
            <p:cNvGrpSpPr>
              <a:grpSpLocks/>
            </p:cNvGrpSpPr>
            <p:nvPr/>
          </p:nvGrpSpPr>
          <p:grpSpPr bwMode="auto">
            <a:xfrm>
              <a:off x="2215048" y="3471810"/>
              <a:ext cx="5758273" cy="1404577"/>
              <a:chOff x="2359064" y="2996952"/>
              <a:chExt cx="5758273" cy="1404577"/>
            </a:xfrm>
          </p:grpSpPr>
          <p:sp>
            <p:nvSpPr>
              <p:cNvPr id="35" name="Ovale 34"/>
              <p:cNvSpPr/>
              <p:nvPr/>
            </p:nvSpPr>
            <p:spPr bwMode="auto">
              <a:xfrm>
                <a:off x="4059605" y="3031448"/>
                <a:ext cx="2816282" cy="1370827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600" dirty="0">
                    <a:solidFill>
                      <a:schemeClr val="bg1"/>
                    </a:solidFill>
                  </a:rPr>
                  <a:t>Definizione di Obiettivi specifici di ricerca del </a:t>
                </a:r>
                <a:r>
                  <a:rPr lang="it-IT" sz="1600" dirty="0" err="1">
                    <a:solidFill>
                      <a:schemeClr val="bg1"/>
                    </a:solidFill>
                  </a:rPr>
                  <a:t>Dip</a:t>
                </a:r>
                <a:r>
                  <a:rPr lang="it-IT" sz="1600" dirty="0">
                    <a:solidFill>
                      <a:schemeClr val="bg1"/>
                    </a:solidFill>
                  </a:rPr>
                  <a:t>. e criteri di verificabilità </a:t>
                </a:r>
              </a:p>
            </p:txBody>
          </p:sp>
          <p:sp>
            <p:nvSpPr>
              <p:cNvPr id="36" name="Ovale 35"/>
              <p:cNvSpPr/>
              <p:nvPr/>
            </p:nvSpPr>
            <p:spPr bwMode="auto">
              <a:xfrm>
                <a:off x="2359358" y="2996502"/>
                <a:ext cx="2024104" cy="129617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1600" dirty="0">
                    <a:solidFill>
                      <a:schemeClr val="bg1"/>
                    </a:solidFill>
                  </a:rPr>
                  <a:t>Vision e obiettivi strategici di Ateneo</a:t>
                </a:r>
              </a:p>
            </p:txBody>
          </p:sp>
          <p:grpSp>
            <p:nvGrpSpPr>
              <p:cNvPr id="18458" name="Gruppo 21"/>
              <p:cNvGrpSpPr>
                <a:grpSpLocks/>
              </p:cNvGrpSpPr>
              <p:nvPr/>
            </p:nvGrpSpPr>
            <p:grpSpPr bwMode="auto">
              <a:xfrm>
                <a:off x="6966399" y="3426654"/>
                <a:ext cx="1150938" cy="679617"/>
                <a:chOff x="3512119" y="2271656"/>
                <a:chExt cx="1152128" cy="679971"/>
              </a:xfrm>
            </p:grpSpPr>
            <p:pic>
              <p:nvPicPr>
                <p:cNvPr id="18459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11563" b="16724"/>
                <a:stretch>
                  <a:fillRect/>
                </a:stretch>
              </p:blipFill>
              <p:spPr bwMode="auto">
                <a:xfrm>
                  <a:off x="3517567" y="2271656"/>
                  <a:ext cx="1130412" cy="506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Rettangolo 43"/>
                <p:cNvSpPr/>
                <p:nvPr/>
              </p:nvSpPr>
              <p:spPr>
                <a:xfrm>
                  <a:off x="3512096" y="2519898"/>
                  <a:ext cx="1152151" cy="43228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400" b="1" dirty="0">
                    <a:solidFill>
                      <a:srgbClr val="0070C0"/>
                    </a:solidFill>
                  </a:endParaRPr>
                </a:p>
                <a:p>
                  <a:pPr algn="ctr">
                    <a:defRPr/>
                  </a:pPr>
                  <a:r>
                    <a:rPr lang="it-IT" sz="1400" b="1" dirty="0">
                      <a:solidFill>
                        <a:srgbClr val="0070C0"/>
                      </a:solidFill>
                    </a:rPr>
                    <a:t>Quadro A1</a:t>
                  </a:r>
                </a:p>
              </p:txBody>
            </p:sp>
          </p:grpSp>
        </p:grpSp>
      </p:grpSp>
      <p:sp>
        <p:nvSpPr>
          <p:cNvPr id="86" name="Rettangolo arrotondato 85"/>
          <p:cNvSpPr/>
          <p:nvPr/>
        </p:nvSpPr>
        <p:spPr>
          <a:xfrm>
            <a:off x="830263" y="2832100"/>
            <a:ext cx="121285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0070C0"/>
                </a:solidFill>
              </a:rPr>
              <a:t>Investimenti in ricerca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220788"/>
            <a:ext cx="8605837" cy="3000375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 marL="742950" lvl="1" indent="-285750">
              <a:lnSpc>
                <a:spcPct val="150000"/>
              </a:lnSpc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Nella compilazione della SUA-RD è opportuno fare dei collegamenti e dei richiami tra le varie sezioni (A1, B1, B2 e B3).</a:t>
            </a:r>
          </a:p>
          <a:p>
            <a:pPr marL="742950" lvl="1" indent="-285750">
              <a:lnSpc>
                <a:spcPct val="150000"/>
              </a:lnSpc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E</a:t>
            </a: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’ opportuno, ogni qualvolta si presenta il caso, richiamare anche attraverso dei link, documenti a supporto ed evidenza di quanto viene dichiarato (es. se si cita un regolamento, di ateneo o di dipartimento, indicare il link; indicare estremi di delibere degli organi che attestano quanto illustrato nella scheda.. ) </a:t>
            </a:r>
          </a:p>
        </p:txBody>
      </p:sp>
      <p:sp>
        <p:nvSpPr>
          <p:cNvPr id="19459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indicazioni generali</a:t>
            </a:r>
            <a:endParaRPr lang="it-IT" altLang="it-IT" sz="1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432800" cy="203200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Quadro A1: Dichiarazione degli obiettivi di ricerca </a:t>
            </a:r>
            <a:r>
              <a:rPr lang="it-IT" altLang="it-IT" sz="1100" dirty="0" smtClean="0">
                <a:cs typeface="Arial" pitchFamily="34" charset="0"/>
              </a:rPr>
              <a:t>(</a:t>
            </a:r>
            <a:r>
              <a:rPr lang="it-IT" altLang="it-IT" sz="1100" dirty="0" err="1" smtClean="0">
                <a:cs typeface="Arial" pitchFamily="34" charset="0"/>
              </a:rPr>
              <a:t>max</a:t>
            </a:r>
            <a:r>
              <a:rPr lang="it-IT" altLang="it-IT" sz="1100" dirty="0" smtClean="0">
                <a:cs typeface="Arial" pitchFamily="34" charset="0"/>
              </a:rPr>
              <a:t> 10 </a:t>
            </a:r>
            <a:r>
              <a:rPr lang="it-IT" altLang="it-IT" sz="1100" dirty="0" err="1" smtClean="0">
                <a:cs typeface="Arial" pitchFamily="34" charset="0"/>
              </a:rPr>
              <a:t>pag</a:t>
            </a:r>
            <a:r>
              <a:rPr lang="it-IT" altLang="it-IT" sz="1100" dirty="0" smtClean="0">
                <a:cs typeface="Arial" pitchFamily="34" charset="0"/>
              </a:rPr>
              <a:t>)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Settori di ricerca nei quali opera il dipartimento</a:t>
            </a:r>
            <a:endParaRPr lang="it-IT" altLang="it-IT" sz="14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Obiettivi di ricerca pluriennali, in linea con il Piano </a:t>
            </a:r>
          </a:p>
          <a:p>
            <a:pPr lvl="1">
              <a:buClr>
                <a:srgbClr val="00377B"/>
              </a:buClr>
              <a:defRPr/>
            </a:pPr>
            <a:r>
              <a:rPr lang="it-IT" altLang="it-IT" sz="1800" dirty="0">
                <a:solidFill>
                  <a:srgbClr val="00377B"/>
                </a:solidFill>
                <a:cs typeface="Arial" pitchFamily="34" charset="0"/>
              </a:rPr>
              <a:t> </a:t>
            </a: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    strategico di ateneo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Le modalità di realizzazione degli obiettivi primari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Le modalità del loro monitoraggio (tenuto conto di quanto emerso nel riesame)</a:t>
            </a:r>
            <a:endParaRPr lang="it-IT" altLang="it-IT" dirty="0">
              <a:cs typeface="Arial" pitchFamily="34" charset="0"/>
            </a:endParaRPr>
          </a:p>
        </p:txBody>
      </p:sp>
      <p:sp>
        <p:nvSpPr>
          <p:cNvPr id="20483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A - Obiettivi di ricerca del Dipartimento</a:t>
            </a:r>
            <a:endParaRPr lang="it-IT" altLang="it-IT" sz="1400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3557588"/>
            <a:ext cx="8432800" cy="1754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Ulteriori indicazioni di Ateneo</a:t>
            </a:r>
            <a:endParaRPr lang="it-IT" altLang="it-IT" sz="1100" dirty="0" smtClean="0"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Indicare prioritariamente gli obiettivi di ricerca a partire dai gruppi di ricerca del Dipartimento e dalle loro expertise</a:t>
            </a:r>
            <a:endParaRPr lang="it-IT" altLang="it-IT" sz="14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Riprendere i principali obiettivi del Piano strategico e coniugare al loro interno gli obiettivi del dipartimento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Indicare obiettivi specifici, chiari, ben definiti e verificabili</a:t>
            </a:r>
            <a:endParaRPr lang="it-IT" altLang="it-IT" dirty="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432800" cy="3970338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Esempio Quadro A1: Dichiarazione degli obiettivi di ricerca </a:t>
            </a:r>
            <a:r>
              <a:rPr lang="it-IT" altLang="it-IT" sz="1100" dirty="0" smtClean="0">
                <a:cs typeface="Arial" pitchFamily="34" charset="0"/>
              </a:rPr>
              <a:t>(</a:t>
            </a:r>
            <a:r>
              <a:rPr lang="it-IT" altLang="it-IT" sz="1100" dirty="0" err="1" smtClean="0">
                <a:cs typeface="Arial" pitchFamily="34" charset="0"/>
              </a:rPr>
              <a:t>max</a:t>
            </a:r>
            <a:r>
              <a:rPr lang="it-IT" altLang="it-IT" sz="1100" dirty="0" smtClean="0">
                <a:cs typeface="Arial" pitchFamily="34" charset="0"/>
              </a:rPr>
              <a:t> 10 </a:t>
            </a:r>
            <a:r>
              <a:rPr lang="it-IT" altLang="it-IT" sz="1100" dirty="0" err="1" smtClean="0">
                <a:cs typeface="Arial" pitchFamily="34" charset="0"/>
              </a:rPr>
              <a:t>pag</a:t>
            </a:r>
            <a:r>
              <a:rPr lang="it-IT" altLang="it-IT" sz="1100" dirty="0" smtClean="0">
                <a:cs typeface="Arial" pitchFamily="34" charset="0"/>
              </a:rPr>
              <a:t>)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Analisi delle risorse umane del Dipartimento inserite</a:t>
            </a:r>
          </a:p>
          <a:p>
            <a:pPr lvl="1">
              <a:buClr>
                <a:srgbClr val="00377B"/>
              </a:buClr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    nei Settori di ricerca nei quali operano a</a:t>
            </a:r>
          </a:p>
          <a:p>
            <a:pPr lvl="1">
              <a:buClr>
                <a:srgbClr val="00377B"/>
              </a:buClr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    partire da quelli dei gruppi e dalle PE dell’ ERC.</a:t>
            </a:r>
            <a:endParaRPr lang="it-IT" altLang="it-IT" sz="14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Obiettivi di ricerca pluriennali a partire da:</a:t>
            </a:r>
          </a:p>
          <a:p>
            <a:pPr marL="1200150" lvl="2" indent="-285750">
              <a:buClr>
                <a:srgbClr val="00377B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1800" b="1" dirty="0" smtClean="0">
                <a:solidFill>
                  <a:srgbClr val="00377B"/>
                </a:solidFill>
                <a:cs typeface="Arial" pitchFamily="34" charset="0"/>
              </a:rPr>
              <a:t>Sintesi degli obiettivi di ricerca dei gruppi</a:t>
            </a:r>
          </a:p>
          <a:p>
            <a:pPr marL="1657350" lvl="3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endParaRPr lang="it-IT" altLang="it-IT" sz="1800" b="1" dirty="0">
              <a:solidFill>
                <a:srgbClr val="00377B"/>
              </a:solidFill>
              <a:cs typeface="Arial" pitchFamily="34" charset="0"/>
            </a:endParaRPr>
          </a:p>
          <a:p>
            <a:pPr marL="1200150" lvl="2" indent="-285750">
              <a:buClr>
                <a:srgbClr val="00377B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1800" b="1" dirty="0" smtClean="0">
                <a:solidFill>
                  <a:srgbClr val="00377B"/>
                </a:solidFill>
                <a:cs typeface="Arial" pitchFamily="34" charset="0"/>
              </a:rPr>
              <a:t> Piano Strategico</a:t>
            </a:r>
            <a:r>
              <a:rPr lang="it-IT" altLang="it-IT" sz="1400" dirty="0" smtClean="0">
                <a:solidFill>
                  <a:srgbClr val="00377B"/>
                </a:solidFill>
                <a:cs typeface="Arial" pitchFamily="34" charset="0"/>
              </a:rPr>
              <a:t>:</a:t>
            </a:r>
          </a:p>
          <a:p>
            <a:pPr marL="1657350" lvl="3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La vocazione alla formazione di qualità e in particolare il rafforzamento del dottorato di ricerca</a:t>
            </a:r>
          </a:p>
          <a:p>
            <a:pPr marL="1657350" lvl="3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La centralità della ricerca e della condivisione della conoscenza</a:t>
            </a:r>
          </a:p>
          <a:p>
            <a:pPr marL="1657350" lvl="3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Il valore del Capitale umano</a:t>
            </a:r>
          </a:p>
          <a:p>
            <a:pPr marL="1657350" lvl="3" indent="-285750">
              <a:buClr>
                <a:srgbClr val="00377B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La valutazione come strumento di crescita</a:t>
            </a:r>
          </a:p>
        </p:txBody>
      </p:sp>
      <p:sp>
        <p:nvSpPr>
          <p:cNvPr id="21507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A - Obiettivi di ricerca del Dipartimento</a:t>
            </a:r>
            <a:endParaRPr lang="it-IT" altLang="it-IT" sz="1400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382713"/>
            <a:ext cx="8432800" cy="156845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Esempio Quadro A1: Dichiarazione degli obiettivi di ricerca </a:t>
            </a:r>
            <a:r>
              <a:rPr lang="it-IT" altLang="it-IT" sz="1100" dirty="0" smtClean="0">
                <a:cs typeface="Arial" pitchFamily="34" charset="0"/>
              </a:rPr>
              <a:t>(</a:t>
            </a:r>
            <a:r>
              <a:rPr lang="it-IT" altLang="it-IT" sz="1100" dirty="0" err="1" smtClean="0">
                <a:cs typeface="Arial" pitchFamily="34" charset="0"/>
              </a:rPr>
              <a:t>max</a:t>
            </a:r>
            <a:r>
              <a:rPr lang="it-IT" altLang="it-IT" sz="1100" dirty="0" smtClean="0">
                <a:cs typeface="Arial" pitchFamily="34" charset="0"/>
              </a:rPr>
              <a:t> 10 </a:t>
            </a:r>
            <a:r>
              <a:rPr lang="it-IT" altLang="it-IT" sz="1100" dirty="0" err="1" smtClean="0">
                <a:cs typeface="Arial" pitchFamily="34" charset="0"/>
              </a:rPr>
              <a:t>pag</a:t>
            </a:r>
            <a:r>
              <a:rPr lang="it-IT" altLang="it-IT" sz="1100" dirty="0" smtClean="0">
                <a:cs typeface="Arial" pitchFamily="34" charset="0"/>
              </a:rPr>
              <a:t>)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endParaRPr lang="it-IT" altLang="it-IT" sz="1800" dirty="0" smtClean="0">
              <a:solidFill>
                <a:srgbClr val="00377B"/>
              </a:solidFill>
              <a:cs typeface="Arial" pitchFamily="34" charset="0"/>
            </a:endParaRP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800" dirty="0" smtClean="0">
                <a:solidFill>
                  <a:srgbClr val="00377B"/>
                </a:solidFill>
                <a:cs typeface="Arial" pitchFamily="34" charset="0"/>
              </a:rPr>
              <a:t>Come realizzare e monitorare annualmente il raggiungimento degli obiettivi primari</a:t>
            </a:r>
          </a:p>
          <a:p>
            <a:pPr marL="742950" lvl="1" indent="-285750">
              <a:buClr>
                <a:srgbClr val="00377B"/>
              </a:buClr>
              <a:buFont typeface="Wingdings" panose="05000000000000000000" pitchFamily="2" charset="2"/>
              <a:buChar char="ü"/>
              <a:defRPr/>
            </a:pPr>
            <a:endParaRPr lang="it-IT" altLang="it-IT" dirty="0">
              <a:cs typeface="Arial" pitchFamily="34" charset="0"/>
            </a:endParaRPr>
          </a:p>
        </p:txBody>
      </p:sp>
      <p:sp>
        <p:nvSpPr>
          <p:cNvPr id="22531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A - Obiettivi di ricerca del Dipartimento</a:t>
            </a:r>
            <a:endParaRPr lang="it-IT" altLang="it-IT" sz="1400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23850" y="2678113"/>
          <a:ext cx="8415338" cy="329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472"/>
                <a:gridCol w="1837833"/>
                <a:gridCol w="4256033"/>
              </a:tblGrid>
              <a:tr h="370935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Obiettivo 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Azione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Indicatori</a:t>
                      </a:r>
                      <a:r>
                        <a:rPr lang="it-IT" sz="1800" baseline="0" dirty="0" smtClean="0"/>
                        <a:t> per monitoraggio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</a:tr>
              <a:tr h="1737805">
                <a:tc rowSpan="2">
                  <a:txBody>
                    <a:bodyPr/>
                    <a:lstStyle/>
                    <a:p>
                      <a:r>
                        <a:rPr lang="it-IT" sz="1800" dirty="0" smtClean="0"/>
                        <a:t>1.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Sviluppare la ricerca nel settore XX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Aumentare il numero delle pubblicazioni di</a:t>
                      </a:r>
                      <a:r>
                        <a:rPr lang="it-IT" sz="1800" baseline="0" dirty="0" smtClean="0"/>
                        <a:t> ricerca su riviste internazionali  di rilievo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N° articoli su riviste TOP ISI/</a:t>
                      </a:r>
                      <a:r>
                        <a:rPr lang="it-IT" sz="1800" dirty="0" err="1" smtClean="0"/>
                        <a:t>Scopus</a:t>
                      </a:r>
                      <a:endParaRPr lang="it-IT" sz="1800" dirty="0" smtClean="0"/>
                    </a:p>
                    <a:p>
                      <a:r>
                        <a:rPr lang="it-IT" sz="1800" dirty="0" smtClean="0"/>
                        <a:t>N° articoli su rivista di fascia A/ASN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</a:tr>
              <a:tr h="370935">
                <a:tc vMerge="1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Aumentare il numero dei progetti</a:t>
                      </a:r>
                      <a:r>
                        <a:rPr lang="it-IT" sz="1800" baseline="0" dirty="0" smtClean="0"/>
                        <a:t> cofinanziati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N° progetti finanziati</a:t>
                      </a:r>
                      <a:r>
                        <a:rPr lang="it-IT" sz="1800" baseline="0" dirty="0" smtClean="0"/>
                        <a:t> da UE/MIUR/Enti ricerca</a:t>
                      </a:r>
                      <a:endParaRPr lang="it-IT" sz="1800" dirty="0"/>
                    </a:p>
                  </a:txBody>
                  <a:tcPr marL="91431" marR="91431" marT="45732" marB="45732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432800" cy="369888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Quadro B1</a:t>
            </a:r>
            <a:r>
              <a:rPr lang="it-IT" altLang="it-IT" dirty="0">
                <a:cs typeface="Arial" pitchFamily="34" charset="0"/>
              </a:rPr>
              <a:t>: Struttura organizzativa del Dipartimento</a:t>
            </a:r>
            <a:endParaRPr lang="it-IT" altLang="it-IT" dirty="0" smtClean="0">
              <a:cs typeface="Arial" pitchFamily="34" charset="0"/>
            </a:endParaRPr>
          </a:p>
        </p:txBody>
      </p:sp>
      <p:sp>
        <p:nvSpPr>
          <p:cNvPr id="23555" name="Titolo 4"/>
          <p:cNvSpPr>
            <a:spLocks noGrp="1"/>
          </p:cNvSpPr>
          <p:nvPr>
            <p:ph type="title"/>
          </p:nvPr>
        </p:nvSpPr>
        <p:spPr>
          <a:xfrm>
            <a:off x="138113" y="203200"/>
            <a:ext cx="7818437" cy="704850"/>
          </a:xfrm>
        </p:spPr>
        <p:txBody>
          <a:bodyPr/>
          <a:lstStyle/>
          <a:p>
            <a:r>
              <a:rPr lang="it-IT" altLang="it-IT" sz="1800" smtClean="0"/>
              <a:t>SUA – RD : Sezione B – Sistema di gestione</a:t>
            </a:r>
            <a:endParaRPr lang="it-IT" altLang="it-IT" sz="1400" smtClean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/>
          <a:srcRect t="11563" b="16724"/>
          <a:stretch>
            <a:fillRect/>
          </a:stretch>
        </p:blipFill>
        <p:spPr bwMode="auto">
          <a:xfrm>
            <a:off x="6804025" y="930275"/>
            <a:ext cx="22002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04025" y="2060575"/>
            <a:ext cx="2089150" cy="264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eaLnBrk="0" hangingPunct="0">
              <a:spcBef>
                <a:spcPct val="20000"/>
              </a:spcBef>
              <a:buClr>
                <a:srgbClr val="2D8900"/>
              </a:buClr>
              <a:buSzPct val="75000"/>
              <a:defRPr sz="1800" b="1">
                <a:solidFill>
                  <a:srgbClr val="00377B"/>
                </a:solidFill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latin typeface="Century Gothic" pitchFamily="34" charset="0"/>
              </a:defRPr>
            </a:lvl9pPr>
          </a:lstStyle>
          <a:p>
            <a:pPr>
              <a:buClr>
                <a:srgbClr val="00377B"/>
              </a:buClr>
              <a:defRPr/>
            </a:pPr>
            <a:r>
              <a:rPr lang="it-IT" altLang="it-IT" dirty="0" smtClean="0">
                <a:cs typeface="Arial" pitchFamily="34" charset="0"/>
              </a:rPr>
              <a:t>Ulteriori indicazioni di Ateneo</a:t>
            </a:r>
            <a:endParaRPr lang="it-IT" altLang="it-IT" sz="1100" dirty="0" smtClean="0">
              <a:cs typeface="Arial" pitchFamily="34" charset="0"/>
            </a:endParaRPr>
          </a:p>
          <a:p>
            <a:pPr marL="92075" lvl="1">
              <a:buClr>
                <a:srgbClr val="00377B"/>
              </a:buClr>
              <a:defRPr/>
            </a:pPr>
            <a:r>
              <a:rPr lang="it-IT" altLang="it-IT" sz="1600" dirty="0" smtClean="0">
                <a:solidFill>
                  <a:srgbClr val="00377B"/>
                </a:solidFill>
                <a:cs typeface="Arial" pitchFamily="34" charset="0"/>
              </a:rPr>
              <a:t>Indicare le modalità organizzative del dipartimento ricorrendo, se ritenuto utile, ad allegati specifici</a:t>
            </a:r>
            <a:endParaRPr lang="it-IT" altLang="it-IT" sz="2000" dirty="0">
              <a:cs typeface="Arial" pitchFamily="34" charset="0"/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/>
          <a:srcRect l="10555" t="4958" b="10393"/>
          <a:stretch>
            <a:fillRect/>
          </a:stretch>
        </p:blipFill>
        <p:spPr bwMode="auto">
          <a:xfrm>
            <a:off x="179388" y="2060575"/>
            <a:ext cx="622935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6720</TotalTime>
  <Words>1070</Words>
  <Application>Microsoft Office PowerPoint</Application>
  <PresentationFormat>Presentazione su schermo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Calibri</vt:lpstr>
      <vt:lpstr>Arial</vt:lpstr>
      <vt:lpstr>Century Gothic</vt:lpstr>
      <vt:lpstr>Wingdings</vt:lpstr>
      <vt:lpstr>Tahoma</vt:lpstr>
      <vt:lpstr>Tema di Office</vt:lpstr>
      <vt:lpstr>2_Tema di Office</vt:lpstr>
      <vt:lpstr>1_Tema di Office</vt:lpstr>
      <vt:lpstr>3_Tema di Office</vt:lpstr>
      <vt:lpstr>4_Tema di Office</vt:lpstr>
      <vt:lpstr> Autovalutazione Valutazione e Accreditamento  Avvio SUA-RD   </vt:lpstr>
      <vt:lpstr>SUA – RD  </vt:lpstr>
      <vt:lpstr>SUA – RD - tempistica  </vt:lpstr>
      <vt:lpstr>SUA – RD : indicazioni generali</vt:lpstr>
      <vt:lpstr>SUA – RD : indicazioni generali</vt:lpstr>
      <vt:lpstr>SUA – RD : Sezione A - Obiettivi di ricerca del Dipartimento</vt:lpstr>
      <vt:lpstr>SUA – RD : Sezione A - Obiettivi di ricerca del Dipartimento</vt:lpstr>
      <vt:lpstr>SUA – RD : Sezione A - Obiettivi di ricerca del Dipartimento</vt:lpstr>
      <vt:lpstr>SUA – RD : Sezione B – Sistema di gestione</vt:lpstr>
      <vt:lpstr>SUA – RD : Sezione B – Sistema di gestione</vt:lpstr>
      <vt:lpstr>SUA – RD : Sezione B – Sistema di gestione</vt:lpstr>
      <vt:lpstr>SUA – RD : Sezione B – Sistema di gestione</vt:lpstr>
      <vt:lpstr>Sperimentazione SUA – RD: Sezione D  </vt:lpstr>
      <vt:lpstr>Sperimentazione SUA – RD: Sezione H  </vt:lpstr>
      <vt:lpstr>Prossimi passi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CCB</dc:title>
  <dc:creator>antonella</dc:creator>
  <cp:lastModifiedBy>giulia</cp:lastModifiedBy>
  <cp:revision>650</cp:revision>
  <cp:lastPrinted>2014-12-04T13:29:15Z</cp:lastPrinted>
  <dcterms:created xsi:type="dcterms:W3CDTF">2012-12-13T12:16:15Z</dcterms:created>
  <dcterms:modified xsi:type="dcterms:W3CDTF">2022-10-17T08:39:49Z</dcterms:modified>
</cp:coreProperties>
</file>