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28" r:id="rId2"/>
    <p:sldId id="407" r:id="rId3"/>
    <p:sldId id="429" r:id="rId4"/>
    <p:sldId id="430" r:id="rId5"/>
    <p:sldId id="431"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4" r:id="rId24"/>
    <p:sldId id="455" r:id="rId25"/>
    <p:sldId id="452" r:id="rId26"/>
    <p:sldId id="453" r:id="rId27"/>
    <p:sldId id="456" r:id="rId28"/>
    <p:sldId id="457" r:id="rId29"/>
  </p:sldIdLst>
  <p:sldSz cx="9144000" cy="6858000" type="screen4x3"/>
  <p:notesSz cx="6669088" cy="9918700"/>
  <p:defaultTextStyle>
    <a:defPPr>
      <a:defRPr lang="it-IT"/>
    </a:defPPr>
    <a:lvl1pPr algn="ctr" rtl="0" fontAlgn="base">
      <a:spcBef>
        <a:spcPct val="50000"/>
      </a:spcBef>
      <a:spcAft>
        <a:spcPct val="0"/>
      </a:spcAft>
      <a:buFont typeface="Wingdings" pitchFamily="2" charset="2"/>
      <a:defRPr sz="1600" kern="1200">
        <a:solidFill>
          <a:srgbClr val="404F64"/>
        </a:solidFill>
        <a:latin typeface="Tahoma" pitchFamily="34" charset="0"/>
        <a:ea typeface="+mn-ea"/>
        <a:cs typeface="+mn-cs"/>
      </a:defRPr>
    </a:lvl1pPr>
    <a:lvl2pPr marL="457200" algn="ctr" rtl="0" fontAlgn="base">
      <a:spcBef>
        <a:spcPct val="50000"/>
      </a:spcBef>
      <a:spcAft>
        <a:spcPct val="0"/>
      </a:spcAft>
      <a:buFont typeface="Wingdings" pitchFamily="2" charset="2"/>
      <a:defRPr sz="1600" kern="1200">
        <a:solidFill>
          <a:srgbClr val="404F64"/>
        </a:solidFill>
        <a:latin typeface="Tahoma" pitchFamily="34" charset="0"/>
        <a:ea typeface="+mn-ea"/>
        <a:cs typeface="+mn-cs"/>
      </a:defRPr>
    </a:lvl2pPr>
    <a:lvl3pPr marL="914400" algn="ctr" rtl="0" fontAlgn="base">
      <a:spcBef>
        <a:spcPct val="50000"/>
      </a:spcBef>
      <a:spcAft>
        <a:spcPct val="0"/>
      </a:spcAft>
      <a:buFont typeface="Wingdings" pitchFamily="2" charset="2"/>
      <a:defRPr sz="1600" kern="1200">
        <a:solidFill>
          <a:srgbClr val="404F64"/>
        </a:solidFill>
        <a:latin typeface="Tahoma" pitchFamily="34" charset="0"/>
        <a:ea typeface="+mn-ea"/>
        <a:cs typeface="+mn-cs"/>
      </a:defRPr>
    </a:lvl3pPr>
    <a:lvl4pPr marL="1371600" algn="ctr" rtl="0" fontAlgn="base">
      <a:spcBef>
        <a:spcPct val="50000"/>
      </a:spcBef>
      <a:spcAft>
        <a:spcPct val="0"/>
      </a:spcAft>
      <a:buFont typeface="Wingdings" pitchFamily="2" charset="2"/>
      <a:defRPr sz="1600" kern="1200">
        <a:solidFill>
          <a:srgbClr val="404F64"/>
        </a:solidFill>
        <a:latin typeface="Tahoma" pitchFamily="34" charset="0"/>
        <a:ea typeface="+mn-ea"/>
        <a:cs typeface="+mn-cs"/>
      </a:defRPr>
    </a:lvl4pPr>
    <a:lvl5pPr marL="1828800" algn="ctr" rtl="0" fontAlgn="base">
      <a:spcBef>
        <a:spcPct val="50000"/>
      </a:spcBef>
      <a:spcAft>
        <a:spcPct val="0"/>
      </a:spcAft>
      <a:buFont typeface="Wingdings" pitchFamily="2" charset="2"/>
      <a:defRPr sz="1600" kern="1200">
        <a:solidFill>
          <a:srgbClr val="404F64"/>
        </a:solidFill>
        <a:latin typeface="Tahoma" pitchFamily="34" charset="0"/>
        <a:ea typeface="+mn-ea"/>
        <a:cs typeface="+mn-cs"/>
      </a:defRPr>
    </a:lvl5pPr>
    <a:lvl6pPr marL="2286000" algn="l" defTabSz="914400" rtl="0" eaLnBrk="1" latinLnBrk="0" hangingPunct="1">
      <a:defRPr sz="1600" kern="1200">
        <a:solidFill>
          <a:srgbClr val="404F64"/>
        </a:solidFill>
        <a:latin typeface="Tahoma" pitchFamily="34" charset="0"/>
        <a:ea typeface="+mn-ea"/>
        <a:cs typeface="+mn-cs"/>
      </a:defRPr>
    </a:lvl6pPr>
    <a:lvl7pPr marL="2743200" algn="l" defTabSz="914400" rtl="0" eaLnBrk="1" latinLnBrk="0" hangingPunct="1">
      <a:defRPr sz="1600" kern="1200">
        <a:solidFill>
          <a:srgbClr val="404F64"/>
        </a:solidFill>
        <a:latin typeface="Tahoma" pitchFamily="34" charset="0"/>
        <a:ea typeface="+mn-ea"/>
        <a:cs typeface="+mn-cs"/>
      </a:defRPr>
    </a:lvl7pPr>
    <a:lvl8pPr marL="3200400" algn="l" defTabSz="914400" rtl="0" eaLnBrk="1" latinLnBrk="0" hangingPunct="1">
      <a:defRPr sz="1600" kern="1200">
        <a:solidFill>
          <a:srgbClr val="404F64"/>
        </a:solidFill>
        <a:latin typeface="Tahoma" pitchFamily="34" charset="0"/>
        <a:ea typeface="+mn-ea"/>
        <a:cs typeface="+mn-cs"/>
      </a:defRPr>
    </a:lvl8pPr>
    <a:lvl9pPr marL="3657600" algn="l" defTabSz="914400" rtl="0" eaLnBrk="1" latinLnBrk="0" hangingPunct="1">
      <a:defRPr sz="1600" kern="1200">
        <a:solidFill>
          <a:srgbClr val="404F64"/>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CCFF99"/>
    <a:srgbClr val="CCFF33"/>
    <a:srgbClr val="EAEAEA"/>
    <a:srgbClr val="FFFFFF"/>
    <a:srgbClr val="00CC99"/>
    <a:srgbClr val="4A4564"/>
    <a:srgbClr val="CC0000"/>
    <a:srgbClr val="3399FF"/>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32" autoAdjust="0"/>
    <p:restoredTop sz="94614" autoAdjust="0"/>
  </p:normalViewPr>
  <p:slideViewPr>
    <p:cSldViewPr snapToGrid="0" showGuides="1">
      <p:cViewPr>
        <p:scale>
          <a:sx n="75" d="100"/>
          <a:sy n="75" d="100"/>
        </p:scale>
        <p:origin x="-1616" y="-48"/>
      </p:cViewPr>
      <p:guideLst>
        <p:guide orient="horz" pos="348"/>
        <p:guide orient="horz" pos="3939"/>
        <p:guide pos="5759"/>
        <p:guide pos="172"/>
        <p:guide pos="560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890137" cy="49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t" anchorCtr="0" compatLnSpc="1">
            <a:prstTxWarp prst="textNoShape">
              <a:avLst/>
            </a:prstTxWarp>
          </a:bodyPr>
          <a:lstStyle>
            <a:lvl1pPr algn="l" defTabSz="916005">
              <a:spcBef>
                <a:spcPct val="0"/>
              </a:spcBef>
              <a:buFontTx/>
              <a:buNone/>
              <a:defRPr sz="1200"/>
            </a:lvl1pPr>
          </a:lstStyle>
          <a:p>
            <a:endParaRPr lang="it-IT"/>
          </a:p>
        </p:txBody>
      </p:sp>
      <p:sp>
        <p:nvSpPr>
          <p:cNvPr id="114691" name="Rectangle 3"/>
          <p:cNvSpPr>
            <a:spLocks noGrp="1" noChangeArrowheads="1"/>
          </p:cNvSpPr>
          <p:nvPr>
            <p:ph type="dt" sz="quarter" idx="1"/>
          </p:nvPr>
        </p:nvSpPr>
        <p:spPr bwMode="auto">
          <a:xfrm>
            <a:off x="3778951" y="0"/>
            <a:ext cx="2890137" cy="49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t" anchorCtr="0" compatLnSpc="1">
            <a:prstTxWarp prst="textNoShape">
              <a:avLst/>
            </a:prstTxWarp>
          </a:bodyPr>
          <a:lstStyle>
            <a:lvl1pPr algn="r" defTabSz="916005">
              <a:spcBef>
                <a:spcPct val="0"/>
              </a:spcBef>
              <a:buFontTx/>
              <a:buNone/>
              <a:defRPr sz="1200"/>
            </a:lvl1pPr>
          </a:lstStyle>
          <a:p>
            <a:endParaRPr lang="it-IT"/>
          </a:p>
        </p:txBody>
      </p:sp>
      <p:sp>
        <p:nvSpPr>
          <p:cNvPr id="114692" name="Rectangle 4"/>
          <p:cNvSpPr>
            <a:spLocks noGrp="1" noChangeArrowheads="1"/>
          </p:cNvSpPr>
          <p:nvPr>
            <p:ph type="ftr" sz="quarter" idx="2"/>
          </p:nvPr>
        </p:nvSpPr>
        <p:spPr bwMode="auto">
          <a:xfrm>
            <a:off x="0" y="9423304"/>
            <a:ext cx="2890137" cy="49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b" anchorCtr="0" compatLnSpc="1">
            <a:prstTxWarp prst="textNoShape">
              <a:avLst/>
            </a:prstTxWarp>
          </a:bodyPr>
          <a:lstStyle>
            <a:lvl1pPr algn="l" defTabSz="916005">
              <a:spcBef>
                <a:spcPct val="0"/>
              </a:spcBef>
              <a:buFontTx/>
              <a:buNone/>
              <a:defRPr sz="1200"/>
            </a:lvl1pPr>
          </a:lstStyle>
          <a:p>
            <a:endParaRPr lang="it-IT"/>
          </a:p>
        </p:txBody>
      </p:sp>
      <p:sp>
        <p:nvSpPr>
          <p:cNvPr id="114693" name="Rectangle 5"/>
          <p:cNvSpPr>
            <a:spLocks noGrp="1" noChangeArrowheads="1"/>
          </p:cNvSpPr>
          <p:nvPr>
            <p:ph type="sldNum" sz="quarter" idx="3"/>
          </p:nvPr>
        </p:nvSpPr>
        <p:spPr bwMode="auto">
          <a:xfrm>
            <a:off x="3778951" y="9423304"/>
            <a:ext cx="2890137" cy="49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b" anchorCtr="0" compatLnSpc="1">
            <a:prstTxWarp prst="textNoShape">
              <a:avLst/>
            </a:prstTxWarp>
          </a:bodyPr>
          <a:lstStyle>
            <a:lvl1pPr algn="r" defTabSz="916005">
              <a:spcBef>
                <a:spcPct val="0"/>
              </a:spcBef>
              <a:buFontTx/>
              <a:buNone/>
              <a:defRPr sz="1200"/>
            </a:lvl1pPr>
          </a:lstStyle>
          <a:p>
            <a:fld id="{4386A402-1BBA-4A2D-97BE-378B4DD15431}" type="slidenum">
              <a:rPr lang="it-IT"/>
              <a:pPr/>
              <a:t>‹N›</a:t>
            </a:fld>
            <a:endParaRPr lang="it-IT"/>
          </a:p>
        </p:txBody>
      </p:sp>
    </p:spTree>
    <p:extLst>
      <p:ext uri="{BB962C8B-B14F-4D97-AF65-F5344CB8AC3E}">
        <p14:creationId xmlns:p14="http://schemas.microsoft.com/office/powerpoint/2010/main" xmlns="" val="2159475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90137" cy="49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t" anchorCtr="0" compatLnSpc="1">
            <a:prstTxWarp prst="textNoShape">
              <a:avLst/>
            </a:prstTxWarp>
          </a:bodyPr>
          <a:lstStyle>
            <a:lvl1pPr algn="l" defTabSz="916005">
              <a:spcBef>
                <a:spcPct val="0"/>
              </a:spcBef>
              <a:buFontTx/>
              <a:buNone/>
              <a:defRPr sz="1200">
                <a:solidFill>
                  <a:schemeClr val="tx1"/>
                </a:solidFill>
              </a:defRPr>
            </a:lvl1pPr>
          </a:lstStyle>
          <a:p>
            <a:endParaRPr lang="it-IT"/>
          </a:p>
        </p:txBody>
      </p:sp>
      <p:sp>
        <p:nvSpPr>
          <p:cNvPr id="3075" name="Rectangle 3"/>
          <p:cNvSpPr>
            <a:spLocks noGrp="1" noChangeArrowheads="1"/>
          </p:cNvSpPr>
          <p:nvPr>
            <p:ph type="dt" idx="1"/>
          </p:nvPr>
        </p:nvSpPr>
        <p:spPr bwMode="auto">
          <a:xfrm>
            <a:off x="3778951" y="0"/>
            <a:ext cx="2890137" cy="49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t" anchorCtr="0" compatLnSpc="1">
            <a:prstTxWarp prst="textNoShape">
              <a:avLst/>
            </a:prstTxWarp>
          </a:bodyPr>
          <a:lstStyle>
            <a:lvl1pPr algn="r" defTabSz="916005">
              <a:spcBef>
                <a:spcPct val="0"/>
              </a:spcBef>
              <a:buFontTx/>
              <a:buNone/>
              <a:defRPr sz="1200">
                <a:solidFill>
                  <a:schemeClr val="tx1"/>
                </a:solidFill>
              </a:defRPr>
            </a:lvl1pPr>
          </a:lstStyle>
          <a:p>
            <a:endParaRPr lang="it-IT"/>
          </a:p>
        </p:txBody>
      </p:sp>
      <p:sp>
        <p:nvSpPr>
          <p:cNvPr id="3076" name="Rectangle 4"/>
          <p:cNvSpPr>
            <a:spLocks noGrp="1" noRot="1" noChangeAspect="1" noChangeArrowheads="1" noTextEdit="1"/>
          </p:cNvSpPr>
          <p:nvPr>
            <p:ph type="sldImg" idx="2"/>
          </p:nvPr>
        </p:nvSpPr>
        <p:spPr bwMode="auto">
          <a:xfrm>
            <a:off x="855663" y="744538"/>
            <a:ext cx="4957762" cy="3719512"/>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890306" y="4712421"/>
            <a:ext cx="4888477" cy="4461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078" name="Rectangle 6"/>
          <p:cNvSpPr>
            <a:spLocks noGrp="1" noChangeArrowheads="1"/>
          </p:cNvSpPr>
          <p:nvPr>
            <p:ph type="ftr" sz="quarter" idx="4"/>
          </p:nvPr>
        </p:nvSpPr>
        <p:spPr bwMode="auto">
          <a:xfrm>
            <a:off x="0" y="9423304"/>
            <a:ext cx="2890137" cy="49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b" anchorCtr="0" compatLnSpc="1">
            <a:prstTxWarp prst="textNoShape">
              <a:avLst/>
            </a:prstTxWarp>
          </a:bodyPr>
          <a:lstStyle>
            <a:lvl1pPr algn="l" defTabSz="916005">
              <a:spcBef>
                <a:spcPct val="0"/>
              </a:spcBef>
              <a:buFontTx/>
              <a:buNone/>
              <a:defRPr sz="1200">
                <a:solidFill>
                  <a:schemeClr val="tx1"/>
                </a:solidFill>
              </a:defRPr>
            </a:lvl1pPr>
          </a:lstStyle>
          <a:p>
            <a:endParaRPr lang="it-IT"/>
          </a:p>
        </p:txBody>
      </p:sp>
      <p:sp>
        <p:nvSpPr>
          <p:cNvPr id="3079" name="Rectangle 7"/>
          <p:cNvSpPr>
            <a:spLocks noGrp="1" noChangeArrowheads="1"/>
          </p:cNvSpPr>
          <p:nvPr>
            <p:ph type="sldNum" sz="quarter" idx="5"/>
          </p:nvPr>
        </p:nvSpPr>
        <p:spPr bwMode="auto">
          <a:xfrm>
            <a:off x="3778951" y="9423304"/>
            <a:ext cx="2890137" cy="49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520" tIns="45760" rIns="91520" bIns="45760" numCol="1" anchor="b" anchorCtr="0" compatLnSpc="1">
            <a:prstTxWarp prst="textNoShape">
              <a:avLst/>
            </a:prstTxWarp>
          </a:bodyPr>
          <a:lstStyle>
            <a:lvl1pPr algn="r" defTabSz="916005">
              <a:spcBef>
                <a:spcPct val="0"/>
              </a:spcBef>
              <a:buFontTx/>
              <a:buNone/>
              <a:defRPr sz="1200">
                <a:solidFill>
                  <a:schemeClr val="tx1"/>
                </a:solidFill>
              </a:defRPr>
            </a:lvl1pPr>
          </a:lstStyle>
          <a:p>
            <a:fld id="{B8D80791-33FC-42CA-ACC2-824287414556}" type="slidenum">
              <a:rPr lang="it-IT"/>
              <a:pPr/>
              <a:t>‹N›</a:t>
            </a:fld>
            <a:endParaRPr lang="it-IT"/>
          </a:p>
        </p:txBody>
      </p:sp>
    </p:spTree>
    <p:extLst>
      <p:ext uri="{BB962C8B-B14F-4D97-AF65-F5344CB8AC3E}">
        <p14:creationId xmlns:p14="http://schemas.microsoft.com/office/powerpoint/2010/main" xmlns="" val="32254867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34B11-44A8-4EB1-89CE-F926F2288A10}" type="slidenum">
              <a:rPr lang="it-IT"/>
              <a:pPr/>
              <a:t>1</a:t>
            </a:fld>
            <a:endParaRPr lang="it-IT"/>
          </a:p>
        </p:txBody>
      </p:sp>
      <p:sp>
        <p:nvSpPr>
          <p:cNvPr id="885762" name="Rectangle 2"/>
          <p:cNvSpPr>
            <a:spLocks noGrp="1" noRot="1" noChangeAspect="1" noChangeArrowheads="1" noTextEdit="1"/>
          </p:cNvSpPr>
          <p:nvPr>
            <p:ph type="sldImg"/>
          </p:nvPr>
        </p:nvSpPr>
        <p:spPr>
          <a:xfrm>
            <a:off x="857250" y="744538"/>
            <a:ext cx="4957763" cy="3719512"/>
          </a:xfrm>
          <a:ln/>
        </p:spPr>
      </p:sp>
      <p:sp>
        <p:nvSpPr>
          <p:cNvPr id="885763" name="Rectangle 3"/>
          <p:cNvSpPr>
            <a:spLocks noGrp="1" noChangeArrowheads="1"/>
          </p:cNvSpPr>
          <p:nvPr>
            <p:ph type="body" idx="1"/>
          </p:nvPr>
        </p:nvSpPr>
        <p:spPr/>
        <p:txBody>
          <a:bodyPr lIns="91472" tIns="45736" rIns="91472" bIns="45736"/>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10</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11</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12</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13</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14</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15</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16</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17</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18</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19</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20</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21</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22</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23</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24</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25</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26</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27</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28</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3</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4</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5</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6</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7</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8</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245C-2428-4675-B340-B718D41BB0E2}" type="slidenum">
              <a:rPr lang="it-IT"/>
              <a:pPr/>
              <a:t>9</a:t>
            </a:fld>
            <a:endParaRPr lang="it-IT"/>
          </a:p>
        </p:txBody>
      </p:sp>
      <p:sp>
        <p:nvSpPr>
          <p:cNvPr id="464898" name="Rectangle 2"/>
          <p:cNvSpPr>
            <a:spLocks noGrp="1" noRot="1" noChangeAspect="1" noChangeArrowheads="1" noTextEdit="1"/>
          </p:cNvSpPr>
          <p:nvPr>
            <p:ph type="sldImg"/>
          </p:nvPr>
        </p:nvSpPr>
        <p:spPr bwMode="auto">
          <a:xfrm>
            <a:off x="855663" y="744538"/>
            <a:ext cx="4957762" cy="3719512"/>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890306" y="4712421"/>
            <a:ext cx="4888477" cy="4461646"/>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6" name="Segnaposto numero diapositiva 5"/>
          <p:cNvSpPr>
            <a:spLocks noGrp="1"/>
          </p:cNvSpPr>
          <p:nvPr>
            <p:ph type="sldNum" sz="quarter" idx="12"/>
          </p:nvPr>
        </p:nvSpPr>
        <p:spPr/>
        <p:txBody>
          <a:bodyPr/>
          <a:lstStyle>
            <a:lvl1pPr>
              <a:defRPr/>
            </a:lvl1pPr>
          </a:lstStyle>
          <a:p>
            <a:fld id="{40B401A4-D6D0-4B32-ABD6-CCD61268F686}" type="slidenum">
              <a:rPr lang="it-IT"/>
              <a:pPr/>
              <a:t>‹N›</a:t>
            </a:fld>
            <a:endParaRPr lang="it-IT"/>
          </a:p>
        </p:txBody>
      </p:sp>
    </p:spTree>
    <p:extLst>
      <p:ext uri="{BB962C8B-B14F-4D97-AF65-F5344CB8AC3E}">
        <p14:creationId xmlns:p14="http://schemas.microsoft.com/office/powerpoint/2010/main" xmlns="" val="308230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6" name="Segnaposto numero diapositiva 5"/>
          <p:cNvSpPr>
            <a:spLocks noGrp="1"/>
          </p:cNvSpPr>
          <p:nvPr>
            <p:ph type="sldNum" sz="quarter" idx="12"/>
          </p:nvPr>
        </p:nvSpPr>
        <p:spPr/>
        <p:txBody>
          <a:bodyPr/>
          <a:lstStyle>
            <a:lvl1pPr>
              <a:defRPr/>
            </a:lvl1pPr>
          </a:lstStyle>
          <a:p>
            <a:fld id="{FBA405F3-58AF-4B67-9B19-EA895CC5D766}" type="slidenum">
              <a:rPr lang="it-IT"/>
              <a:pPr/>
              <a:t>‹N›</a:t>
            </a:fld>
            <a:endParaRPr lang="it-IT"/>
          </a:p>
        </p:txBody>
      </p:sp>
    </p:spTree>
    <p:extLst>
      <p:ext uri="{BB962C8B-B14F-4D97-AF65-F5344CB8AC3E}">
        <p14:creationId xmlns:p14="http://schemas.microsoft.com/office/powerpoint/2010/main" xmlns="" val="421578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6" name="Segnaposto numero diapositiva 5"/>
          <p:cNvSpPr>
            <a:spLocks noGrp="1"/>
          </p:cNvSpPr>
          <p:nvPr>
            <p:ph type="sldNum" sz="quarter" idx="12"/>
          </p:nvPr>
        </p:nvSpPr>
        <p:spPr/>
        <p:txBody>
          <a:bodyPr/>
          <a:lstStyle>
            <a:lvl1pPr>
              <a:defRPr/>
            </a:lvl1pPr>
          </a:lstStyle>
          <a:p>
            <a:fld id="{98DC34D5-61E9-44D9-9710-F1DD17666A7A}" type="slidenum">
              <a:rPr lang="it-IT"/>
              <a:pPr/>
              <a:t>‹N›</a:t>
            </a:fld>
            <a:endParaRPr lang="it-IT"/>
          </a:p>
        </p:txBody>
      </p:sp>
    </p:spTree>
    <p:extLst>
      <p:ext uri="{BB962C8B-B14F-4D97-AF65-F5344CB8AC3E}">
        <p14:creationId xmlns:p14="http://schemas.microsoft.com/office/powerpoint/2010/main" xmlns="" val="409561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6" name="Segnaposto numero diapositiva 5"/>
          <p:cNvSpPr>
            <a:spLocks noGrp="1"/>
          </p:cNvSpPr>
          <p:nvPr>
            <p:ph type="sldNum" sz="quarter" idx="12"/>
          </p:nvPr>
        </p:nvSpPr>
        <p:spPr/>
        <p:txBody>
          <a:bodyPr/>
          <a:lstStyle>
            <a:lvl1pPr>
              <a:defRPr/>
            </a:lvl1pPr>
          </a:lstStyle>
          <a:p>
            <a:fld id="{E651716B-7217-404E-A2AB-045A253D3F29}" type="slidenum">
              <a:rPr lang="it-IT"/>
              <a:pPr/>
              <a:t>‹N›</a:t>
            </a:fld>
            <a:endParaRPr lang="it-IT"/>
          </a:p>
        </p:txBody>
      </p:sp>
    </p:spTree>
    <p:extLst>
      <p:ext uri="{BB962C8B-B14F-4D97-AF65-F5344CB8AC3E}">
        <p14:creationId xmlns:p14="http://schemas.microsoft.com/office/powerpoint/2010/main" xmlns="" val="43478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6" name="Segnaposto numero diapositiva 5"/>
          <p:cNvSpPr>
            <a:spLocks noGrp="1"/>
          </p:cNvSpPr>
          <p:nvPr>
            <p:ph type="sldNum" sz="quarter" idx="12"/>
          </p:nvPr>
        </p:nvSpPr>
        <p:spPr/>
        <p:txBody>
          <a:bodyPr/>
          <a:lstStyle>
            <a:lvl1pPr>
              <a:defRPr/>
            </a:lvl1pPr>
          </a:lstStyle>
          <a:p>
            <a:fld id="{50DF80E4-D5F1-42B0-951E-B281DC085FB3}" type="slidenum">
              <a:rPr lang="it-IT"/>
              <a:pPr/>
              <a:t>‹N›</a:t>
            </a:fld>
            <a:endParaRPr lang="it-IT"/>
          </a:p>
        </p:txBody>
      </p:sp>
    </p:spTree>
    <p:extLst>
      <p:ext uri="{BB962C8B-B14F-4D97-AF65-F5344CB8AC3E}">
        <p14:creationId xmlns:p14="http://schemas.microsoft.com/office/powerpoint/2010/main" xmlns="" val="214311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7" name="Segnaposto numero diapositiva 6"/>
          <p:cNvSpPr>
            <a:spLocks noGrp="1"/>
          </p:cNvSpPr>
          <p:nvPr>
            <p:ph type="sldNum" sz="quarter" idx="12"/>
          </p:nvPr>
        </p:nvSpPr>
        <p:spPr/>
        <p:txBody>
          <a:bodyPr/>
          <a:lstStyle>
            <a:lvl1pPr>
              <a:defRPr/>
            </a:lvl1pPr>
          </a:lstStyle>
          <a:p>
            <a:fld id="{2119DBAE-B533-4473-B1B5-F307B4D2741C}" type="slidenum">
              <a:rPr lang="it-IT"/>
              <a:pPr/>
              <a:t>‹N›</a:t>
            </a:fld>
            <a:endParaRPr lang="it-IT"/>
          </a:p>
        </p:txBody>
      </p:sp>
    </p:spTree>
    <p:extLst>
      <p:ext uri="{BB962C8B-B14F-4D97-AF65-F5344CB8AC3E}">
        <p14:creationId xmlns:p14="http://schemas.microsoft.com/office/powerpoint/2010/main" xmlns="" val="329282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9" name="Segnaposto numero diapositiva 8"/>
          <p:cNvSpPr>
            <a:spLocks noGrp="1"/>
          </p:cNvSpPr>
          <p:nvPr>
            <p:ph type="sldNum" sz="quarter" idx="12"/>
          </p:nvPr>
        </p:nvSpPr>
        <p:spPr/>
        <p:txBody>
          <a:bodyPr/>
          <a:lstStyle>
            <a:lvl1pPr>
              <a:defRPr/>
            </a:lvl1pPr>
          </a:lstStyle>
          <a:p>
            <a:fld id="{73A4C9FE-A427-42C8-9D6D-D5FD0651CC9E}" type="slidenum">
              <a:rPr lang="it-IT"/>
              <a:pPr/>
              <a:t>‹N›</a:t>
            </a:fld>
            <a:endParaRPr lang="it-IT"/>
          </a:p>
        </p:txBody>
      </p:sp>
    </p:spTree>
    <p:extLst>
      <p:ext uri="{BB962C8B-B14F-4D97-AF65-F5344CB8AC3E}">
        <p14:creationId xmlns:p14="http://schemas.microsoft.com/office/powerpoint/2010/main" xmlns="" val="28347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5" name="Segnaposto numero diapositiva 4"/>
          <p:cNvSpPr>
            <a:spLocks noGrp="1"/>
          </p:cNvSpPr>
          <p:nvPr>
            <p:ph type="sldNum" sz="quarter" idx="12"/>
          </p:nvPr>
        </p:nvSpPr>
        <p:spPr/>
        <p:txBody>
          <a:bodyPr/>
          <a:lstStyle>
            <a:lvl1pPr>
              <a:defRPr/>
            </a:lvl1pPr>
          </a:lstStyle>
          <a:p>
            <a:fld id="{A47CD1F3-1731-46C6-83C7-DCE02AD231C1}" type="slidenum">
              <a:rPr lang="it-IT"/>
              <a:pPr/>
              <a:t>‹N›</a:t>
            </a:fld>
            <a:endParaRPr lang="it-IT"/>
          </a:p>
        </p:txBody>
      </p:sp>
    </p:spTree>
    <p:extLst>
      <p:ext uri="{BB962C8B-B14F-4D97-AF65-F5344CB8AC3E}">
        <p14:creationId xmlns:p14="http://schemas.microsoft.com/office/powerpoint/2010/main" xmlns="" val="356736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4" name="Segnaposto numero diapositiva 3"/>
          <p:cNvSpPr>
            <a:spLocks noGrp="1"/>
          </p:cNvSpPr>
          <p:nvPr>
            <p:ph type="sldNum" sz="quarter" idx="12"/>
          </p:nvPr>
        </p:nvSpPr>
        <p:spPr/>
        <p:txBody>
          <a:bodyPr/>
          <a:lstStyle>
            <a:lvl1pPr>
              <a:defRPr/>
            </a:lvl1pPr>
          </a:lstStyle>
          <a:p>
            <a:fld id="{0AC7C26E-FC38-4C87-A7FC-374F6CC7B7F7}" type="slidenum">
              <a:rPr lang="it-IT"/>
              <a:pPr/>
              <a:t>‹N›</a:t>
            </a:fld>
            <a:endParaRPr lang="it-IT"/>
          </a:p>
        </p:txBody>
      </p:sp>
    </p:spTree>
    <p:extLst>
      <p:ext uri="{BB962C8B-B14F-4D97-AF65-F5344CB8AC3E}">
        <p14:creationId xmlns:p14="http://schemas.microsoft.com/office/powerpoint/2010/main" xmlns="" val="11533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7" name="Segnaposto numero diapositiva 6"/>
          <p:cNvSpPr>
            <a:spLocks noGrp="1"/>
          </p:cNvSpPr>
          <p:nvPr>
            <p:ph type="sldNum" sz="quarter" idx="12"/>
          </p:nvPr>
        </p:nvSpPr>
        <p:spPr/>
        <p:txBody>
          <a:bodyPr/>
          <a:lstStyle>
            <a:lvl1pPr>
              <a:defRPr/>
            </a:lvl1pPr>
          </a:lstStyle>
          <a:p>
            <a:fld id="{2B89D9AC-6E84-4798-A089-01B75102242D}" type="slidenum">
              <a:rPr lang="it-IT"/>
              <a:pPr/>
              <a:t>‹N›</a:t>
            </a:fld>
            <a:endParaRPr lang="it-IT"/>
          </a:p>
        </p:txBody>
      </p:sp>
    </p:spTree>
    <p:extLst>
      <p:ext uri="{BB962C8B-B14F-4D97-AF65-F5344CB8AC3E}">
        <p14:creationId xmlns:p14="http://schemas.microsoft.com/office/powerpoint/2010/main" xmlns="" val="113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r>
              <a:rPr lang="it-IT" smtClean="0"/>
              <a:t>Muzio M. Gola                         Politecnico di Torino - Italy</a:t>
            </a:r>
            <a:endParaRPr lang="it-IT"/>
          </a:p>
        </p:txBody>
      </p:sp>
      <p:sp>
        <p:nvSpPr>
          <p:cNvPr id="7" name="Segnaposto numero diapositiva 6"/>
          <p:cNvSpPr>
            <a:spLocks noGrp="1"/>
          </p:cNvSpPr>
          <p:nvPr>
            <p:ph type="sldNum" sz="quarter" idx="12"/>
          </p:nvPr>
        </p:nvSpPr>
        <p:spPr/>
        <p:txBody>
          <a:bodyPr/>
          <a:lstStyle>
            <a:lvl1pPr>
              <a:defRPr/>
            </a:lvl1pPr>
          </a:lstStyle>
          <a:p>
            <a:fld id="{6ECFE14D-6B66-4C5C-BC3D-60B519347A48}" type="slidenum">
              <a:rPr lang="it-IT"/>
              <a:pPr/>
              <a:t>‹N›</a:t>
            </a:fld>
            <a:endParaRPr lang="it-IT"/>
          </a:p>
        </p:txBody>
      </p:sp>
    </p:spTree>
    <p:extLst>
      <p:ext uri="{BB962C8B-B14F-4D97-AF65-F5344CB8AC3E}">
        <p14:creationId xmlns:p14="http://schemas.microsoft.com/office/powerpoint/2010/main" xmlns="" val="360804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solidFill>
                  <a:schemeClr val="tx1"/>
                </a:solidFill>
              </a:defRPr>
            </a:lvl1pPr>
          </a:lstStyle>
          <a:p>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tx1"/>
                </a:solidFill>
              </a:defRPr>
            </a:lvl1pPr>
          </a:lstStyle>
          <a:p>
            <a:r>
              <a:rPr lang="it-IT" smtClean="0"/>
              <a:t>Muzio M. Gola                         Politecnico di Torino - Italy</a:t>
            </a: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tx1"/>
                </a:solidFill>
              </a:defRPr>
            </a:lvl1pPr>
          </a:lstStyle>
          <a:p>
            <a:fld id="{282092AB-84B7-4A9C-9C9A-A35D7D0CDFBC}"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gnaposto piè di pagina 4"/>
          <p:cNvSpPr>
            <a:spLocks noGrp="1"/>
          </p:cNvSpPr>
          <p:nvPr>
            <p:ph type="ftr" sz="quarter" idx="11"/>
          </p:nvPr>
        </p:nvSpPr>
        <p:spPr/>
        <p:txBody>
          <a:bodyPr/>
          <a:lstStyle/>
          <a:p>
            <a:r>
              <a:rPr lang="it-IT" smtClean="0"/>
              <a:t>Muzio M. Gola                         Politecnico di Torino - Italy</a:t>
            </a:r>
            <a:endParaRPr lang="it-IT" dirty="0"/>
          </a:p>
        </p:txBody>
      </p:sp>
      <p:sp>
        <p:nvSpPr>
          <p:cNvPr id="17" name="Segnaposto numero diapositiva 5"/>
          <p:cNvSpPr>
            <a:spLocks noGrp="1"/>
          </p:cNvSpPr>
          <p:nvPr>
            <p:ph type="sldNum" sz="quarter" idx="12"/>
          </p:nvPr>
        </p:nvSpPr>
        <p:spPr/>
        <p:txBody>
          <a:bodyPr/>
          <a:lstStyle/>
          <a:p>
            <a:fld id="{D51EC4B8-2538-45C3-A8EC-04AE9286B057}" type="slidenum">
              <a:rPr lang="it-IT"/>
              <a:pPr/>
              <a:t>1</a:t>
            </a:fld>
            <a:endParaRPr lang="it-IT"/>
          </a:p>
        </p:txBody>
      </p:sp>
      <p:sp>
        <p:nvSpPr>
          <p:cNvPr id="884741" name="Text Box 10"/>
          <p:cNvSpPr txBox="1">
            <a:spLocks noChangeArrowheads="1"/>
          </p:cNvSpPr>
          <p:nvPr/>
        </p:nvSpPr>
        <p:spPr bwMode="auto">
          <a:xfrm>
            <a:off x="0" y="0"/>
            <a:ext cx="7916863" cy="1200329"/>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sz="2400">
                <a:solidFill>
                  <a:schemeClr val="tx1"/>
                </a:solidFill>
                <a:latin typeface="Tahoma" pitchFamily="34" charset="0"/>
              </a:defRPr>
            </a:lvl1pPr>
            <a:lvl2pPr marL="742950" indent="-285750" algn="l">
              <a:spcBef>
                <a:spcPct val="0"/>
              </a:spcBef>
              <a:defRPr sz="2400">
                <a:solidFill>
                  <a:schemeClr val="tx1"/>
                </a:solidFill>
                <a:latin typeface="Tahoma" pitchFamily="34" charset="0"/>
              </a:defRPr>
            </a:lvl2pPr>
            <a:lvl3pPr marL="1143000" indent="-228600" algn="l">
              <a:spcBef>
                <a:spcPct val="0"/>
              </a:spcBef>
              <a:defRPr sz="2400">
                <a:solidFill>
                  <a:schemeClr val="tx1"/>
                </a:solidFill>
                <a:latin typeface="Tahoma" pitchFamily="34" charset="0"/>
              </a:defRPr>
            </a:lvl3pPr>
            <a:lvl4pPr marL="1600200" indent="-228600" algn="l">
              <a:spcBef>
                <a:spcPct val="0"/>
              </a:spcBef>
              <a:defRPr sz="2400">
                <a:solidFill>
                  <a:schemeClr val="tx1"/>
                </a:solidFill>
                <a:latin typeface="Tahoma" pitchFamily="34" charset="0"/>
              </a:defRPr>
            </a:lvl4pPr>
            <a:lvl5pPr marL="2057400" indent="-228600" algn="l">
              <a:spcBef>
                <a:spcPct val="0"/>
              </a:spcBef>
              <a:defRPr sz="2400">
                <a:solidFill>
                  <a:schemeClr val="tx1"/>
                </a:solidFill>
                <a:latin typeface="Tahoma" pitchFamily="34" charset="0"/>
              </a:defRPr>
            </a:lvl5pPr>
            <a:lvl6pPr marL="2514600" indent="-228600" fontAlgn="base">
              <a:spcBef>
                <a:spcPct val="0"/>
              </a:spcBef>
              <a:spcAft>
                <a:spcPct val="0"/>
              </a:spcAft>
              <a:defRPr sz="2400">
                <a:solidFill>
                  <a:schemeClr val="tx1"/>
                </a:solidFill>
                <a:latin typeface="Tahoma" pitchFamily="34" charset="0"/>
              </a:defRPr>
            </a:lvl6pPr>
            <a:lvl7pPr marL="2971800" indent="-228600" fontAlgn="base">
              <a:spcBef>
                <a:spcPct val="0"/>
              </a:spcBef>
              <a:spcAft>
                <a:spcPct val="0"/>
              </a:spcAft>
              <a:defRPr sz="2400">
                <a:solidFill>
                  <a:schemeClr val="tx1"/>
                </a:solidFill>
                <a:latin typeface="Tahoma" pitchFamily="34" charset="0"/>
              </a:defRPr>
            </a:lvl7pPr>
            <a:lvl8pPr marL="3429000" indent="-228600" fontAlgn="base">
              <a:spcBef>
                <a:spcPct val="0"/>
              </a:spcBef>
              <a:spcAft>
                <a:spcPct val="0"/>
              </a:spcAft>
              <a:defRPr sz="2400">
                <a:solidFill>
                  <a:schemeClr val="tx1"/>
                </a:solidFill>
                <a:latin typeface="Tahoma" pitchFamily="34" charset="0"/>
              </a:defRPr>
            </a:lvl8pPr>
            <a:lvl9pPr marL="3886200" indent="-228600" fontAlgn="base">
              <a:spcBef>
                <a:spcPct val="0"/>
              </a:spcBef>
              <a:spcAft>
                <a:spcPct val="0"/>
              </a:spcAft>
              <a:defRPr sz="2400">
                <a:solidFill>
                  <a:schemeClr val="tx1"/>
                </a:solidFill>
                <a:latin typeface="Tahoma" pitchFamily="34" charset="0"/>
              </a:defRPr>
            </a:lvl9pPr>
          </a:lstStyle>
          <a:p>
            <a:r>
              <a:rPr lang="it-IT" b="1" dirty="0" smtClean="0">
                <a:solidFill>
                  <a:schemeClr val="bg1"/>
                </a:solidFill>
              </a:rPr>
              <a:t>Incontro Presidio - Coordinatori </a:t>
            </a:r>
            <a:r>
              <a:rPr lang="it-IT" b="1" dirty="0">
                <a:solidFill>
                  <a:schemeClr val="bg1"/>
                </a:solidFill>
              </a:rPr>
              <a:t>dei Collegi dei </a:t>
            </a:r>
            <a:r>
              <a:rPr lang="it-IT" b="1" dirty="0" smtClean="0">
                <a:solidFill>
                  <a:schemeClr val="bg1"/>
                </a:solidFill>
              </a:rPr>
              <a:t>CdS - Referenti CdS</a:t>
            </a:r>
          </a:p>
          <a:p>
            <a:r>
              <a:rPr lang="en-US" b="1" dirty="0" smtClean="0">
                <a:solidFill>
                  <a:schemeClr val="bg1"/>
                </a:solidFill>
              </a:rPr>
              <a:t>Settembre25, 2015 </a:t>
            </a:r>
            <a:endParaRPr lang="it-IT" b="1" dirty="0">
              <a:solidFill>
                <a:schemeClr val="bg1"/>
              </a:solidFill>
            </a:endParaRPr>
          </a:p>
        </p:txBody>
      </p:sp>
      <p:pic>
        <p:nvPicPr>
          <p:cNvPr id="88474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29563" y="0"/>
            <a:ext cx="1214437" cy="1214438"/>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lgn="ctr">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8474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76925" y="1235075"/>
            <a:ext cx="3267075" cy="5035550"/>
          </a:xfrm>
          <a:prstGeom prst="rect">
            <a:avLst/>
          </a:prstGeom>
          <a:noFill/>
          <a:ln>
            <a:noFill/>
          </a:ln>
          <a:effectLst/>
          <a:extLst>
            <a:ext uri="{909E8E84-426E-40DD-AFC4-6F175D3DCCD1}">
              <a14:hiddenFill xmlns:a14="http://schemas.microsoft.com/office/drawing/2010/main" xmlns="">
                <a:solidFill>
                  <a:srgbClr val="CC0000"/>
                </a:solidFill>
              </a14:hiddenFill>
            </a:ext>
            <a:ext uri="{91240B29-F687-4F45-9708-019B960494DF}">
              <a14:hiddenLine xmlns:a14="http://schemas.microsoft.com/office/drawing/2010/main" xmlns="" w="9525" algn="ctr">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84747"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grpSp>
        <p:nvGrpSpPr>
          <p:cNvPr id="884749" name="Group 13"/>
          <p:cNvGrpSpPr>
            <a:grpSpLocks/>
          </p:cNvGrpSpPr>
          <p:nvPr/>
        </p:nvGrpSpPr>
        <p:grpSpPr bwMode="auto">
          <a:xfrm>
            <a:off x="857273" y="2721505"/>
            <a:ext cx="5724739" cy="2062690"/>
            <a:chOff x="615" y="1238"/>
            <a:chExt cx="2265" cy="1723"/>
          </a:xfrm>
        </p:grpSpPr>
        <p:sp>
          <p:nvSpPr>
            <p:cNvPr id="884750" name="Text Box 6"/>
            <p:cNvSpPr txBox="1">
              <a:spLocks noChangeArrowheads="1"/>
            </p:cNvSpPr>
            <p:nvPr/>
          </p:nvSpPr>
          <p:spPr bwMode="auto">
            <a:xfrm>
              <a:off x="615" y="1238"/>
              <a:ext cx="2265" cy="1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spcBef>
                  <a:spcPct val="0"/>
                </a:spcBef>
                <a:defRPr sz="2400">
                  <a:solidFill>
                    <a:schemeClr val="tx1"/>
                  </a:solidFill>
                  <a:latin typeface="Tahoma" pitchFamily="34" charset="0"/>
                </a:defRPr>
              </a:lvl1pPr>
              <a:lvl2pPr marL="742950" indent="-285750" algn="l">
                <a:spcBef>
                  <a:spcPct val="0"/>
                </a:spcBef>
                <a:defRPr sz="2400">
                  <a:solidFill>
                    <a:schemeClr val="tx1"/>
                  </a:solidFill>
                  <a:latin typeface="Tahoma" pitchFamily="34" charset="0"/>
                </a:defRPr>
              </a:lvl2pPr>
              <a:lvl3pPr marL="1143000" indent="-228600" algn="l">
                <a:spcBef>
                  <a:spcPct val="0"/>
                </a:spcBef>
                <a:defRPr sz="2400">
                  <a:solidFill>
                    <a:schemeClr val="tx1"/>
                  </a:solidFill>
                  <a:latin typeface="Tahoma" pitchFamily="34" charset="0"/>
                </a:defRPr>
              </a:lvl3pPr>
              <a:lvl4pPr marL="1600200" indent="-228600" algn="l">
                <a:spcBef>
                  <a:spcPct val="0"/>
                </a:spcBef>
                <a:defRPr sz="2400">
                  <a:solidFill>
                    <a:schemeClr val="tx1"/>
                  </a:solidFill>
                  <a:latin typeface="Tahoma" pitchFamily="34" charset="0"/>
                </a:defRPr>
              </a:lvl4pPr>
              <a:lvl5pPr marL="2057400" indent="-228600" algn="l">
                <a:spcBef>
                  <a:spcPct val="0"/>
                </a:spcBef>
                <a:defRPr sz="2400">
                  <a:solidFill>
                    <a:schemeClr val="tx1"/>
                  </a:solidFill>
                  <a:latin typeface="Tahoma" pitchFamily="34" charset="0"/>
                </a:defRPr>
              </a:lvl5pPr>
              <a:lvl6pPr marL="2514600" indent="-228600" fontAlgn="base">
                <a:spcBef>
                  <a:spcPct val="0"/>
                </a:spcBef>
                <a:spcAft>
                  <a:spcPct val="0"/>
                </a:spcAft>
                <a:defRPr sz="2400">
                  <a:solidFill>
                    <a:schemeClr val="tx1"/>
                  </a:solidFill>
                  <a:latin typeface="Tahoma" pitchFamily="34" charset="0"/>
                </a:defRPr>
              </a:lvl6pPr>
              <a:lvl7pPr marL="2971800" indent="-228600" fontAlgn="base">
                <a:spcBef>
                  <a:spcPct val="0"/>
                </a:spcBef>
                <a:spcAft>
                  <a:spcPct val="0"/>
                </a:spcAft>
                <a:defRPr sz="2400">
                  <a:solidFill>
                    <a:schemeClr val="tx1"/>
                  </a:solidFill>
                  <a:latin typeface="Tahoma" pitchFamily="34" charset="0"/>
                </a:defRPr>
              </a:lvl7pPr>
              <a:lvl8pPr marL="3429000" indent="-228600" fontAlgn="base">
                <a:spcBef>
                  <a:spcPct val="0"/>
                </a:spcBef>
                <a:spcAft>
                  <a:spcPct val="0"/>
                </a:spcAft>
                <a:defRPr sz="2400">
                  <a:solidFill>
                    <a:schemeClr val="tx1"/>
                  </a:solidFill>
                  <a:latin typeface="Tahoma" pitchFamily="34" charset="0"/>
                </a:defRPr>
              </a:lvl8pPr>
              <a:lvl9pPr marL="3886200" indent="-228600" fontAlgn="base">
                <a:spcBef>
                  <a:spcPct val="0"/>
                </a:spcBef>
                <a:spcAft>
                  <a:spcPct val="0"/>
                </a:spcAft>
                <a:defRPr sz="2400">
                  <a:solidFill>
                    <a:schemeClr val="tx1"/>
                  </a:solidFill>
                  <a:latin typeface="Tahoma" pitchFamily="34" charset="0"/>
                </a:defRPr>
              </a:lvl9pPr>
            </a:lstStyle>
            <a:p>
              <a:r>
                <a:rPr lang="en-US" sz="3200" b="1" dirty="0" smtClean="0">
                  <a:solidFill>
                    <a:srgbClr val="404F64"/>
                  </a:solidFill>
                </a:rPr>
                <a:t>Il </a:t>
              </a:r>
              <a:r>
                <a:rPr lang="en-US" sz="3200" b="1" dirty="0" err="1" smtClean="0">
                  <a:solidFill>
                    <a:srgbClr val="404F64"/>
                  </a:solidFill>
                </a:rPr>
                <a:t>Riesame</a:t>
              </a:r>
              <a:r>
                <a:rPr lang="en-US" sz="3200" b="1" dirty="0" smtClean="0">
                  <a:solidFill>
                    <a:srgbClr val="404F64"/>
                  </a:solidFill>
                </a:rPr>
                <a:t> </a:t>
              </a:r>
              <a:r>
                <a:rPr lang="en-US" sz="3200" b="1" dirty="0" err="1" smtClean="0">
                  <a:solidFill>
                    <a:srgbClr val="404F64"/>
                  </a:solidFill>
                </a:rPr>
                <a:t>ciclico</a:t>
              </a:r>
              <a:endParaRPr lang="en-US" sz="3200" b="1" dirty="0" smtClean="0">
                <a:solidFill>
                  <a:srgbClr val="404F64"/>
                </a:solidFill>
              </a:endParaRPr>
            </a:p>
            <a:p>
              <a:endParaRPr lang="en-US" sz="3200" b="1" dirty="0" smtClean="0">
                <a:solidFill>
                  <a:srgbClr val="404F64"/>
                </a:solidFill>
              </a:endParaRPr>
            </a:p>
            <a:p>
              <a:r>
                <a:rPr lang="en-US" sz="3200" b="1" dirty="0" err="1" smtClean="0">
                  <a:solidFill>
                    <a:srgbClr val="404F64"/>
                  </a:solidFill>
                </a:rPr>
                <a:t>Indicazioni</a:t>
              </a:r>
              <a:r>
                <a:rPr lang="en-US" sz="3200" b="1" dirty="0" smtClean="0">
                  <a:solidFill>
                    <a:srgbClr val="404F64"/>
                  </a:solidFill>
                </a:rPr>
                <a:t> </a:t>
              </a:r>
              <a:r>
                <a:rPr lang="en-US" sz="3200" b="1" dirty="0" err="1" smtClean="0">
                  <a:solidFill>
                    <a:srgbClr val="404F64"/>
                  </a:solidFill>
                </a:rPr>
                <a:t>sulle</a:t>
              </a:r>
              <a:r>
                <a:rPr lang="en-US" sz="3200" b="1" dirty="0" smtClean="0">
                  <a:solidFill>
                    <a:srgbClr val="404F64"/>
                  </a:solidFill>
                </a:rPr>
                <a:t> base </a:t>
              </a:r>
              <a:r>
                <a:rPr lang="en-US" sz="3200" b="1" dirty="0" err="1" smtClean="0">
                  <a:solidFill>
                    <a:srgbClr val="404F64"/>
                  </a:solidFill>
                </a:rPr>
                <a:t>delle</a:t>
              </a:r>
              <a:r>
                <a:rPr lang="en-US" sz="3200" b="1" dirty="0" smtClean="0">
                  <a:solidFill>
                    <a:srgbClr val="404F64"/>
                  </a:solidFill>
                </a:rPr>
                <a:t> prime </a:t>
              </a:r>
              <a:r>
                <a:rPr lang="en-US" sz="3200" b="1" dirty="0" err="1" smtClean="0">
                  <a:solidFill>
                    <a:srgbClr val="404F64"/>
                  </a:solidFill>
                </a:rPr>
                <a:t>realizzazioni</a:t>
              </a:r>
              <a:r>
                <a:rPr lang="en-US" sz="3200" b="1" dirty="0" smtClean="0">
                  <a:solidFill>
                    <a:srgbClr val="404F64"/>
                  </a:solidFill>
                </a:rPr>
                <a:t> </a:t>
              </a:r>
              <a:endParaRPr lang="en-US" sz="3200" b="1" dirty="0">
                <a:solidFill>
                  <a:srgbClr val="404F64"/>
                </a:solidFill>
              </a:endParaRPr>
            </a:p>
          </p:txBody>
        </p:sp>
        <p:grpSp>
          <p:nvGrpSpPr>
            <p:cNvPr id="884751" name="Group 15"/>
            <p:cNvGrpSpPr>
              <a:grpSpLocks/>
            </p:cNvGrpSpPr>
            <p:nvPr/>
          </p:nvGrpSpPr>
          <p:grpSpPr bwMode="auto">
            <a:xfrm>
              <a:off x="615" y="1238"/>
              <a:ext cx="137" cy="137"/>
              <a:chOff x="615" y="1238"/>
              <a:chExt cx="137" cy="137"/>
            </a:xfrm>
          </p:grpSpPr>
          <p:sp>
            <p:nvSpPr>
              <p:cNvPr id="884752" name="Line 16"/>
              <p:cNvSpPr>
                <a:spLocks noChangeShapeType="1"/>
              </p:cNvSpPr>
              <p:nvPr/>
            </p:nvSpPr>
            <p:spPr bwMode="auto">
              <a:xfrm>
                <a:off x="615" y="1238"/>
                <a:ext cx="137" cy="0"/>
              </a:xfrm>
              <a:prstGeom prst="line">
                <a:avLst/>
              </a:prstGeom>
              <a:noFill/>
              <a:ln w="3175">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it-IT"/>
              </a:p>
            </p:txBody>
          </p:sp>
          <p:sp>
            <p:nvSpPr>
              <p:cNvPr id="884753" name="Line 17"/>
              <p:cNvSpPr>
                <a:spLocks noChangeShapeType="1"/>
              </p:cNvSpPr>
              <p:nvPr/>
            </p:nvSpPr>
            <p:spPr bwMode="auto">
              <a:xfrm rot="-5400000">
                <a:off x="548" y="1307"/>
                <a:ext cx="137" cy="0"/>
              </a:xfrm>
              <a:prstGeom prst="line">
                <a:avLst/>
              </a:prstGeom>
              <a:noFill/>
              <a:ln w="3175">
                <a:solidFill>
                  <a:srgbClr val="4D4D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it-IT"/>
              </a:p>
            </p:txBody>
          </p:sp>
        </p:grpSp>
      </p:grpSp>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13315" y="1399990"/>
            <a:ext cx="846931" cy="870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10</a:t>
            </a:fld>
            <a:endParaRPr lang="it-IT"/>
          </a:p>
        </p:txBody>
      </p:sp>
      <p:sp>
        <p:nvSpPr>
          <p:cNvPr id="463878" name="Text Box 6"/>
          <p:cNvSpPr txBox="1">
            <a:spLocks noChangeArrowheads="1"/>
          </p:cNvSpPr>
          <p:nvPr/>
        </p:nvSpPr>
        <p:spPr bwMode="auto">
          <a:xfrm>
            <a:off x="273050" y="552450"/>
            <a:ext cx="8616950" cy="5863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indent="0">
              <a:spcAft>
                <a:spcPts val="600"/>
              </a:spcAft>
            </a:pPr>
            <a:r>
              <a:rPr lang="it-IT" b="1" dirty="0" smtClean="0">
                <a:solidFill>
                  <a:srgbClr val="C00000"/>
                </a:solidFill>
                <a:latin typeface="+mn-lt"/>
                <a:ea typeface="Calibri"/>
                <a:cs typeface="Times New Roman"/>
              </a:rPr>
              <a:t>Attenzione</a:t>
            </a:r>
            <a:r>
              <a:rPr lang="it-IT" dirty="0" smtClean="0">
                <a:latin typeface="+mn-lt"/>
                <a:ea typeface="Calibri"/>
                <a:cs typeface="Times New Roman"/>
              </a:rPr>
              <a:t> a rispettare </a:t>
            </a:r>
            <a:r>
              <a:rPr lang="it-IT" b="1" dirty="0" smtClean="0">
                <a:solidFill>
                  <a:srgbClr val="C00000"/>
                </a:solidFill>
                <a:latin typeface="+mn-lt"/>
                <a:ea typeface="Calibri"/>
                <a:cs typeface="Times New Roman"/>
              </a:rPr>
              <a:t>quanto più si può </a:t>
            </a:r>
            <a:r>
              <a:rPr lang="it-IT" dirty="0" smtClean="0">
                <a:latin typeface="+mn-lt"/>
                <a:ea typeface="Calibri"/>
                <a:cs typeface="Times New Roman"/>
              </a:rPr>
              <a:t>questa lista di punti di attenzione raccomandati</a:t>
            </a:r>
            <a:r>
              <a:rPr lang="it-IT" dirty="0" smtClean="0">
                <a:latin typeface="Calibri"/>
                <a:ea typeface="Calibri"/>
                <a:cs typeface="Times New Roman"/>
              </a:rPr>
              <a:t>:</a:t>
            </a:r>
          </a:p>
          <a:p>
            <a:pPr lvl="0">
              <a:spcAft>
                <a:spcPts val="600"/>
              </a:spcAft>
              <a:buFont typeface="+mj-lt"/>
              <a:buAutoNum type="arabicPeriod"/>
            </a:pPr>
            <a:r>
              <a:rPr lang="it-IT" i="1" dirty="0" smtClean="0">
                <a:latin typeface="+mn-lt"/>
              </a:rPr>
              <a:t>La </a:t>
            </a:r>
            <a:r>
              <a:rPr lang="it-IT" b="1" i="1" dirty="0">
                <a:solidFill>
                  <a:srgbClr val="C00000"/>
                </a:solidFill>
                <a:latin typeface="+mn-lt"/>
              </a:rPr>
              <a:t>gamma</a:t>
            </a:r>
            <a:r>
              <a:rPr lang="it-IT" i="1" dirty="0">
                <a:latin typeface="+mn-lt"/>
              </a:rPr>
              <a:t> degli enti e delle organizzazioni consultate, direttamente o tramite studi di settore, è </a:t>
            </a:r>
            <a:r>
              <a:rPr lang="it-IT" b="1" i="1" dirty="0" smtClean="0">
                <a:solidFill>
                  <a:srgbClr val="C00000"/>
                </a:solidFill>
                <a:latin typeface="+mn-lt"/>
              </a:rPr>
              <a:t>adeguata-mente </a:t>
            </a:r>
            <a:r>
              <a:rPr lang="it-IT" b="1" i="1" dirty="0">
                <a:solidFill>
                  <a:srgbClr val="C00000"/>
                </a:solidFill>
                <a:latin typeface="+mn-lt"/>
              </a:rPr>
              <a:t>rappresentativa</a:t>
            </a:r>
            <a:r>
              <a:rPr lang="it-IT" i="1" dirty="0">
                <a:latin typeface="+mn-lt"/>
              </a:rPr>
              <a:t> a livello regionale, nazionale e/o internazionale? </a:t>
            </a:r>
            <a:r>
              <a:rPr lang="it-IT" i="1" dirty="0" smtClean="0">
                <a:latin typeface="+mn-lt"/>
              </a:rPr>
              <a:t> </a:t>
            </a:r>
            <a:r>
              <a:rPr lang="it-IT" b="1" dirty="0" smtClean="0">
                <a:latin typeface="+mn-lt"/>
              </a:rPr>
              <a:t>Cfr</a:t>
            </a:r>
            <a:r>
              <a:rPr lang="it-IT" b="1" dirty="0">
                <a:latin typeface="+mn-lt"/>
              </a:rPr>
              <a:t>. AQ5.A.1.  </a:t>
            </a:r>
            <a:r>
              <a:rPr lang="it-IT" dirty="0">
                <a:latin typeface="+mn-lt"/>
              </a:rPr>
              <a:t>, collegato con AQ1.B.1</a:t>
            </a:r>
          </a:p>
          <a:p>
            <a:pPr lvl="0">
              <a:spcAft>
                <a:spcPts val="600"/>
              </a:spcAft>
              <a:buFont typeface="+mj-lt"/>
              <a:buAutoNum type="arabicPeriod"/>
            </a:pPr>
            <a:r>
              <a:rPr lang="it-IT" i="1" dirty="0">
                <a:latin typeface="+mn-lt"/>
              </a:rPr>
              <a:t>I modi e i tempi delle </a:t>
            </a:r>
            <a:r>
              <a:rPr lang="it-IT" b="1" i="1" dirty="0">
                <a:solidFill>
                  <a:srgbClr val="C00000"/>
                </a:solidFill>
                <a:latin typeface="+mn-lt"/>
              </a:rPr>
              <a:t>consultazioni </a:t>
            </a:r>
            <a:r>
              <a:rPr lang="it-IT" i="1" dirty="0">
                <a:latin typeface="+mn-lt"/>
              </a:rPr>
              <a:t>costituiscono canali </a:t>
            </a:r>
            <a:r>
              <a:rPr lang="it-IT" b="1" i="1" dirty="0">
                <a:solidFill>
                  <a:srgbClr val="C00000"/>
                </a:solidFill>
                <a:latin typeface="+mn-lt"/>
              </a:rPr>
              <a:t>efficaci </a:t>
            </a:r>
            <a:r>
              <a:rPr lang="it-IT" i="1" dirty="0">
                <a:latin typeface="+mn-lt"/>
              </a:rPr>
              <a:t>per raccogliere opinioni dal mondo del lavoro? Si sono considerati, a integrazione o in sostituzione, </a:t>
            </a:r>
            <a:r>
              <a:rPr lang="it-IT" b="1" i="1" dirty="0">
                <a:solidFill>
                  <a:srgbClr val="C00000"/>
                </a:solidFill>
                <a:latin typeface="+mn-lt"/>
              </a:rPr>
              <a:t>studi di settore</a:t>
            </a:r>
            <a:r>
              <a:rPr lang="it-IT" i="1" dirty="0">
                <a:latin typeface="+mn-lt"/>
              </a:rPr>
              <a:t> di livello regionale, nazionale o internazionale? </a:t>
            </a:r>
            <a:r>
              <a:rPr lang="it-IT" i="1" dirty="0" smtClean="0">
                <a:latin typeface="+mn-lt"/>
              </a:rPr>
              <a:t> </a:t>
            </a:r>
            <a:r>
              <a:rPr lang="it-IT" b="1" dirty="0" smtClean="0">
                <a:latin typeface="+mn-lt"/>
              </a:rPr>
              <a:t>Cfr</a:t>
            </a:r>
            <a:r>
              <a:rPr lang="it-IT" b="1" dirty="0">
                <a:latin typeface="+mn-lt"/>
              </a:rPr>
              <a:t>. AQ5.A.2.  </a:t>
            </a:r>
            <a:r>
              <a:rPr lang="it-IT" dirty="0">
                <a:latin typeface="+mn-lt"/>
              </a:rPr>
              <a:t> , collegato con AQ1.B.1</a:t>
            </a:r>
          </a:p>
          <a:p>
            <a:pPr lvl="0">
              <a:spcAft>
                <a:spcPts val="600"/>
              </a:spcAft>
              <a:buFont typeface="+mj-lt"/>
              <a:buAutoNum type="arabicPeriod"/>
            </a:pPr>
            <a:r>
              <a:rPr lang="it-IT" i="1" dirty="0">
                <a:latin typeface="+mn-lt"/>
              </a:rPr>
              <a:t>Le organizzazioni consultate e le modalità di consultazione consentono di avere </a:t>
            </a:r>
            <a:r>
              <a:rPr lang="it-IT" b="1" i="1" dirty="0">
                <a:solidFill>
                  <a:srgbClr val="C00000"/>
                </a:solidFill>
                <a:latin typeface="+mn-lt"/>
              </a:rPr>
              <a:t>informazioni utili e aggiornate </a:t>
            </a:r>
            <a:r>
              <a:rPr lang="it-IT" i="1" dirty="0">
                <a:latin typeface="+mn-lt"/>
              </a:rPr>
              <a:t>sulle funzioni e sulle competenze attese nei laureati?  </a:t>
            </a:r>
            <a:r>
              <a:rPr lang="it-IT" b="1" dirty="0" smtClean="0">
                <a:latin typeface="+mn-lt"/>
              </a:rPr>
              <a:t>Cfr</a:t>
            </a:r>
            <a:r>
              <a:rPr lang="it-IT" b="1" dirty="0">
                <a:latin typeface="+mn-lt"/>
              </a:rPr>
              <a:t>.  AQ5.A.2. , </a:t>
            </a:r>
            <a:r>
              <a:rPr lang="it-IT" dirty="0">
                <a:latin typeface="+mn-lt"/>
              </a:rPr>
              <a:t>collegato con </a:t>
            </a:r>
            <a:r>
              <a:rPr lang="it-IT" dirty="0" smtClean="0">
                <a:latin typeface="+mn-lt"/>
              </a:rPr>
              <a:t>AQ1.B.1</a:t>
            </a:r>
            <a:endParaRPr lang="it-IT" dirty="0">
              <a:latin typeface="+mn-lt"/>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1-b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423613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08025" y="2144485"/>
            <a:ext cx="7864475" cy="2220686"/>
          </a:xfrm>
          <a:prstGeom prst="rect">
            <a:avLst/>
          </a:prstGeom>
          <a:solidFill>
            <a:srgbClr val="CC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it-IT" sz="1600" b="0" i="0" u="none" strike="noStrike" cap="none" normalizeH="0" baseline="0" smtClean="0">
              <a:ln>
                <a:noFill/>
              </a:ln>
              <a:solidFill>
                <a:srgbClr val="404F64"/>
              </a:solidFill>
              <a:effectLst/>
              <a:latin typeface="Tahoma" pitchFamily="34" charset="0"/>
            </a:endParaRPr>
          </a:p>
        </p:txBody>
      </p:sp>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11</a:t>
            </a:fld>
            <a:endParaRPr lang="it-IT"/>
          </a:p>
        </p:txBody>
      </p:sp>
      <p:sp>
        <p:nvSpPr>
          <p:cNvPr id="463878" name="Text Box 6"/>
          <p:cNvSpPr txBox="1">
            <a:spLocks noChangeArrowheads="1"/>
          </p:cNvSpPr>
          <p:nvPr/>
        </p:nvSpPr>
        <p:spPr bwMode="auto">
          <a:xfrm>
            <a:off x="273050" y="552450"/>
            <a:ext cx="8616950" cy="578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lvl="0">
              <a:spcAft>
                <a:spcPts val="600"/>
              </a:spcAft>
              <a:buFont typeface="+mj-lt"/>
              <a:buAutoNum type="arabicPeriod" startAt="4"/>
            </a:pPr>
            <a:r>
              <a:rPr lang="it-IT" i="1" dirty="0"/>
              <a:t>Si ritiene opportuno </a:t>
            </a:r>
            <a:r>
              <a:rPr lang="it-IT" b="1" i="1" dirty="0">
                <a:solidFill>
                  <a:srgbClr val="C00000"/>
                </a:solidFill>
              </a:rPr>
              <a:t>consultare altri enti o organizzazioni </a:t>
            </a:r>
            <a:r>
              <a:rPr lang="it-IT" i="1" dirty="0"/>
              <a:t>per meglio identificare la domanda di formazione e gli sbocchi occupazionali?  </a:t>
            </a:r>
            <a:r>
              <a:rPr lang="it-IT" b="1" dirty="0"/>
              <a:t>Cfr. AQ5.A.1. </a:t>
            </a:r>
            <a:r>
              <a:rPr lang="it-IT" dirty="0"/>
              <a:t>, controllo del punto 1, collegato con AQ1.B.1</a:t>
            </a:r>
          </a:p>
          <a:p>
            <a:pPr lvl="0">
              <a:spcAft>
                <a:spcPts val="600"/>
              </a:spcAft>
              <a:buFont typeface="+mj-lt"/>
              <a:buAutoNum type="arabicPeriod" startAt="4"/>
            </a:pPr>
            <a:r>
              <a:rPr lang="it-IT" i="1" dirty="0"/>
              <a:t>Qual è il livello di </a:t>
            </a:r>
            <a:r>
              <a:rPr lang="it-IT" b="1" i="1" dirty="0">
                <a:solidFill>
                  <a:srgbClr val="C00000"/>
                </a:solidFill>
              </a:rPr>
              <a:t>benchmarking nazionale o internazionale</a:t>
            </a:r>
            <a:r>
              <a:rPr lang="it-IT" i="1" dirty="0"/>
              <a:t>, ossia il confronto con le attività di ricognizione della domanda di formazione praticate dalle università riconosciute come leader nel settore della formazione in esame?  </a:t>
            </a:r>
            <a:r>
              <a:rPr lang="it-IT" b="1" dirty="0"/>
              <a:t>Cfr. AQ5.A.1. </a:t>
            </a:r>
            <a:r>
              <a:rPr lang="it-IT" dirty="0"/>
              <a:t>, collegato con AQ1.B.1</a:t>
            </a:r>
          </a:p>
          <a:p>
            <a:pPr lvl="0">
              <a:spcAft>
                <a:spcPts val="600"/>
              </a:spcAft>
              <a:buFont typeface="+mj-lt"/>
              <a:buAutoNum type="arabicPeriod" startAt="4"/>
            </a:pPr>
            <a:r>
              <a:rPr lang="it-IT" i="1" dirty="0"/>
              <a:t>Le </a:t>
            </a:r>
            <a:r>
              <a:rPr lang="it-IT" b="1" i="1" dirty="0">
                <a:solidFill>
                  <a:srgbClr val="C00000"/>
                </a:solidFill>
              </a:rPr>
              <a:t>funzioni e le competenze </a:t>
            </a:r>
            <a:r>
              <a:rPr lang="it-IT" i="1" dirty="0"/>
              <a:t>che caratterizzano ciascuna figura professionale sono </a:t>
            </a:r>
            <a:r>
              <a:rPr lang="it-IT" b="1" i="1" dirty="0">
                <a:solidFill>
                  <a:srgbClr val="C00000"/>
                </a:solidFill>
              </a:rPr>
              <a:t>descritte in modo completo</a:t>
            </a:r>
            <a:r>
              <a:rPr lang="it-IT" i="1" dirty="0"/>
              <a:t>, e costituiscono quindi una </a:t>
            </a:r>
            <a:r>
              <a:rPr lang="it-IT" b="1" i="1" dirty="0">
                <a:solidFill>
                  <a:srgbClr val="C00000"/>
                </a:solidFill>
              </a:rPr>
              <a:t>base utile </a:t>
            </a:r>
            <a:r>
              <a:rPr lang="it-IT" i="1" dirty="0"/>
              <a:t>per definire i risultati di apprendimento attesi?  </a:t>
            </a:r>
            <a:r>
              <a:rPr lang="it-IT" b="1" dirty="0"/>
              <a:t>Cfr. AQ5.A.3. </a:t>
            </a:r>
            <a:r>
              <a:rPr lang="it-IT" dirty="0"/>
              <a:t>, collegato con AQ1.B.4 </a:t>
            </a: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1-b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684529" y="3672341"/>
            <a:ext cx="170466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3784923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273050" y="2536371"/>
            <a:ext cx="8585200" cy="3586835"/>
          </a:xfrm>
          <a:prstGeom prst="rect">
            <a:avLst/>
          </a:prstGeom>
          <a:solidFill>
            <a:srgbClr val="FF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it-IT" sz="1600" b="0" i="0" u="none" strike="noStrike" cap="none" normalizeH="0" baseline="0" smtClean="0">
              <a:ln>
                <a:noFill/>
              </a:ln>
              <a:solidFill>
                <a:srgbClr val="404F64"/>
              </a:solidFill>
              <a:effectLst/>
              <a:latin typeface="Tahoma" pitchFamily="34" charset="0"/>
            </a:endParaRPr>
          </a:p>
        </p:txBody>
      </p:sp>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12</a:t>
            </a:fld>
            <a:endParaRPr lang="it-IT"/>
          </a:p>
        </p:txBody>
      </p:sp>
      <p:sp>
        <p:nvSpPr>
          <p:cNvPr id="463878" name="Text Box 6"/>
          <p:cNvSpPr txBox="1">
            <a:spLocks noChangeArrowheads="1"/>
          </p:cNvSpPr>
          <p:nvPr/>
        </p:nvSpPr>
        <p:spPr bwMode="auto">
          <a:xfrm>
            <a:off x="273050" y="552450"/>
            <a:ext cx="8616950" cy="5570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r>
              <a:rPr lang="it-IT" b="1" dirty="0" smtClean="0"/>
              <a:t>Quadri 1-c, 2-c, 3-c   </a:t>
            </a:r>
            <a:r>
              <a:rPr lang="it-IT" b="1" dirty="0" smtClean="0">
                <a:solidFill>
                  <a:srgbClr val="C00000"/>
                </a:solidFill>
              </a:rPr>
              <a:t>INTERVENTI </a:t>
            </a:r>
            <a:r>
              <a:rPr lang="it-IT" b="1" dirty="0">
                <a:solidFill>
                  <a:srgbClr val="C00000"/>
                </a:solidFill>
              </a:rPr>
              <a:t>CORRETTIVI</a:t>
            </a:r>
          </a:p>
          <a:p>
            <a:pPr marL="0">
              <a:spcAft>
                <a:spcPts val="1200"/>
              </a:spcAft>
            </a:pPr>
            <a:r>
              <a:rPr lang="it-IT" i="1" dirty="0"/>
              <a:t>In </a:t>
            </a:r>
            <a:r>
              <a:rPr lang="it-IT" b="1" i="1" dirty="0">
                <a:solidFill>
                  <a:srgbClr val="C00000"/>
                </a:solidFill>
              </a:rPr>
              <a:t>conseguenza a quanto evidenziato</a:t>
            </a:r>
            <a:r>
              <a:rPr lang="it-IT" i="1" dirty="0"/>
              <a:t>, individuare i problemi su cui si ritiene prioritario intervenire; descrivere quindi l’obiettivo da raggiungere e i modi per ottenere un </a:t>
            </a:r>
            <a:r>
              <a:rPr lang="it-IT" b="1" i="1" dirty="0">
                <a:solidFill>
                  <a:srgbClr val="C00000"/>
                </a:solidFill>
              </a:rPr>
              <a:t>risultato verificabile</a:t>
            </a:r>
            <a:r>
              <a:rPr lang="it-IT" i="1" dirty="0"/>
              <a:t>. </a:t>
            </a:r>
            <a:endParaRPr lang="it-IT" i="1" dirty="0" smtClean="0"/>
          </a:p>
          <a:p>
            <a:pPr marL="0">
              <a:spcAft>
                <a:spcPts val="600"/>
              </a:spcAft>
            </a:pPr>
            <a:r>
              <a:rPr lang="it-IT" dirty="0"/>
              <a:t>Eviterei </a:t>
            </a:r>
            <a:r>
              <a:rPr lang="it-IT" dirty="0" smtClean="0"/>
              <a:t>frasi ipotetiche, obiettivi di studio preliminare, verbi al condizionale. Eviterei, ad esempio, l’uso eccessivamente cauto del verbo proporre (si intende proporre …. ecc.). Invece formulare così: «… i … …  </a:t>
            </a:r>
            <a:r>
              <a:rPr lang="it-IT" dirty="0"/>
              <a:t>sono stati effettivamente individuati e programmati”. Altrimenti sembra una cosa “in </a:t>
            </a:r>
            <a:r>
              <a:rPr lang="it-IT" dirty="0" err="1"/>
              <a:t>nuce</a:t>
            </a:r>
            <a:r>
              <a:rPr lang="it-IT" dirty="0" smtClean="0"/>
              <a:t>”, tutto sommato molto sospetta di scarsa credibilità. </a:t>
            </a:r>
            <a:endParaRPr lang="it-IT" dirty="0"/>
          </a:p>
          <a:p>
            <a:pPr marL="0">
              <a:spcAft>
                <a:spcPts val="600"/>
              </a:spcAft>
            </a:pPr>
            <a:r>
              <a:rPr lang="it-IT" dirty="0" smtClean="0"/>
              <a:t>Qui </a:t>
            </a:r>
            <a:r>
              <a:rPr lang="it-IT" dirty="0"/>
              <a:t>non si “propone” un’idea, ma è in fase di realizzazione un progetto. </a:t>
            </a:r>
            <a:endParaRPr lang="it-IT" dirty="0" smtClean="0"/>
          </a:p>
          <a:p>
            <a:pPr marL="0">
              <a:spcAft>
                <a:spcPts val="600"/>
              </a:spcAft>
            </a:pPr>
            <a:r>
              <a:rPr lang="it-IT" dirty="0" smtClean="0"/>
              <a:t>Se </a:t>
            </a:r>
            <a:r>
              <a:rPr lang="it-IT" dirty="0"/>
              <a:t>è così, </a:t>
            </a:r>
            <a:r>
              <a:rPr lang="it-IT" dirty="0" smtClean="0"/>
              <a:t>come deve, usare </a:t>
            </a:r>
            <a:r>
              <a:rPr lang="it-IT" dirty="0"/>
              <a:t>un linguaggio più forte e sicuro. </a:t>
            </a:r>
            <a:endParaRPr lang="it-IT" dirty="0">
              <a:effectLst/>
              <a:latin typeface="Calibri"/>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I </a:t>
            </a:r>
            <a:r>
              <a:rPr lang="en-GB" sz="2400" b="1" dirty="0" err="1" smtClean="0">
                <a:solidFill>
                  <a:schemeClr val="bg1"/>
                </a:solidFill>
              </a:rPr>
              <a:t>Quadri</a:t>
            </a:r>
            <a:r>
              <a:rPr lang="en-GB" sz="2400" b="1" dirty="0" smtClean="0">
                <a:solidFill>
                  <a:schemeClr val="bg1"/>
                </a:solidFill>
              </a:rPr>
              <a:t> c</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Tree>
    <p:extLst>
      <p:ext uri="{BB962C8B-B14F-4D97-AF65-F5344CB8AC3E}">
        <p14:creationId xmlns:p14="http://schemas.microsoft.com/office/powerpoint/2010/main" xmlns="" val="100085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bwMode="auto">
          <a:xfrm>
            <a:off x="273050" y="1990390"/>
            <a:ext cx="8585200" cy="1231107"/>
          </a:xfrm>
          <a:prstGeom prst="rect">
            <a:avLst/>
          </a:prstGeom>
          <a:solidFill>
            <a:srgbClr val="FF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it-IT" sz="1600" b="0" i="0" u="none" strike="noStrike" cap="none" normalizeH="0" baseline="0" smtClean="0">
              <a:ln>
                <a:noFill/>
              </a:ln>
              <a:solidFill>
                <a:srgbClr val="404F64"/>
              </a:solidFill>
              <a:effectLst/>
              <a:latin typeface="Tahoma" pitchFamily="34" charset="0"/>
            </a:endParaRPr>
          </a:p>
        </p:txBody>
      </p:sp>
      <p:sp>
        <p:nvSpPr>
          <p:cNvPr id="2" name="Rettangolo 1"/>
          <p:cNvSpPr/>
          <p:nvPr/>
        </p:nvSpPr>
        <p:spPr bwMode="auto">
          <a:xfrm>
            <a:off x="273050" y="552450"/>
            <a:ext cx="8585200" cy="1231106"/>
          </a:xfrm>
          <a:prstGeom prst="rect">
            <a:avLst/>
          </a:prstGeom>
          <a:solidFill>
            <a:srgbClr val="FF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it-IT" sz="1600" b="0" i="0" u="none" strike="noStrike" cap="none" normalizeH="0" baseline="0" smtClean="0">
              <a:ln>
                <a:noFill/>
              </a:ln>
              <a:solidFill>
                <a:srgbClr val="404F64"/>
              </a:solidFill>
              <a:effectLst/>
              <a:latin typeface="Tahoma" pitchFamily="34" charset="0"/>
            </a:endParaRPr>
          </a:p>
        </p:txBody>
      </p:sp>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13</a:t>
            </a:fld>
            <a:endParaRPr lang="it-IT"/>
          </a:p>
        </p:txBody>
      </p:sp>
      <p:sp>
        <p:nvSpPr>
          <p:cNvPr id="463878" name="Text Box 6"/>
          <p:cNvSpPr txBox="1">
            <a:spLocks noChangeArrowheads="1"/>
          </p:cNvSpPr>
          <p:nvPr/>
        </p:nvSpPr>
        <p:spPr bwMode="auto">
          <a:xfrm>
            <a:off x="273050" y="552450"/>
            <a:ext cx="8616950" cy="3508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a:spcAft>
                <a:spcPts val="2400"/>
              </a:spcAft>
            </a:pPr>
            <a:r>
              <a:rPr lang="it-IT" dirty="0"/>
              <a:t>AZIONI DA INTRAPRENDERE non vuole dire “azioni che sarebbe una buona idea intraprendere prima o poi”, ma “azioni che si è deciso e  definito in dettaglio di intraprendere”.</a:t>
            </a:r>
          </a:p>
          <a:p>
            <a:pPr marL="0">
              <a:spcBef>
                <a:spcPts val="600"/>
              </a:spcBef>
              <a:spcAft>
                <a:spcPts val="600"/>
              </a:spcAft>
            </a:pPr>
            <a:r>
              <a:rPr lang="it-IT" dirty="0"/>
              <a:t>L’azione da intraprendere è quindi preceduta da una analisi accurata </a:t>
            </a:r>
            <a:r>
              <a:rPr lang="it-IT" dirty="0" smtClean="0"/>
              <a:t>nel Quadro 1b</a:t>
            </a:r>
            <a:r>
              <a:rPr lang="it-IT" dirty="0"/>
              <a:t>) </a:t>
            </a:r>
            <a:r>
              <a:rPr lang="it-IT" dirty="0" smtClean="0"/>
              <a:t> -  ma vale anche per 2b e 3b  -  e </a:t>
            </a:r>
            <a:r>
              <a:rPr lang="it-IT" dirty="0"/>
              <a:t>costituisce la soluzione strettamente legata a quell’analisi. </a:t>
            </a:r>
            <a:endParaRPr lang="it-IT" dirty="0" smtClean="0"/>
          </a:p>
          <a:p>
            <a:endParaRPr lang="it-IT" dirty="0" smtClean="0"/>
          </a:p>
          <a:p>
            <a:pPr marL="0">
              <a:spcAft>
                <a:spcPts val="600"/>
              </a:spcAft>
            </a:pPr>
            <a:endParaRPr lang="it-IT"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 </a:t>
            </a:r>
            <a:r>
              <a:rPr lang="en-GB" sz="2400" b="1" dirty="0" err="1">
                <a:solidFill>
                  <a:schemeClr val="bg1"/>
                </a:solidFill>
              </a:rPr>
              <a:t>Quadri</a:t>
            </a:r>
            <a:r>
              <a:rPr lang="en-GB" sz="2400" b="1" dirty="0">
                <a:solidFill>
                  <a:schemeClr val="bg1"/>
                </a:solidFill>
              </a:rPr>
              <a:t> c</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1136252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bwMode="auto">
          <a:xfrm>
            <a:off x="609600" y="5183926"/>
            <a:ext cx="1447800" cy="326572"/>
          </a:xfrm>
          <a:prstGeom prst="rect">
            <a:avLst/>
          </a:prstGeom>
          <a:solidFill>
            <a:srgbClr val="CC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it-IT" sz="1600" b="0" i="0" u="none" strike="noStrike" cap="none" normalizeH="0" baseline="0" smtClean="0">
              <a:ln>
                <a:noFill/>
              </a:ln>
              <a:solidFill>
                <a:srgbClr val="404F64"/>
              </a:solidFill>
              <a:effectLst/>
              <a:latin typeface="Tahoma" pitchFamily="34" charset="0"/>
            </a:endParaRPr>
          </a:p>
        </p:txBody>
      </p:sp>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14</a:t>
            </a:fld>
            <a:endParaRPr lang="it-IT"/>
          </a:p>
        </p:txBody>
      </p:sp>
      <p:sp>
        <p:nvSpPr>
          <p:cNvPr id="463878" name="Text Box 6"/>
          <p:cNvSpPr txBox="1">
            <a:spLocks noChangeArrowheads="1"/>
          </p:cNvSpPr>
          <p:nvPr/>
        </p:nvSpPr>
        <p:spPr bwMode="auto">
          <a:xfrm>
            <a:off x="273050" y="552450"/>
            <a:ext cx="8616950" cy="5432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a:spcAft>
                <a:spcPts val="1200"/>
              </a:spcAft>
            </a:pPr>
            <a:r>
              <a:rPr lang="it-IT" b="1" u="sng" dirty="0"/>
              <a:t>2 – I RISULTATI DI APPRENDIMENTO ATTESI E ACCERTATI </a:t>
            </a:r>
            <a:endParaRPr lang="it-IT" dirty="0"/>
          </a:p>
          <a:p>
            <a:pPr>
              <a:spcAft>
                <a:spcPts val="1200"/>
              </a:spcAft>
            </a:pPr>
            <a:r>
              <a:rPr lang="it-IT" b="1" dirty="0" smtClean="0"/>
              <a:t>Quadro 2-b   </a:t>
            </a:r>
            <a:r>
              <a:rPr lang="it-IT" b="1" dirty="0" smtClean="0">
                <a:solidFill>
                  <a:srgbClr val="C00000"/>
                </a:solidFill>
              </a:rPr>
              <a:t>ANALISI </a:t>
            </a:r>
            <a:r>
              <a:rPr lang="it-IT" b="1" dirty="0">
                <a:solidFill>
                  <a:srgbClr val="C00000"/>
                </a:solidFill>
              </a:rPr>
              <a:t>DELLA SITUAZIONE</a:t>
            </a:r>
            <a:endParaRPr lang="it-IT" dirty="0">
              <a:solidFill>
                <a:srgbClr val="C00000"/>
              </a:solidFill>
            </a:endParaRPr>
          </a:p>
          <a:p>
            <a:pPr marL="0">
              <a:spcAft>
                <a:spcPts val="600"/>
              </a:spcAft>
            </a:pPr>
            <a:r>
              <a:rPr lang="it-IT" i="1" dirty="0"/>
              <a:t>Commenti sulla validità della </a:t>
            </a:r>
            <a:r>
              <a:rPr lang="it-IT" b="1" i="1" dirty="0">
                <a:solidFill>
                  <a:srgbClr val="C00000"/>
                </a:solidFill>
              </a:rPr>
              <a:t>risposta alla domanda di formazione</a:t>
            </a:r>
            <a:r>
              <a:rPr lang="it-IT" i="1" dirty="0"/>
              <a:t>, ovvero dei risultati di apprendimento del CdS nel suo complesso e dei singoli insegnamenti in relazione alle funzioni e competenze adottate come riferimento di progettazione del CdS. </a:t>
            </a:r>
            <a:endParaRPr lang="it-IT" i="1" dirty="0" smtClean="0"/>
          </a:p>
          <a:p>
            <a:pPr marL="0">
              <a:spcAft>
                <a:spcPts val="600"/>
              </a:spcAft>
            </a:pPr>
            <a:r>
              <a:rPr lang="it-IT" i="1" dirty="0" smtClean="0"/>
              <a:t>Analisi </a:t>
            </a:r>
            <a:r>
              <a:rPr lang="it-IT" i="1" dirty="0"/>
              <a:t>della capacità di </a:t>
            </a:r>
            <a:r>
              <a:rPr lang="it-IT" b="1" i="1" dirty="0">
                <a:solidFill>
                  <a:srgbClr val="C00000"/>
                </a:solidFill>
              </a:rPr>
              <a:t>accertare</a:t>
            </a:r>
            <a:r>
              <a:rPr lang="it-IT" i="1" dirty="0"/>
              <a:t> </a:t>
            </a:r>
            <a:r>
              <a:rPr lang="it-IT" b="1" i="1" dirty="0">
                <a:solidFill>
                  <a:srgbClr val="C00000"/>
                </a:solidFill>
              </a:rPr>
              <a:t>l’effettivo raggiungimento </a:t>
            </a:r>
            <a:r>
              <a:rPr lang="it-IT" i="1" dirty="0"/>
              <a:t>dei </a:t>
            </a:r>
            <a:r>
              <a:rPr lang="it-IT" b="1" i="1" dirty="0">
                <a:solidFill>
                  <a:srgbClr val="C00000"/>
                </a:solidFill>
              </a:rPr>
              <a:t>risultati di apprendimento </a:t>
            </a:r>
            <a:r>
              <a:rPr lang="it-IT" i="1" dirty="0"/>
              <a:t>previsti. </a:t>
            </a:r>
            <a:endParaRPr lang="it-IT" i="1" dirty="0" smtClean="0"/>
          </a:p>
          <a:p>
            <a:pPr marL="0">
              <a:spcAft>
                <a:spcPts val="600"/>
              </a:spcAft>
            </a:pPr>
            <a:r>
              <a:rPr lang="it-IT" i="1" dirty="0" smtClean="0"/>
              <a:t>Individuazione </a:t>
            </a:r>
            <a:r>
              <a:rPr lang="it-IT" i="1" dirty="0"/>
              <a:t>di eventuali problemi e aree da migliorare. </a:t>
            </a:r>
            <a:endParaRPr lang="it-IT" i="1" dirty="0" smtClean="0"/>
          </a:p>
          <a:p>
            <a:pPr marL="0">
              <a:spcAft>
                <a:spcPts val="600"/>
              </a:spcAft>
            </a:pPr>
            <a:r>
              <a:rPr lang="it-IT" i="1" u="sng" dirty="0" smtClean="0"/>
              <a:t>È </a:t>
            </a:r>
            <a:r>
              <a:rPr lang="it-IT" i="1" u="sng" dirty="0"/>
              <a:t>facoltativo segnalare punti di forza del CdS se ritenuti di particolare valore e interesse.</a:t>
            </a:r>
            <a:endParaRPr lang="it-IT" u="sng"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Il </a:t>
            </a:r>
            <a:r>
              <a:rPr lang="en-GB" sz="2400" b="1" dirty="0" err="1" smtClean="0">
                <a:solidFill>
                  <a:schemeClr val="bg1"/>
                </a:solidFill>
              </a:rPr>
              <a:t>Quadro</a:t>
            </a:r>
            <a:r>
              <a:rPr lang="en-GB" sz="2400" b="1" dirty="0" smtClean="0">
                <a:solidFill>
                  <a:schemeClr val="bg1"/>
                </a:solidFill>
              </a:rPr>
              <a:t> 2-b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2" name="Fumetto 2 1"/>
          <p:cNvSpPr/>
          <p:nvPr/>
        </p:nvSpPr>
        <p:spPr bwMode="auto">
          <a:xfrm>
            <a:off x="2974521" y="4038438"/>
            <a:ext cx="6169479" cy="1123712"/>
          </a:xfrm>
          <a:prstGeom prst="wedgeRoundRectCallout">
            <a:avLst>
              <a:gd name="adj1" fmla="val -65521"/>
              <a:gd name="adj2" fmla="val 53360"/>
              <a:gd name="adj3" fmla="val 16667"/>
            </a:avLst>
          </a:prstGeom>
          <a:solidFill>
            <a:srgbClr val="CC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r>
              <a:rPr lang="it-IT" sz="2000" dirty="0" smtClean="0"/>
              <a:t>facoltativo perché è bene non costringere o indurre a giocare tutto su punti di forza a scapito dell’</a:t>
            </a:r>
            <a:r>
              <a:rPr lang="it-IT" sz="2000" b="1" dirty="0" smtClean="0">
                <a:solidFill>
                  <a:srgbClr val="C00000"/>
                </a:solidFill>
              </a:rPr>
              <a:t>analisi</a:t>
            </a:r>
            <a:r>
              <a:rPr lang="it-IT" sz="2000" dirty="0" smtClean="0"/>
              <a:t>, il cui livello deve essere prioritario</a:t>
            </a:r>
            <a:endParaRPr kumimoji="0" lang="it-IT" sz="2000" b="0" i="0" u="none" strike="noStrike" cap="none" normalizeH="0" baseline="0" dirty="0" smtClean="0">
              <a:ln>
                <a:noFill/>
              </a:ln>
              <a:solidFill>
                <a:srgbClr val="404F64"/>
              </a:solidFill>
              <a:effectLst/>
            </a:endParaRPr>
          </a:p>
        </p:txBody>
      </p:sp>
      <p:sp>
        <p:nvSpPr>
          <p:cNvPr id="14" name="Fumetto 2 13"/>
          <p:cNvSpPr/>
          <p:nvPr/>
        </p:nvSpPr>
        <p:spPr bwMode="auto">
          <a:xfrm>
            <a:off x="2972934" y="5264932"/>
            <a:ext cx="6169479" cy="1123712"/>
          </a:xfrm>
          <a:prstGeom prst="wedgeRoundRectCallout">
            <a:avLst>
              <a:gd name="adj1" fmla="val -64992"/>
              <a:gd name="adj2" fmla="val -30919"/>
              <a:gd name="adj3" fmla="val 16667"/>
            </a:avLst>
          </a:prstGeom>
          <a:solidFill>
            <a:srgbClr val="CC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r>
              <a:rPr lang="it-IT" sz="2000" dirty="0" smtClean="0"/>
              <a:t>È più qualificante saper identificare le aree da migliorare che non rivendicare i punti di forza… … che si possono certo evidenziare, ma dopo</a:t>
            </a:r>
            <a:endParaRPr kumimoji="0" lang="it-IT" sz="2000" b="0" i="0" u="none" strike="noStrike" cap="none" normalizeH="0" baseline="0" dirty="0" smtClean="0">
              <a:ln>
                <a:noFill/>
              </a:ln>
              <a:solidFill>
                <a:srgbClr val="404F64"/>
              </a:solidFill>
              <a:effectLst/>
            </a:endParaRPr>
          </a:p>
        </p:txBody>
      </p:sp>
    </p:spTree>
    <p:extLst>
      <p:ext uri="{BB962C8B-B14F-4D97-AF65-F5344CB8AC3E}">
        <p14:creationId xmlns:p14="http://schemas.microsoft.com/office/powerpoint/2010/main" xmlns="" val="3406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15</a:t>
            </a:fld>
            <a:endParaRPr lang="it-IT"/>
          </a:p>
        </p:txBody>
      </p:sp>
      <p:sp>
        <p:nvSpPr>
          <p:cNvPr id="463878" name="Text Box 6"/>
          <p:cNvSpPr txBox="1">
            <a:spLocks noChangeArrowheads="1"/>
          </p:cNvSpPr>
          <p:nvPr/>
        </p:nvSpPr>
        <p:spPr bwMode="auto">
          <a:xfrm>
            <a:off x="273050" y="552450"/>
            <a:ext cx="8616950" cy="4985980"/>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a:spcAft>
                <a:spcPts val="1800"/>
              </a:spcAft>
            </a:pPr>
            <a:r>
              <a:rPr lang="it-IT" dirty="0"/>
              <a:t>Oggetto del quadro è una discussione su:</a:t>
            </a:r>
          </a:p>
          <a:p>
            <a:pPr>
              <a:spcAft>
                <a:spcPts val="600"/>
              </a:spcAft>
            </a:pPr>
            <a:r>
              <a:rPr lang="it-IT" dirty="0"/>
              <a:t>1 –</a:t>
            </a:r>
            <a:r>
              <a:rPr lang="it-IT" dirty="0" smtClean="0"/>
              <a:t> </a:t>
            </a:r>
            <a:r>
              <a:rPr lang="it-IT" dirty="0"/>
              <a:t>adeguatezza dei risultati di apprendimento attesi (o loro aggiornamenti in funzione di mutate situazioni)</a:t>
            </a:r>
          </a:p>
          <a:p>
            <a:pPr>
              <a:spcAft>
                <a:spcPts val="600"/>
              </a:spcAft>
            </a:pPr>
            <a:r>
              <a:rPr lang="it-IT" dirty="0"/>
              <a:t>2 – adeguatezza e corrispondenza dei contenuti dei singoli insegnamenti con le dichiarazioni delle aree</a:t>
            </a:r>
          </a:p>
          <a:p>
            <a:pPr>
              <a:spcAft>
                <a:spcPts val="600"/>
              </a:spcAft>
            </a:pPr>
            <a:r>
              <a:rPr lang="it-IT" dirty="0" smtClean="0"/>
              <a:t>3 </a:t>
            </a:r>
            <a:r>
              <a:rPr lang="it-IT" dirty="0"/>
              <a:t>– </a:t>
            </a:r>
            <a:r>
              <a:rPr lang="it-IT" dirty="0" smtClean="0"/>
              <a:t>adeguatezza </a:t>
            </a:r>
            <a:r>
              <a:rPr lang="it-IT" dirty="0"/>
              <a:t>degli esami</a:t>
            </a:r>
          </a:p>
          <a:p>
            <a:endParaRPr lang="it-IT" dirty="0" smtClean="0"/>
          </a:p>
          <a:p>
            <a:r>
              <a:rPr lang="it-IT" dirty="0" smtClean="0"/>
              <a:t>Il </a:t>
            </a:r>
            <a:r>
              <a:rPr lang="it-IT" dirty="0"/>
              <a:t>discorso va costruito intorno a due punti:</a:t>
            </a:r>
          </a:p>
          <a:p>
            <a:pPr lvl="0">
              <a:buFont typeface="+mj-lt"/>
              <a:buAutoNum type="arabicPeriod"/>
            </a:pPr>
            <a:r>
              <a:rPr lang="it-IT" i="1" dirty="0"/>
              <a:t>validità della risposta alla domanda di </a:t>
            </a:r>
            <a:r>
              <a:rPr lang="it-IT" i="1" dirty="0" smtClean="0"/>
              <a:t>formazione riesaminata nella Sezione 1</a:t>
            </a:r>
            <a:endParaRPr lang="it-IT" dirty="0"/>
          </a:p>
          <a:p>
            <a:pPr lvl="0">
              <a:spcAft>
                <a:spcPts val="1200"/>
              </a:spcAft>
              <a:buFont typeface="+mj-lt"/>
              <a:buAutoNum type="arabicPeriod"/>
            </a:pPr>
            <a:r>
              <a:rPr lang="it-IT" i="1" dirty="0"/>
              <a:t>accertare l’effettivo raggiungimento dei risultati di apprendimento </a:t>
            </a:r>
            <a:r>
              <a:rPr lang="it-IT" i="1" dirty="0" smtClean="0"/>
              <a:t>previsti</a:t>
            </a: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a:t>
            </a:r>
            <a:r>
              <a:rPr lang="en-GB" sz="2400" b="1" dirty="0" smtClean="0">
                <a:solidFill>
                  <a:schemeClr val="bg1"/>
                </a:solidFill>
              </a:rPr>
              <a:t>2-b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1080568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16</a:t>
            </a:fld>
            <a:endParaRPr lang="it-IT"/>
          </a:p>
        </p:txBody>
      </p:sp>
      <p:sp>
        <p:nvSpPr>
          <p:cNvPr id="463878" name="Text Box 6"/>
          <p:cNvSpPr txBox="1">
            <a:spLocks noChangeArrowheads="1"/>
          </p:cNvSpPr>
          <p:nvPr/>
        </p:nvSpPr>
        <p:spPr bwMode="auto">
          <a:xfrm>
            <a:off x="273050" y="552450"/>
            <a:ext cx="8616950" cy="4093428"/>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a:spcAft>
                <a:spcPts val="1200"/>
              </a:spcAft>
            </a:pPr>
            <a:r>
              <a:rPr lang="it-IT" dirty="0" smtClean="0"/>
              <a:t>La trattazione deve tenere conto di due aspetti importanti:</a:t>
            </a:r>
            <a:endParaRPr lang="it-IT" dirty="0"/>
          </a:p>
          <a:p>
            <a:pPr>
              <a:spcAft>
                <a:spcPts val="1200"/>
              </a:spcAft>
              <a:buFont typeface="+mj-lt"/>
              <a:buAutoNum type="alphaLcParenR"/>
            </a:pPr>
            <a:r>
              <a:rPr lang="it-IT" dirty="0" smtClean="0"/>
              <a:t>come </a:t>
            </a:r>
            <a:r>
              <a:rPr lang="it-IT" dirty="0"/>
              <a:t>valuto i risultati che sono riuscito a ottenere al momento attuale, sulla base di una mia filosofia, di uno studio di esperienza analoghe, di informazioni restituite da parti interessate </a:t>
            </a:r>
            <a:r>
              <a:rPr lang="it-IT" dirty="0" smtClean="0"/>
              <a:t>o da fonti autorevoli </a:t>
            </a:r>
            <a:r>
              <a:rPr lang="it-IT" dirty="0"/>
              <a:t>e credibili, </a:t>
            </a:r>
            <a:r>
              <a:rPr lang="it-IT" dirty="0" smtClean="0"/>
              <a:t>e credibilmente consultate o studiate (le due cose anche in alternativa) </a:t>
            </a:r>
          </a:p>
          <a:p>
            <a:pPr>
              <a:spcAft>
                <a:spcPts val="1200"/>
              </a:spcAft>
              <a:buFont typeface="+mj-lt"/>
              <a:buAutoNum type="alphaLcParenR"/>
            </a:pPr>
            <a:r>
              <a:rPr lang="it-IT" dirty="0" smtClean="0"/>
              <a:t>come </a:t>
            </a:r>
            <a:r>
              <a:rPr lang="it-IT" dirty="0"/>
              <a:t>sono organizzato per avere adeguata fiducia che dei due punti qualcuno si occupi in modo competente ed efficace </a:t>
            </a:r>
            <a:r>
              <a:rPr lang="it-IT" dirty="0" smtClean="0"/>
              <a:t>(questo viene assegnato alla Sezione 3) </a:t>
            </a:r>
            <a:endParaRPr lang="it-IT"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a:t>
            </a:r>
            <a:r>
              <a:rPr lang="en-GB" sz="2400" b="1" dirty="0" smtClean="0">
                <a:solidFill>
                  <a:schemeClr val="bg1"/>
                </a:solidFill>
              </a:rPr>
              <a:t>2-b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100085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17</a:t>
            </a:fld>
            <a:endParaRPr lang="it-IT"/>
          </a:p>
        </p:txBody>
      </p:sp>
      <p:sp>
        <p:nvSpPr>
          <p:cNvPr id="463878" name="Text Box 6"/>
          <p:cNvSpPr txBox="1">
            <a:spLocks noChangeArrowheads="1"/>
          </p:cNvSpPr>
          <p:nvPr/>
        </p:nvSpPr>
        <p:spPr bwMode="auto">
          <a:xfrm>
            <a:off x="273050" y="552450"/>
            <a:ext cx="8616950" cy="5832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indent="0">
              <a:spcAft>
                <a:spcPts val="1200"/>
              </a:spcAft>
            </a:pPr>
            <a:r>
              <a:rPr lang="it-IT" b="1" dirty="0">
                <a:solidFill>
                  <a:srgbClr val="C00000"/>
                </a:solidFill>
                <a:latin typeface="+mn-lt"/>
                <a:ea typeface="Calibri"/>
                <a:cs typeface="Times New Roman"/>
              </a:rPr>
              <a:t>Attenzione</a:t>
            </a:r>
            <a:r>
              <a:rPr lang="it-IT" dirty="0">
                <a:latin typeface="+mn-lt"/>
                <a:ea typeface="Calibri"/>
                <a:cs typeface="Times New Roman"/>
              </a:rPr>
              <a:t> a rispettare </a:t>
            </a:r>
            <a:r>
              <a:rPr lang="it-IT" b="1" dirty="0">
                <a:solidFill>
                  <a:srgbClr val="C00000"/>
                </a:solidFill>
                <a:latin typeface="+mn-lt"/>
                <a:ea typeface="Calibri"/>
                <a:cs typeface="Times New Roman"/>
              </a:rPr>
              <a:t>quanto più si può </a:t>
            </a:r>
            <a:r>
              <a:rPr lang="it-IT" dirty="0">
                <a:latin typeface="+mn-lt"/>
                <a:ea typeface="Calibri"/>
                <a:cs typeface="Times New Roman"/>
              </a:rPr>
              <a:t>questa lista di punti di attenzione raccomandati</a:t>
            </a:r>
            <a:r>
              <a:rPr lang="it-IT" dirty="0" smtClean="0">
                <a:latin typeface="+mn-lt"/>
                <a:ea typeface="Calibri"/>
                <a:cs typeface="Times New Roman"/>
              </a:rPr>
              <a:t>:</a:t>
            </a:r>
          </a:p>
          <a:p>
            <a:pPr lvl="0">
              <a:spcAft>
                <a:spcPts val="0"/>
              </a:spcAft>
              <a:buFont typeface="+mj-lt"/>
              <a:buAutoNum type="arabicPeriod"/>
            </a:pPr>
            <a:r>
              <a:rPr lang="it-IT" i="1" dirty="0"/>
              <a:t>Le schede descrittive degli insegnamenti sono state compilate da tutti i docenti e i loro campi contengono le informazioni richieste?  In quale data sono state rese definitive e disponibili agli studenti</a:t>
            </a:r>
            <a:r>
              <a:rPr lang="it-IT" i="1" dirty="0" smtClean="0"/>
              <a:t>? </a:t>
            </a:r>
            <a:r>
              <a:rPr lang="it-IT" b="1" dirty="0" smtClean="0"/>
              <a:t> </a:t>
            </a:r>
          </a:p>
          <a:p>
            <a:pPr marL="0" lvl="0" indent="0">
              <a:spcAft>
                <a:spcPts val="1200"/>
              </a:spcAft>
            </a:pPr>
            <a:r>
              <a:rPr lang="it-IT" sz="2000" b="1" dirty="0" smtClean="0"/>
              <a:t>      Cfr</a:t>
            </a:r>
            <a:r>
              <a:rPr lang="it-IT" sz="2000" b="1" dirty="0"/>
              <a:t>. AQ5.B.3. </a:t>
            </a:r>
            <a:r>
              <a:rPr lang="it-IT" sz="2000" dirty="0"/>
              <a:t>, collegato con AQ1.B.2 e AQ1.B.4</a:t>
            </a:r>
          </a:p>
          <a:p>
            <a:pPr lvl="0">
              <a:buFont typeface="+mj-lt"/>
              <a:buAutoNum type="arabicPeriod" startAt="2"/>
            </a:pPr>
            <a:r>
              <a:rPr lang="it-IT" i="1" dirty="0"/>
              <a:t>Come si svolge la supervisione delle schede descrittive degli insegnamenti da parte del Referente del CdS? (Risultati di apprendimento attesi, Prerequisiti / conoscenze pregresse, Programma, Organizzazione dell’insegnamento , Criteri di esame e di valutazione </a:t>
            </a:r>
            <a:r>
              <a:rPr lang="it-IT" i="1" dirty="0" smtClean="0"/>
              <a:t>)   </a:t>
            </a:r>
          </a:p>
          <a:p>
            <a:pPr marL="0" lvl="0"/>
            <a:r>
              <a:rPr lang="it-IT" sz="2000" b="1" dirty="0" smtClean="0"/>
              <a:t>      Cfr</a:t>
            </a:r>
            <a:r>
              <a:rPr lang="it-IT" sz="2000" b="1" dirty="0"/>
              <a:t>. AQ5.B.3. </a:t>
            </a:r>
            <a:r>
              <a:rPr lang="it-IT" sz="2000" dirty="0"/>
              <a:t>, controllo operativo AQ del punto precedente</a:t>
            </a:r>
          </a:p>
          <a:p>
            <a:pPr marL="0" indent="0">
              <a:spcAft>
                <a:spcPts val="600"/>
              </a:spcAft>
            </a:pPr>
            <a:endParaRPr lang="it-IT" sz="2000" dirty="0">
              <a:latin typeface="+mn-lt"/>
              <a:ea typeface="Calibri"/>
              <a:cs typeface="Times New Roman"/>
            </a:endParaRPr>
          </a:p>
          <a:p>
            <a:pPr marL="0" indent="0">
              <a:spcAft>
                <a:spcPts val="600"/>
              </a:spcAft>
            </a:pPr>
            <a:endParaRPr lang="it-IT" dirty="0">
              <a:latin typeface="+mn-lt"/>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a:t>
            </a:r>
            <a:r>
              <a:rPr lang="en-GB" sz="2400" b="1" dirty="0" smtClean="0">
                <a:solidFill>
                  <a:schemeClr val="bg1"/>
                </a:solidFill>
              </a:rPr>
              <a:t>2-b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1136252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18</a:t>
            </a:fld>
            <a:endParaRPr lang="it-IT"/>
          </a:p>
        </p:txBody>
      </p:sp>
      <p:sp>
        <p:nvSpPr>
          <p:cNvPr id="463878" name="Text Box 6"/>
          <p:cNvSpPr txBox="1">
            <a:spLocks noChangeArrowheads="1"/>
          </p:cNvSpPr>
          <p:nvPr/>
        </p:nvSpPr>
        <p:spPr bwMode="auto">
          <a:xfrm>
            <a:off x="273050" y="552450"/>
            <a:ext cx="8616950" cy="5478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lvl="0">
              <a:spcAft>
                <a:spcPts val="0"/>
              </a:spcAft>
              <a:buFont typeface="+mj-lt"/>
              <a:buAutoNum type="arabicPeriod" startAt="3"/>
            </a:pPr>
            <a:r>
              <a:rPr lang="it-IT" i="1" dirty="0"/>
              <a:t>Il Referente del CdS accerta che vi sia coerenza tra le schede descrittive degli insegnamenti e la descrizione dei risultati di apprendimento attesi ?  Interviene ottenendo dai docenti le modifiche ritenute necessarie?  Con che risultati? </a:t>
            </a:r>
            <a:r>
              <a:rPr lang="it-IT" i="1" dirty="0" smtClean="0"/>
              <a:t> </a:t>
            </a:r>
          </a:p>
          <a:p>
            <a:pPr marL="432000" lvl="0" indent="0">
              <a:spcAft>
                <a:spcPts val="1200"/>
              </a:spcAft>
            </a:pPr>
            <a:r>
              <a:rPr lang="it-IT" sz="2000" b="1" dirty="0" smtClean="0"/>
              <a:t>Cfr</a:t>
            </a:r>
            <a:r>
              <a:rPr lang="it-IT" sz="2000" b="1" dirty="0"/>
              <a:t>. AQ5.B.3. </a:t>
            </a:r>
            <a:r>
              <a:rPr lang="it-IT" sz="2000" i="1" dirty="0"/>
              <a:t>, </a:t>
            </a:r>
            <a:r>
              <a:rPr lang="it-IT" sz="2000" dirty="0"/>
              <a:t>controllo operativo AQ dei due punti precedenti, </a:t>
            </a:r>
            <a:r>
              <a:rPr lang="it-IT" sz="2000" dirty="0" smtClean="0"/>
              <a:t>SUA-  CdS </a:t>
            </a:r>
            <a:r>
              <a:rPr lang="it-IT" sz="2000" dirty="0"/>
              <a:t>Quadro A4.b con particolare riferimento all’articolazione delle “Aree di apprendimento</a:t>
            </a:r>
            <a:r>
              <a:rPr lang="it-IT" sz="2000" dirty="0" smtClean="0"/>
              <a:t>”</a:t>
            </a:r>
          </a:p>
          <a:p>
            <a:pPr lvl="0">
              <a:buFont typeface="+mj-lt"/>
              <a:buAutoNum type="arabicPeriod" startAt="4"/>
            </a:pPr>
            <a:r>
              <a:rPr lang="it-IT" i="1" dirty="0"/>
              <a:t>Gli insegnamenti vengono svolti in modo coerente con quanto dichiarato nelle schede descrittive degli insegnamenti che accompagnano la SUA-CdS e sul sito web di riferimento dell’Ateneo</a:t>
            </a:r>
            <a:r>
              <a:rPr lang="it-IT" i="1" dirty="0" smtClean="0"/>
              <a:t>?  </a:t>
            </a:r>
          </a:p>
          <a:p>
            <a:pPr marL="432000" lvl="0" indent="0"/>
            <a:r>
              <a:rPr lang="it-IT" sz="2000" b="1" dirty="0" smtClean="0"/>
              <a:t>Cfr</a:t>
            </a:r>
            <a:r>
              <a:rPr lang="it-IT" sz="2000" b="1" dirty="0"/>
              <a:t>. AQ5.B.3. </a:t>
            </a:r>
            <a:r>
              <a:rPr lang="it-IT" sz="2000" i="1" dirty="0"/>
              <a:t>, </a:t>
            </a:r>
            <a:r>
              <a:rPr lang="it-IT" sz="2000" dirty="0"/>
              <a:t>controllo operativo AQ dei due punti precedenti, coinvolge gli studenti in aula, tramite questionario e tramite CPD</a:t>
            </a:r>
          </a:p>
          <a:p>
            <a:pPr lvl="0"/>
            <a:endParaRPr lang="it-IT"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a:t>
            </a:r>
            <a:r>
              <a:rPr lang="en-GB" sz="2400" b="1" dirty="0" smtClean="0">
                <a:solidFill>
                  <a:schemeClr val="bg1"/>
                </a:solidFill>
              </a:rPr>
              <a:t>2-b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340684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19</a:t>
            </a:fld>
            <a:endParaRPr lang="it-IT"/>
          </a:p>
        </p:txBody>
      </p:sp>
      <p:sp>
        <p:nvSpPr>
          <p:cNvPr id="463878" name="Text Box 6"/>
          <p:cNvSpPr txBox="1">
            <a:spLocks noChangeArrowheads="1"/>
          </p:cNvSpPr>
          <p:nvPr/>
        </p:nvSpPr>
        <p:spPr bwMode="auto">
          <a:xfrm>
            <a:off x="273050" y="552450"/>
            <a:ext cx="8616950" cy="5678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lvl="0">
              <a:buFont typeface="+mj-lt"/>
              <a:buAutoNum type="arabicPeriod" startAt="5"/>
            </a:pPr>
            <a:r>
              <a:rPr lang="it-IT" i="1" dirty="0"/>
              <a:t>Le </a:t>
            </a:r>
            <a:r>
              <a:rPr lang="it-IT" b="1" i="1" dirty="0">
                <a:solidFill>
                  <a:srgbClr val="C00000"/>
                </a:solidFill>
              </a:rPr>
              <a:t>modalità degli esami </a:t>
            </a:r>
            <a:r>
              <a:rPr lang="it-IT" i="1" dirty="0"/>
              <a:t>e delle altre valutazioni degli apprendimenti  sono </a:t>
            </a:r>
            <a:r>
              <a:rPr lang="it-IT" b="1" i="1" dirty="0">
                <a:solidFill>
                  <a:srgbClr val="C00000"/>
                </a:solidFill>
              </a:rPr>
              <a:t>indicate in tutte le schede descrittive degli insegnamenti</a:t>
            </a:r>
            <a:r>
              <a:rPr lang="it-IT" i="1" dirty="0"/>
              <a:t>?  </a:t>
            </a:r>
            <a:r>
              <a:rPr lang="it-IT" i="1" u="sng" dirty="0"/>
              <a:t>Corrispondono al modo in cui le valutazioni sono effettivamente condotte</a:t>
            </a:r>
            <a:r>
              <a:rPr lang="it-IT" i="1" dirty="0"/>
              <a:t>?  </a:t>
            </a:r>
            <a:endParaRPr lang="it-IT" dirty="0"/>
          </a:p>
          <a:p>
            <a:pPr marL="0" indent="0">
              <a:spcAft>
                <a:spcPts val="600"/>
              </a:spcAft>
            </a:pPr>
            <a:r>
              <a:rPr lang="it-IT" sz="2000" b="1" dirty="0" smtClean="0"/>
              <a:t>       Cfr</a:t>
            </a:r>
            <a:r>
              <a:rPr lang="it-IT" sz="2000" b="1" dirty="0"/>
              <a:t>. AQ5.B.4</a:t>
            </a:r>
            <a:r>
              <a:rPr lang="it-IT" sz="2000" dirty="0"/>
              <a:t>. , collegato ad </a:t>
            </a:r>
            <a:r>
              <a:rPr lang="it-IT" sz="2000" dirty="0" smtClean="0"/>
              <a:t>AQ1.B.5</a:t>
            </a:r>
          </a:p>
          <a:p>
            <a:pPr marL="0" indent="0">
              <a:spcAft>
                <a:spcPts val="600"/>
              </a:spcAft>
            </a:pPr>
            <a:endParaRPr lang="it-IT" sz="2000" dirty="0"/>
          </a:p>
          <a:p>
            <a:pPr marL="0" indent="0">
              <a:spcAft>
                <a:spcPts val="600"/>
              </a:spcAft>
            </a:pPr>
            <a:endParaRPr lang="it-IT" sz="2000" dirty="0"/>
          </a:p>
          <a:p>
            <a:pPr lvl="0">
              <a:buFont typeface="+mj-lt"/>
              <a:buAutoNum type="arabicPeriod" startAt="6"/>
            </a:pPr>
            <a:r>
              <a:rPr lang="it-IT" i="1" dirty="0"/>
              <a:t>Le </a:t>
            </a:r>
            <a:r>
              <a:rPr lang="it-IT" b="1" i="1" dirty="0">
                <a:solidFill>
                  <a:srgbClr val="C00000"/>
                </a:solidFill>
              </a:rPr>
              <a:t>valutazioni degli apprendimenti </a:t>
            </a:r>
            <a:r>
              <a:rPr lang="it-IT" i="1" dirty="0"/>
              <a:t>degli studenti sono concepite in modo da costituire una verifica affidabile che i </a:t>
            </a:r>
            <a:r>
              <a:rPr lang="it-IT" b="1" i="1" dirty="0">
                <a:solidFill>
                  <a:srgbClr val="C00000"/>
                </a:solidFill>
              </a:rPr>
              <a:t>risultati di apprendimento attesi </a:t>
            </a:r>
            <a:r>
              <a:rPr lang="it-IT" i="1" dirty="0"/>
              <a:t>siano stati </a:t>
            </a:r>
            <a:r>
              <a:rPr lang="it-IT" b="1" i="1" dirty="0">
                <a:solidFill>
                  <a:srgbClr val="C00000"/>
                </a:solidFill>
              </a:rPr>
              <a:t>effettivamente raggiunti</a:t>
            </a:r>
            <a:r>
              <a:rPr lang="it-IT" i="1" dirty="0"/>
              <a:t>?  Consentono di discriminare correttamente tra diversi livelli di raggiungimento dei risultati di apprendimento e di riflettere tali livelli nel giudizio finale?</a:t>
            </a:r>
            <a:endParaRPr lang="it-IT" dirty="0"/>
          </a:p>
          <a:p>
            <a:pPr marL="0" indent="0">
              <a:spcAft>
                <a:spcPts val="600"/>
              </a:spcAft>
            </a:pPr>
            <a:r>
              <a:rPr lang="it-IT" b="1" dirty="0"/>
              <a:t>      </a:t>
            </a:r>
            <a:r>
              <a:rPr lang="it-IT" sz="2000" b="1" dirty="0"/>
              <a:t>Cfr. AQ5.B.4.</a:t>
            </a:r>
            <a:r>
              <a:rPr lang="it-IT" sz="2000" dirty="0"/>
              <a:t> , collegato ad </a:t>
            </a:r>
            <a:r>
              <a:rPr lang="it-IT" sz="2000" dirty="0" smtClean="0"/>
              <a:t>AQ1.B.5</a:t>
            </a:r>
            <a:endParaRPr lang="it-IT" sz="2000"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a:t>
            </a:r>
            <a:r>
              <a:rPr lang="en-GB" sz="2400" b="1" dirty="0" smtClean="0">
                <a:solidFill>
                  <a:schemeClr val="bg1"/>
                </a:solidFill>
              </a:rPr>
              <a:t>2-b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9" name="Fumetto 2 8"/>
          <p:cNvSpPr/>
          <p:nvPr/>
        </p:nvSpPr>
        <p:spPr bwMode="auto">
          <a:xfrm>
            <a:off x="5998029" y="2352689"/>
            <a:ext cx="2891971" cy="783193"/>
          </a:xfrm>
          <a:prstGeom prst="wedgeRoundRectCallout">
            <a:avLst>
              <a:gd name="adj1" fmla="val -44172"/>
              <a:gd name="adj2" fmla="val -92918"/>
              <a:gd name="adj3" fmla="val 16667"/>
            </a:avLst>
          </a:prstGeom>
          <a:solidFill>
            <a:srgbClr val="CC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 typeface="Wingdings" pitchFamily="2" charset="2"/>
              <a:buNone/>
              <a:tabLst/>
            </a:pPr>
            <a:r>
              <a:rPr lang="it-IT" sz="2000" dirty="0" smtClean="0"/>
              <a:t>difficile … unica strada praticabile gli studenti?</a:t>
            </a:r>
            <a:endParaRPr kumimoji="0" lang="it-IT" sz="2000" b="0" i="0" u="none" strike="noStrike" cap="none" normalizeH="0" baseline="0" dirty="0" smtClean="0">
              <a:ln>
                <a:noFill/>
              </a:ln>
              <a:solidFill>
                <a:srgbClr val="404F64"/>
              </a:solidFill>
              <a:effectLst/>
            </a:endParaRPr>
          </a:p>
        </p:txBody>
      </p:sp>
    </p:spTree>
    <p:extLst>
      <p:ext uri="{BB962C8B-B14F-4D97-AF65-F5344CB8AC3E}">
        <p14:creationId xmlns:p14="http://schemas.microsoft.com/office/powerpoint/2010/main" xmlns="" val="1080568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a:t>
            </a:fld>
            <a:endParaRPr lang="it-IT"/>
          </a:p>
        </p:txBody>
      </p:sp>
      <p:sp>
        <p:nvSpPr>
          <p:cNvPr id="463878" name="Text Box 6"/>
          <p:cNvSpPr txBox="1">
            <a:spLocks noChangeArrowheads="1"/>
          </p:cNvSpPr>
          <p:nvPr/>
        </p:nvSpPr>
        <p:spPr bwMode="auto">
          <a:xfrm>
            <a:off x="273050" y="552450"/>
            <a:ext cx="8616950" cy="5467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indent="0">
              <a:spcAft>
                <a:spcPts val="600"/>
              </a:spcAft>
            </a:pPr>
            <a:r>
              <a:rPr lang="it-IT" dirty="0" smtClean="0">
                <a:latin typeface="Calibri"/>
                <a:ea typeface="Calibri"/>
                <a:cs typeface="Times New Roman"/>
              </a:rPr>
              <a:t>cinque </a:t>
            </a:r>
            <a:r>
              <a:rPr lang="it-IT" dirty="0">
                <a:latin typeface="Calibri"/>
                <a:ea typeface="Calibri"/>
                <a:cs typeface="Times New Roman"/>
              </a:rPr>
              <a:t>CdS candida</a:t>
            </a:r>
            <a:r>
              <a:rPr lang="it-IT" dirty="0">
                <a:latin typeface="Calibri"/>
                <a:ea typeface="Calibri"/>
                <a:cs typeface="Calibri"/>
              </a:rPr>
              <a:t>ti</a:t>
            </a:r>
            <a:r>
              <a:rPr lang="it-IT" dirty="0">
                <a:latin typeface="Calibri"/>
                <a:ea typeface="Calibri"/>
                <a:cs typeface="Times New Roman"/>
              </a:rPr>
              <a:t> dall’Ateneo per le visite CEV:</a:t>
            </a:r>
          </a:p>
          <a:p>
            <a:pPr marL="342900" lvl="0" indent="-342900">
              <a:lnSpc>
                <a:spcPct val="115000"/>
              </a:lnSpc>
              <a:spcAft>
                <a:spcPts val="0"/>
              </a:spcAft>
              <a:buFont typeface="Symbol"/>
              <a:buChar char=""/>
            </a:pPr>
            <a:r>
              <a:rPr lang="it-IT" dirty="0">
                <a:latin typeface="Calibri"/>
                <a:ea typeface="Calibri"/>
                <a:cs typeface="Times New Roman"/>
              </a:rPr>
              <a:t>Laurea in Ingegneria informatica   </a:t>
            </a:r>
          </a:p>
          <a:p>
            <a:pPr marL="342900" lvl="0" indent="-342900">
              <a:lnSpc>
                <a:spcPct val="115000"/>
              </a:lnSpc>
              <a:spcAft>
                <a:spcPts val="0"/>
              </a:spcAft>
              <a:buFont typeface="Symbol"/>
              <a:buChar char=""/>
            </a:pPr>
            <a:r>
              <a:rPr lang="it-IT" dirty="0">
                <a:latin typeface="Calibri"/>
                <a:ea typeface="Calibri"/>
                <a:cs typeface="Times New Roman"/>
              </a:rPr>
              <a:t>Laurea in Ingegneria della produzione industriale   </a:t>
            </a:r>
          </a:p>
          <a:p>
            <a:pPr marL="342900" lvl="0" indent="-342900">
              <a:lnSpc>
                <a:spcPct val="115000"/>
              </a:lnSpc>
              <a:spcAft>
                <a:spcPts val="0"/>
              </a:spcAft>
              <a:buFont typeface="Symbol"/>
              <a:buChar char=""/>
            </a:pPr>
            <a:r>
              <a:rPr lang="it-IT" dirty="0">
                <a:latin typeface="Calibri"/>
                <a:ea typeface="Calibri"/>
                <a:cs typeface="Times New Roman"/>
              </a:rPr>
              <a:t>Laurea magistrale in Archite</a:t>
            </a:r>
            <a:r>
              <a:rPr lang="it-IT" dirty="0">
                <a:latin typeface="Calibri"/>
                <a:ea typeface="Calibri"/>
                <a:cs typeface="Calibri"/>
              </a:rPr>
              <a:t>tt</a:t>
            </a:r>
            <a:r>
              <a:rPr lang="it-IT" dirty="0">
                <a:latin typeface="Calibri"/>
                <a:ea typeface="Calibri"/>
                <a:cs typeface="Times New Roman"/>
              </a:rPr>
              <a:t>ura (Costruzione e Ci</a:t>
            </a:r>
            <a:r>
              <a:rPr lang="it-IT" dirty="0">
                <a:latin typeface="Calibri"/>
                <a:ea typeface="Calibri"/>
                <a:cs typeface="Calibri"/>
              </a:rPr>
              <a:t>tt</a:t>
            </a:r>
            <a:r>
              <a:rPr lang="it-IT" dirty="0">
                <a:latin typeface="Calibri"/>
                <a:ea typeface="Calibri"/>
                <a:cs typeface="Times New Roman"/>
              </a:rPr>
              <a:t>à)  </a:t>
            </a:r>
          </a:p>
          <a:p>
            <a:pPr marL="342900" lvl="0" indent="-342900">
              <a:lnSpc>
                <a:spcPct val="115000"/>
              </a:lnSpc>
              <a:spcAft>
                <a:spcPts val="0"/>
              </a:spcAft>
              <a:buFont typeface="Symbol"/>
              <a:buChar char=""/>
            </a:pPr>
            <a:r>
              <a:rPr lang="it-IT" dirty="0">
                <a:latin typeface="Calibri"/>
                <a:ea typeface="Calibri"/>
                <a:cs typeface="Times New Roman"/>
              </a:rPr>
              <a:t>Laurea magistrale in Ingegneria edile  </a:t>
            </a:r>
          </a:p>
          <a:p>
            <a:pPr marL="342900" lvl="0" indent="-342900">
              <a:lnSpc>
                <a:spcPct val="115000"/>
              </a:lnSpc>
              <a:spcAft>
                <a:spcPts val="1000"/>
              </a:spcAft>
              <a:buFont typeface="Symbol"/>
              <a:buChar char=""/>
            </a:pPr>
            <a:r>
              <a:rPr lang="it-IT" dirty="0">
                <a:latin typeface="Calibri"/>
                <a:ea typeface="Calibri"/>
                <a:cs typeface="Times New Roman"/>
              </a:rPr>
              <a:t>Laurea magistrale in Ingegneria energe</a:t>
            </a:r>
            <a:r>
              <a:rPr lang="it-IT" dirty="0">
                <a:latin typeface="Calibri"/>
                <a:ea typeface="Calibri"/>
                <a:cs typeface="Calibri"/>
              </a:rPr>
              <a:t>ti</a:t>
            </a:r>
            <a:r>
              <a:rPr lang="it-IT" dirty="0">
                <a:latin typeface="Calibri"/>
                <a:ea typeface="Calibri"/>
                <a:cs typeface="Times New Roman"/>
              </a:rPr>
              <a:t>ca e nucleare   </a:t>
            </a:r>
          </a:p>
          <a:p>
            <a:pPr marL="228600">
              <a:lnSpc>
                <a:spcPct val="115000"/>
              </a:lnSpc>
              <a:spcAft>
                <a:spcPts val="1000"/>
              </a:spcAft>
            </a:pPr>
            <a:r>
              <a:rPr lang="it-IT" dirty="0">
                <a:latin typeface="Calibri"/>
                <a:ea typeface="Calibri"/>
                <a:cs typeface="Times New Roman"/>
              </a:rPr>
              <a:t>qua</a:t>
            </a:r>
            <a:r>
              <a:rPr lang="it-IT" dirty="0">
                <a:latin typeface="Calibri"/>
                <a:ea typeface="Calibri"/>
                <a:cs typeface="Calibri"/>
              </a:rPr>
              <a:t>tt</a:t>
            </a:r>
            <a:r>
              <a:rPr lang="it-IT" dirty="0">
                <a:latin typeface="Calibri"/>
                <a:ea typeface="Calibri"/>
                <a:cs typeface="Times New Roman"/>
              </a:rPr>
              <a:t>ro CdS volontari:</a:t>
            </a:r>
          </a:p>
          <a:p>
            <a:pPr marL="342900" lvl="0" indent="-342900">
              <a:lnSpc>
                <a:spcPct val="115000"/>
              </a:lnSpc>
              <a:spcAft>
                <a:spcPts val="0"/>
              </a:spcAft>
              <a:buFont typeface="Symbol"/>
              <a:buChar char=""/>
            </a:pPr>
            <a:r>
              <a:rPr lang="it-IT" dirty="0">
                <a:latin typeface="Calibri"/>
                <a:ea typeface="Calibri"/>
                <a:cs typeface="Times New Roman"/>
              </a:rPr>
              <a:t>Laurea in Ingegneria biomedica    </a:t>
            </a:r>
          </a:p>
          <a:p>
            <a:pPr marL="342900" lvl="0" indent="-342900">
              <a:lnSpc>
                <a:spcPct val="115000"/>
              </a:lnSpc>
              <a:spcAft>
                <a:spcPts val="0"/>
              </a:spcAft>
              <a:buFont typeface="Symbol"/>
              <a:buChar char=""/>
            </a:pPr>
            <a:r>
              <a:rPr lang="it-IT" dirty="0">
                <a:latin typeface="Calibri"/>
                <a:ea typeface="Calibri"/>
                <a:cs typeface="Times New Roman"/>
              </a:rPr>
              <a:t>Laurea in Ingegneria ele</a:t>
            </a:r>
            <a:r>
              <a:rPr lang="it-IT" dirty="0">
                <a:latin typeface="Calibri"/>
                <a:ea typeface="Calibri"/>
                <a:cs typeface="Calibri"/>
              </a:rPr>
              <a:t>tt</a:t>
            </a:r>
            <a:r>
              <a:rPr lang="it-IT" dirty="0">
                <a:latin typeface="Calibri"/>
                <a:ea typeface="Calibri"/>
                <a:cs typeface="Times New Roman"/>
              </a:rPr>
              <a:t>rica    </a:t>
            </a:r>
          </a:p>
          <a:p>
            <a:pPr marL="342900" lvl="0" indent="-342900">
              <a:lnSpc>
                <a:spcPct val="115000"/>
              </a:lnSpc>
              <a:spcAft>
                <a:spcPts val="0"/>
              </a:spcAft>
              <a:buFont typeface="Symbol"/>
              <a:buChar char=""/>
            </a:pPr>
            <a:r>
              <a:rPr lang="it-IT" dirty="0">
                <a:latin typeface="Calibri"/>
                <a:ea typeface="Calibri"/>
                <a:cs typeface="Times New Roman"/>
              </a:rPr>
              <a:t>Laurea in Design e comunicazione visiva   </a:t>
            </a:r>
          </a:p>
          <a:p>
            <a:pPr marL="342900" lvl="0" indent="-342900">
              <a:lnSpc>
                <a:spcPct val="115000"/>
              </a:lnSpc>
              <a:spcAft>
                <a:spcPts val="1000"/>
              </a:spcAft>
              <a:buFont typeface="Symbol"/>
              <a:buChar char=""/>
            </a:pPr>
            <a:r>
              <a:rPr lang="it-IT" dirty="0">
                <a:latin typeface="Calibri"/>
                <a:ea typeface="Calibri"/>
                <a:cs typeface="Times New Roman"/>
              </a:rPr>
              <a:t>Laurea magistrale in </a:t>
            </a:r>
            <a:r>
              <a:rPr lang="it-IT" dirty="0" err="1">
                <a:latin typeface="Calibri"/>
                <a:ea typeface="Calibri"/>
                <a:cs typeface="Times New Roman"/>
              </a:rPr>
              <a:t>Pianiﬁcazione</a:t>
            </a:r>
            <a:r>
              <a:rPr lang="it-IT" dirty="0">
                <a:latin typeface="Calibri"/>
                <a:ea typeface="Calibri"/>
                <a:cs typeface="Times New Roman"/>
              </a:rPr>
              <a:t> territoriale, urbanis</a:t>
            </a:r>
            <a:r>
              <a:rPr lang="it-IT" dirty="0">
                <a:latin typeface="Calibri"/>
                <a:ea typeface="Calibri"/>
                <a:cs typeface="Calibri"/>
              </a:rPr>
              <a:t>ti</a:t>
            </a:r>
            <a:r>
              <a:rPr lang="it-IT" dirty="0">
                <a:latin typeface="Calibri"/>
                <a:ea typeface="Calibri"/>
                <a:cs typeface="Times New Roman"/>
              </a:rPr>
              <a:t>ca e paesaggis</a:t>
            </a:r>
            <a:r>
              <a:rPr lang="it-IT" dirty="0">
                <a:latin typeface="Calibri"/>
                <a:ea typeface="Calibri"/>
                <a:cs typeface="Calibri"/>
              </a:rPr>
              <a:t>ti</a:t>
            </a:r>
            <a:r>
              <a:rPr lang="it-IT" dirty="0">
                <a:latin typeface="Calibri"/>
                <a:ea typeface="Calibri"/>
                <a:cs typeface="Times New Roman"/>
              </a:rPr>
              <a:t>co‐ambientale       </a:t>
            </a:r>
            <a:endParaRPr lang="it-IT" dirty="0">
              <a:effectLst/>
              <a:latin typeface="Calibri"/>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I CdS</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20</a:t>
            </a:fld>
            <a:endParaRPr lang="it-IT"/>
          </a:p>
        </p:txBody>
      </p:sp>
      <p:sp>
        <p:nvSpPr>
          <p:cNvPr id="463878" name="Text Box 6"/>
          <p:cNvSpPr txBox="1">
            <a:spLocks noChangeArrowheads="1"/>
          </p:cNvSpPr>
          <p:nvPr/>
        </p:nvSpPr>
        <p:spPr bwMode="auto">
          <a:xfrm>
            <a:off x="273050" y="552450"/>
            <a:ext cx="8616950" cy="5786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lvl="0">
              <a:spcAft>
                <a:spcPts val="600"/>
              </a:spcAft>
              <a:buFont typeface="+mj-lt"/>
              <a:buAutoNum type="arabicPeriod" startAt="7"/>
            </a:pPr>
            <a:r>
              <a:rPr lang="it-IT" i="1" dirty="0"/>
              <a:t>I risultati di apprendimento attesi al termine degli studi sono coerenti con la domanda di formazione identificata, in particolare rispetto alle funzioni e alle competenze che il CdS ha individuato come propri obiettivi</a:t>
            </a:r>
            <a:r>
              <a:rPr lang="it-IT" i="1" dirty="0" smtClean="0"/>
              <a:t>? </a:t>
            </a:r>
            <a:r>
              <a:rPr lang="it-IT" sz="2000" b="1" dirty="0" smtClean="0"/>
              <a:t>Cfr</a:t>
            </a:r>
            <a:r>
              <a:rPr lang="it-IT" sz="2000" b="1" dirty="0"/>
              <a:t>. AQ5.B.2. </a:t>
            </a:r>
            <a:endParaRPr lang="it-IT" sz="2000" dirty="0"/>
          </a:p>
          <a:p>
            <a:pPr lvl="0">
              <a:spcAft>
                <a:spcPts val="600"/>
              </a:spcAft>
              <a:buFont typeface="+mj-lt"/>
              <a:buAutoNum type="arabicPeriod" startAt="7"/>
            </a:pPr>
            <a:r>
              <a:rPr lang="it-IT" i="1" dirty="0"/>
              <a:t>Viene verificato il possesso di adeguate competenze/conoscenze iniziali, vengono individuate le carenze da recuperare, viene controllato l’avvenuto recupero? </a:t>
            </a:r>
            <a:r>
              <a:rPr lang="it-IT" i="1" dirty="0" smtClean="0"/>
              <a:t> </a:t>
            </a:r>
            <a:r>
              <a:rPr lang="it-IT" sz="2000" b="1" dirty="0" smtClean="0"/>
              <a:t>Cfr</a:t>
            </a:r>
            <a:r>
              <a:rPr lang="it-IT" sz="2000" b="1" dirty="0"/>
              <a:t>. AQ5.B.1. ,</a:t>
            </a:r>
            <a:r>
              <a:rPr lang="it-IT" sz="2000" b="1" i="1" dirty="0"/>
              <a:t> </a:t>
            </a:r>
            <a:r>
              <a:rPr lang="it-IT" sz="2000" dirty="0"/>
              <a:t>collegato con AQ1.B.3</a:t>
            </a:r>
          </a:p>
          <a:p>
            <a:pPr lvl="0">
              <a:buFont typeface="+mj-lt"/>
              <a:buAutoNum type="arabicPeriod" startAt="7"/>
            </a:pPr>
            <a:r>
              <a:rPr lang="it-IT" i="1" dirty="0"/>
              <a:t>Qual è il livello di </a:t>
            </a:r>
            <a:r>
              <a:rPr lang="it-IT" b="1" i="1" dirty="0">
                <a:solidFill>
                  <a:srgbClr val="C00000"/>
                </a:solidFill>
              </a:rPr>
              <a:t>benchmarking </a:t>
            </a:r>
            <a:r>
              <a:rPr lang="it-IT" i="1" dirty="0">
                <a:solidFill>
                  <a:srgbClr val="C00000"/>
                </a:solidFill>
              </a:rPr>
              <a:t>nazionale o internazionale </a:t>
            </a:r>
            <a:r>
              <a:rPr lang="it-IT" i="1" dirty="0"/>
              <a:t>dei risultati di apprendimento attesi?  Raggiungono il livello delle buone pratiche nazionali o internazionali del medesimo settore? (di conseguenza, i titoli sono conferiti sulla base di risultati di apprendimento che corrispondono al miglior livello internazionale nel medesimo settore</a:t>
            </a:r>
            <a:r>
              <a:rPr lang="it-IT" i="1" dirty="0" smtClean="0"/>
              <a:t>?).  </a:t>
            </a:r>
            <a:r>
              <a:rPr lang="it-IT" sz="2000" b="1" dirty="0" smtClean="0"/>
              <a:t>Cfr</a:t>
            </a:r>
            <a:r>
              <a:rPr lang="it-IT" sz="2000" b="1" dirty="0"/>
              <a:t>. AQ5.A.1,</a:t>
            </a:r>
            <a:r>
              <a:rPr lang="it-IT" sz="2000" dirty="0"/>
              <a:t> collegato con AQ1.B.1</a:t>
            </a: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a:t>
            </a:r>
            <a:r>
              <a:rPr lang="en-GB" sz="2400" b="1" dirty="0" smtClean="0">
                <a:solidFill>
                  <a:schemeClr val="bg1"/>
                </a:solidFill>
              </a:rPr>
              <a:t>2-b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896139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21</a:t>
            </a:fld>
            <a:endParaRPr lang="it-IT"/>
          </a:p>
        </p:txBody>
      </p:sp>
      <p:sp>
        <p:nvSpPr>
          <p:cNvPr id="463878" name="Text Box 6"/>
          <p:cNvSpPr txBox="1">
            <a:spLocks noChangeArrowheads="1"/>
          </p:cNvSpPr>
          <p:nvPr/>
        </p:nvSpPr>
        <p:spPr bwMode="auto">
          <a:xfrm>
            <a:off x="273050" y="552450"/>
            <a:ext cx="8616950" cy="5586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indent="0">
              <a:spcAft>
                <a:spcPts val="600"/>
              </a:spcAft>
            </a:pPr>
            <a:r>
              <a:rPr lang="it-IT" b="1" u="sng" dirty="0"/>
              <a:t>3 - IL SISTEMA DI GESTIONE DEL CDS</a:t>
            </a:r>
            <a:endParaRPr lang="it-IT" dirty="0"/>
          </a:p>
          <a:p>
            <a:pPr marL="0" indent="0">
              <a:spcAft>
                <a:spcPts val="1200"/>
              </a:spcAft>
            </a:pPr>
            <a:r>
              <a:rPr lang="it-IT" b="1" dirty="0" smtClean="0"/>
              <a:t>Quadro 3-b </a:t>
            </a:r>
            <a:r>
              <a:rPr lang="it-IT" b="1" dirty="0">
                <a:solidFill>
                  <a:srgbClr val="C00000"/>
                </a:solidFill>
              </a:rPr>
              <a:t>ANALISI DELLA </a:t>
            </a:r>
            <a:r>
              <a:rPr lang="it-IT" b="1" dirty="0" smtClean="0">
                <a:solidFill>
                  <a:srgbClr val="C00000"/>
                </a:solidFill>
              </a:rPr>
              <a:t>SITUAZIONE</a:t>
            </a:r>
          </a:p>
          <a:p>
            <a:pPr marL="0" indent="0">
              <a:spcAft>
                <a:spcPts val="600"/>
              </a:spcAft>
            </a:pPr>
            <a:r>
              <a:rPr lang="it-IT" sz="2000" i="1" dirty="0" smtClean="0"/>
              <a:t>Commenti </a:t>
            </a:r>
            <a:r>
              <a:rPr lang="it-IT" sz="2000" i="1" dirty="0"/>
              <a:t>sull’efficacia della gestione</a:t>
            </a:r>
            <a:r>
              <a:rPr lang="it-IT" i="1" dirty="0"/>
              <a:t>. </a:t>
            </a:r>
            <a:endParaRPr lang="it-IT" i="1" dirty="0" smtClean="0"/>
          </a:p>
          <a:p>
            <a:pPr marL="0" indent="0">
              <a:spcAft>
                <a:spcPts val="600"/>
              </a:spcAft>
            </a:pPr>
            <a:r>
              <a:rPr lang="it-IT" i="1" dirty="0" smtClean="0"/>
              <a:t>Eventuali </a:t>
            </a:r>
            <a:r>
              <a:rPr lang="it-IT" i="1" dirty="0"/>
              <a:t>esigenze di ridefinizione o di revisione dei processi per la gestione del CdS.  </a:t>
            </a:r>
            <a:endParaRPr lang="it-IT" i="1" dirty="0" smtClean="0"/>
          </a:p>
          <a:p>
            <a:pPr marL="0" indent="0">
              <a:spcAft>
                <a:spcPts val="600"/>
              </a:spcAft>
            </a:pPr>
            <a:r>
              <a:rPr lang="it-IT" i="1" dirty="0" smtClean="0"/>
              <a:t>Individuazione </a:t>
            </a:r>
            <a:r>
              <a:rPr lang="it-IT" i="1" dirty="0"/>
              <a:t>di eventuali problemi e aree da migliorare. </a:t>
            </a:r>
            <a:endParaRPr lang="it-IT" i="1" dirty="0" smtClean="0"/>
          </a:p>
          <a:p>
            <a:pPr marL="0" indent="0">
              <a:spcAft>
                <a:spcPts val="1800"/>
              </a:spcAft>
            </a:pPr>
            <a:r>
              <a:rPr lang="it-IT" i="1" dirty="0" smtClean="0"/>
              <a:t>È </a:t>
            </a:r>
            <a:r>
              <a:rPr lang="it-IT" i="1" dirty="0"/>
              <a:t>facoltativo segnalare punti di forza della gestione del CdS se ritenuti di particolare valore e interesse</a:t>
            </a:r>
            <a:r>
              <a:rPr lang="it-IT" i="1" dirty="0" smtClean="0"/>
              <a:t>.</a:t>
            </a:r>
          </a:p>
          <a:p>
            <a:pPr marL="0" indent="0">
              <a:spcAft>
                <a:spcPts val="600"/>
              </a:spcAft>
            </a:pPr>
            <a:r>
              <a:rPr lang="it-IT" sz="2000" dirty="0"/>
              <a:t>attenzione, il giudizio di validità dei processi (azioni sistematiche e programmate e quindi non estemporanee o improvvisate) include una pluralità di elementi tra i quali occorre non sottovalutare quanto esaminato da </a:t>
            </a:r>
            <a:r>
              <a:rPr lang="it-IT" sz="2000" b="1" dirty="0"/>
              <a:t>AQ5.C.1, AQ5.C.2, AQ5.C.3, AQ5.C.4, AQ5.D.3 </a:t>
            </a:r>
            <a:r>
              <a:rPr lang="it-IT" sz="2000" dirty="0"/>
              <a:t>, collegati ad azioni di sistema Ateneo quali quelle considerate da</a:t>
            </a:r>
            <a:r>
              <a:rPr lang="it-IT" sz="2000" b="1" dirty="0"/>
              <a:t> AQ1.E.1, AQ1.E.2, </a:t>
            </a:r>
            <a:r>
              <a:rPr lang="it-IT" sz="2000" b="1" dirty="0" smtClean="0"/>
              <a:t>AQ1.E.3 </a:t>
            </a:r>
            <a:endParaRPr lang="it-IT" dirty="0">
              <a:effectLst/>
              <a:latin typeface="Calibri"/>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Il </a:t>
            </a:r>
            <a:r>
              <a:rPr lang="en-GB" sz="2400" b="1" dirty="0" err="1" smtClean="0">
                <a:solidFill>
                  <a:schemeClr val="bg1"/>
                </a:solidFill>
              </a:rPr>
              <a:t>Quadro</a:t>
            </a:r>
            <a:r>
              <a:rPr lang="en-GB" sz="2400" b="1" dirty="0" smtClean="0">
                <a:solidFill>
                  <a:schemeClr val="bg1"/>
                </a:solidFill>
              </a:rPr>
              <a:t> 3-b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2138271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22</a:t>
            </a:fld>
            <a:endParaRPr lang="it-IT"/>
          </a:p>
        </p:txBody>
      </p:sp>
      <p:sp>
        <p:nvSpPr>
          <p:cNvPr id="463878" name="Text Box 6"/>
          <p:cNvSpPr txBox="1">
            <a:spLocks noChangeArrowheads="1"/>
          </p:cNvSpPr>
          <p:nvPr/>
        </p:nvSpPr>
        <p:spPr bwMode="auto">
          <a:xfrm>
            <a:off x="273050" y="552450"/>
            <a:ext cx="8616950" cy="5647700"/>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indent="0">
              <a:spcAft>
                <a:spcPts val="600"/>
              </a:spcAft>
            </a:pPr>
            <a:r>
              <a:rPr lang="it-IT" dirty="0" smtClean="0"/>
              <a:t>Non vanno descritte azioni di sistema (che trovano spazio nelle altre sezioni) ma va descritta l’organizzazione che le rende possibili; a ogni azione corrisponde </a:t>
            </a:r>
            <a:r>
              <a:rPr lang="it-IT" dirty="0" err="1" smtClean="0"/>
              <a:t>quacuno</a:t>
            </a:r>
            <a:r>
              <a:rPr lang="it-IT" dirty="0" smtClean="0"/>
              <a:t> che se ne occupa (o del CdS stesso o di articolazioni dell’Ateneo che supportano didattica nei suoi vari aspetti e gli studenti). </a:t>
            </a:r>
          </a:p>
          <a:p>
            <a:pPr marL="0" indent="0">
              <a:spcAft>
                <a:spcPts val="600"/>
              </a:spcAft>
            </a:pPr>
            <a:endParaRPr lang="it-IT" dirty="0" smtClean="0"/>
          </a:p>
          <a:p>
            <a:pPr marL="0" indent="0">
              <a:spcAft>
                <a:spcPts val="600"/>
              </a:spcAft>
            </a:pPr>
            <a:r>
              <a:rPr lang="it-IT" dirty="0" smtClean="0"/>
              <a:t>Nota di stile: poiché si fornisce </a:t>
            </a:r>
            <a:r>
              <a:rPr lang="it-IT" dirty="0"/>
              <a:t>la descrizione di un sistema stabilizzato, non userei  </a:t>
            </a:r>
            <a:r>
              <a:rPr lang="it-IT" dirty="0" smtClean="0"/>
              <a:t>forme </a:t>
            </a:r>
            <a:r>
              <a:rPr lang="it-IT" dirty="0"/>
              <a:t>di narrazione storica </a:t>
            </a:r>
            <a:r>
              <a:rPr lang="it-IT" dirty="0" smtClean="0"/>
              <a:t>del tipo:</a:t>
            </a:r>
          </a:p>
          <a:p>
            <a:pPr marL="0" indent="0">
              <a:spcAft>
                <a:spcPts val="600"/>
              </a:spcAft>
            </a:pPr>
            <a:r>
              <a:rPr lang="it-IT" dirty="0" smtClean="0"/>
              <a:t> “ha </a:t>
            </a:r>
            <a:r>
              <a:rPr lang="it-IT" dirty="0"/>
              <a:t>coadiuvato…. ha </a:t>
            </a:r>
            <a:r>
              <a:rPr lang="it-IT" dirty="0" err="1"/>
              <a:t>pre</a:t>
            </a:r>
            <a:r>
              <a:rPr lang="it-IT" dirty="0"/>
              <a:t>-compilato… ecc.” </a:t>
            </a:r>
            <a:endParaRPr lang="it-IT" dirty="0" smtClean="0"/>
          </a:p>
          <a:p>
            <a:pPr marL="0" indent="0">
              <a:spcAft>
                <a:spcPts val="600"/>
              </a:spcAft>
            </a:pPr>
            <a:r>
              <a:rPr lang="it-IT" dirty="0" smtClean="0"/>
              <a:t>ma </a:t>
            </a:r>
            <a:r>
              <a:rPr lang="it-IT" dirty="0"/>
              <a:t>userei </a:t>
            </a:r>
            <a:r>
              <a:rPr lang="it-IT" dirty="0" smtClean="0"/>
              <a:t>forme che definiscono il funzionamento presente ed effettivo (verificabile dalle CEV anche tramite le interviste in loco), come:  </a:t>
            </a:r>
            <a:r>
              <a:rPr lang="it-IT" dirty="0"/>
              <a:t>“coadiuva… </a:t>
            </a:r>
            <a:r>
              <a:rPr lang="it-IT" dirty="0" err="1" smtClean="0"/>
              <a:t>pre</a:t>
            </a:r>
            <a:r>
              <a:rPr lang="it-IT" dirty="0" smtClean="0"/>
              <a:t>-compila ….”</a:t>
            </a:r>
          </a:p>
          <a:p>
            <a:pPr marL="0" indent="0">
              <a:spcAft>
                <a:spcPts val="600"/>
              </a:spcAft>
            </a:pPr>
            <a:r>
              <a:rPr lang="it-IT" b="1" dirty="0" smtClean="0">
                <a:solidFill>
                  <a:srgbClr val="C00000"/>
                </a:solidFill>
              </a:rPr>
              <a:t>Qualità vuol dire anche: ognuno interviene in modo competente e al momento giusto. </a:t>
            </a:r>
            <a:endParaRPr lang="it-IT" b="1" dirty="0">
              <a:solidFill>
                <a:srgbClr val="C00000"/>
              </a:solidFill>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3-b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2912039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23</a:t>
            </a:fld>
            <a:endParaRPr lang="it-IT"/>
          </a:p>
        </p:txBody>
      </p:sp>
      <p:sp>
        <p:nvSpPr>
          <p:cNvPr id="463878" name="Text Box 6"/>
          <p:cNvSpPr txBox="1">
            <a:spLocks noChangeArrowheads="1"/>
          </p:cNvSpPr>
          <p:nvPr/>
        </p:nvSpPr>
        <p:spPr bwMode="auto">
          <a:xfrm>
            <a:off x="273050" y="552450"/>
            <a:ext cx="8616950" cy="617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indent="0">
              <a:spcAft>
                <a:spcPts val="1200"/>
              </a:spcAft>
            </a:pPr>
            <a:r>
              <a:rPr lang="it-IT" b="1" dirty="0">
                <a:solidFill>
                  <a:srgbClr val="C00000"/>
                </a:solidFill>
                <a:ea typeface="Calibri"/>
                <a:cs typeface="Times New Roman"/>
              </a:rPr>
              <a:t>Attenzione</a:t>
            </a:r>
            <a:r>
              <a:rPr lang="it-IT" dirty="0">
                <a:ea typeface="Calibri"/>
                <a:cs typeface="Times New Roman"/>
              </a:rPr>
              <a:t> a rispettare </a:t>
            </a:r>
            <a:r>
              <a:rPr lang="it-IT" b="1" dirty="0">
                <a:solidFill>
                  <a:srgbClr val="C00000"/>
                </a:solidFill>
                <a:ea typeface="Calibri"/>
                <a:cs typeface="Times New Roman"/>
              </a:rPr>
              <a:t>quanto più si può </a:t>
            </a:r>
            <a:r>
              <a:rPr lang="it-IT" dirty="0">
                <a:ea typeface="Calibri"/>
                <a:cs typeface="Times New Roman"/>
              </a:rPr>
              <a:t>questa lista di punti di attenzione raccomandati</a:t>
            </a:r>
            <a:r>
              <a:rPr lang="it-IT" dirty="0" smtClean="0">
                <a:ea typeface="Calibri"/>
                <a:cs typeface="Times New Roman"/>
              </a:rPr>
              <a:t>:</a:t>
            </a:r>
          </a:p>
          <a:p>
            <a:pPr lvl="0">
              <a:spcAft>
                <a:spcPts val="600"/>
              </a:spcAft>
              <a:buFont typeface="+mj-lt"/>
              <a:buAutoNum type="arabicPeriod"/>
            </a:pPr>
            <a:r>
              <a:rPr lang="it-IT" i="1" dirty="0"/>
              <a:t>Come sono stati identificati e organizzati i principali processi di gestione del CdS? </a:t>
            </a:r>
            <a:endParaRPr lang="it-IT" dirty="0"/>
          </a:p>
          <a:p>
            <a:pPr lvl="0">
              <a:spcAft>
                <a:spcPts val="600"/>
              </a:spcAft>
              <a:buFont typeface="+mj-lt"/>
              <a:buAutoNum type="arabicPeriod"/>
            </a:pPr>
            <a:r>
              <a:rPr lang="it-IT" i="1" dirty="0"/>
              <a:t>Tali processi sono gestiti in modo competente, tempestivo ed efficace? </a:t>
            </a:r>
            <a:endParaRPr lang="it-IT" dirty="0"/>
          </a:p>
          <a:p>
            <a:pPr lvl="0">
              <a:spcAft>
                <a:spcPts val="600"/>
              </a:spcAft>
              <a:buFont typeface="+mj-lt"/>
              <a:buAutoNum type="arabicPeriod"/>
            </a:pPr>
            <a:r>
              <a:rPr lang="it-IT" i="1" dirty="0"/>
              <a:t>I ruoli e le responsabilità sono stati definiti in modo chiaro e sono effettivamente rispettati?</a:t>
            </a:r>
            <a:endParaRPr lang="it-IT" dirty="0"/>
          </a:p>
          <a:p>
            <a:pPr lvl="0">
              <a:spcAft>
                <a:spcPts val="600"/>
              </a:spcAft>
              <a:buFont typeface="+mj-lt"/>
              <a:buAutoNum type="arabicPeriod"/>
            </a:pPr>
            <a:r>
              <a:rPr lang="it-IT" i="1" dirty="0"/>
              <a:t>Le risorse e i servizi a disposizione del CdS permettono il raggiungimento degli obiettivi stabiliti? </a:t>
            </a:r>
            <a:endParaRPr lang="it-IT" dirty="0"/>
          </a:p>
          <a:p>
            <a:pPr lvl="0">
              <a:spcAft>
                <a:spcPts val="600"/>
              </a:spcAft>
              <a:buFont typeface="+mj-lt"/>
              <a:buAutoNum type="arabicPeriod"/>
            </a:pPr>
            <a:r>
              <a:rPr lang="it-IT" i="1" dirty="0"/>
              <a:t>La documentazione pubblica sulle caratteristiche e sull’organizzazione del CdS sono complete, aggiornate e trasparenti e sono effettivamente accessibili ai portatori di interesse? </a:t>
            </a:r>
            <a:endParaRPr lang="it-IT" dirty="0"/>
          </a:p>
          <a:p>
            <a:pPr marL="0" indent="0">
              <a:spcAft>
                <a:spcPts val="1200"/>
              </a:spcAft>
            </a:pPr>
            <a:endParaRPr lang="it-IT" dirty="0">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3-b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1667451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24</a:t>
            </a:fld>
            <a:endParaRPr lang="it-IT"/>
          </a:p>
        </p:txBody>
      </p:sp>
      <p:sp>
        <p:nvSpPr>
          <p:cNvPr id="463878" name="Text Box 6"/>
          <p:cNvSpPr txBox="1">
            <a:spLocks noChangeArrowheads="1"/>
          </p:cNvSpPr>
          <p:nvPr/>
        </p:nvSpPr>
        <p:spPr bwMode="auto">
          <a:xfrm>
            <a:off x="273050" y="552450"/>
            <a:ext cx="8616950" cy="5570756"/>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a:spcAft>
                <a:spcPts val="600"/>
              </a:spcAft>
            </a:pPr>
            <a:r>
              <a:rPr lang="it-IT" dirty="0"/>
              <a:t>COMMENTI DI CARATTERE GENERALE</a:t>
            </a:r>
          </a:p>
          <a:p>
            <a:pPr marL="0" lvl="0">
              <a:spcAft>
                <a:spcPts val="1200"/>
              </a:spcAft>
            </a:pPr>
            <a:r>
              <a:rPr lang="it-IT" b="1" dirty="0" smtClean="0">
                <a:solidFill>
                  <a:srgbClr val="C00000"/>
                </a:solidFill>
              </a:rPr>
              <a:t>La logica del Riesame è: Qualità è (anche) cercare di capire cosa non funzione e porvi rimedio.</a:t>
            </a:r>
          </a:p>
          <a:p>
            <a:pPr lvl="0">
              <a:spcAft>
                <a:spcPts val="600"/>
              </a:spcAft>
            </a:pPr>
            <a:r>
              <a:rPr lang="it-IT" u="sng" dirty="0" smtClean="0"/>
              <a:t>Analisi </a:t>
            </a:r>
            <a:r>
              <a:rPr lang="it-IT" u="sng" dirty="0"/>
              <a:t>della situazione</a:t>
            </a:r>
            <a:r>
              <a:rPr lang="it-IT" dirty="0"/>
              <a:t>: Si deve riuscire a separare quanto si pensa di poter fare da quanto si è effettivamente già fatto. Il discorso andrebbe corretto in modo che questa analisi serva per stabilire quali sono i fronti su cui sono necessari miglioramenti. Invece non si capisce  cosa sta funzionando e cosa deve ancora funzionare.   </a:t>
            </a:r>
          </a:p>
          <a:p>
            <a:pPr lvl="0">
              <a:spcAft>
                <a:spcPts val="600"/>
              </a:spcAft>
            </a:pPr>
            <a:r>
              <a:rPr lang="it-IT" u="sng" dirty="0"/>
              <a:t>Se non si può compilare un quadro </a:t>
            </a:r>
            <a:r>
              <a:rPr lang="it-IT" u="sng" dirty="0" smtClean="0"/>
              <a:t>o affrontare un argomento </a:t>
            </a:r>
            <a:r>
              <a:rPr lang="it-IT" dirty="0" smtClean="0"/>
              <a:t>perché </a:t>
            </a:r>
            <a:r>
              <a:rPr lang="it-IT" dirty="0"/>
              <a:t>non si ritiene di essere responsabili di quella particolare azione, non si deve lasciarlo vuoto. E’ sufficiente mettere un </a:t>
            </a:r>
            <a:r>
              <a:rPr lang="it-IT" dirty="0" err="1"/>
              <a:t>disclaimer</a:t>
            </a:r>
            <a:r>
              <a:rPr lang="it-IT" dirty="0"/>
              <a:t> in modo che il vuoto non sembri una </a:t>
            </a:r>
            <a:r>
              <a:rPr lang="it-IT" dirty="0" smtClean="0"/>
              <a:t>dimenticanza.</a:t>
            </a:r>
            <a:endParaRPr lang="it-IT"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…per </a:t>
            </a:r>
            <a:r>
              <a:rPr lang="en-GB" sz="2400" b="1" dirty="0" err="1" smtClean="0">
                <a:solidFill>
                  <a:schemeClr val="bg1"/>
                </a:solidFill>
              </a:rPr>
              <a:t>chiudere</a:t>
            </a:r>
            <a:r>
              <a:rPr lang="en-GB" sz="2400" b="1" dirty="0" smtClean="0">
                <a:solidFill>
                  <a:schemeClr val="bg1"/>
                </a:solidFill>
              </a:rPr>
              <a:t> </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431181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25</a:t>
            </a:fld>
            <a:endParaRPr lang="it-IT"/>
          </a:p>
        </p:txBody>
      </p:sp>
      <p:sp>
        <p:nvSpPr>
          <p:cNvPr id="463878" name="Text Box 6"/>
          <p:cNvSpPr txBox="1">
            <a:spLocks noChangeArrowheads="1"/>
          </p:cNvSpPr>
          <p:nvPr/>
        </p:nvSpPr>
        <p:spPr bwMode="auto">
          <a:xfrm>
            <a:off x="273050" y="552450"/>
            <a:ext cx="8616950" cy="5570756"/>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lvl="0">
              <a:spcAft>
                <a:spcPts val="1200"/>
              </a:spcAft>
            </a:pPr>
            <a:r>
              <a:rPr lang="it-IT" u="sng" dirty="0"/>
              <a:t>Questione stilistica</a:t>
            </a:r>
            <a:r>
              <a:rPr lang="it-IT" dirty="0"/>
              <a:t>: Più che dare rilievo diretto a nomi sarebbe meglio individuare funzioni ritenute opportune o necessarie (distinguendo tra incarichi formali e incarichi informali legati alla contingenza) e solo dopo magari dire che in un dato periodo questa funzione è stata svolta dal…(nome)  </a:t>
            </a:r>
          </a:p>
          <a:p>
            <a:pPr lvl="0">
              <a:spcAft>
                <a:spcPts val="1200"/>
              </a:spcAft>
            </a:pPr>
            <a:r>
              <a:rPr lang="it-IT" dirty="0"/>
              <a:t>Quando si delinea un obiettivo si deve capire dove mi collego con un’analisi nel quadro precedente in cui si dimostri che c’è necessità di questa azione. Questo tipo di legame deve essere molto evidente e insistito </a:t>
            </a:r>
          </a:p>
          <a:p>
            <a:pPr lvl="0">
              <a:spcAft>
                <a:spcPts val="1200"/>
              </a:spcAft>
            </a:pPr>
            <a:r>
              <a:rPr lang="it-IT" dirty="0"/>
              <a:t>Negli </a:t>
            </a:r>
            <a:r>
              <a:rPr lang="it-IT" u="sng" dirty="0"/>
              <a:t>obiettivi</a:t>
            </a:r>
            <a:r>
              <a:rPr lang="it-IT" dirty="0"/>
              <a:t> si verifica spesso un malinteso: una cosa </a:t>
            </a:r>
            <a:r>
              <a:rPr lang="it-IT" dirty="0" smtClean="0"/>
              <a:t>avere l’intenzione (proporre, discutere, sottoporre…) </a:t>
            </a:r>
            <a:r>
              <a:rPr lang="it-IT" dirty="0"/>
              <a:t>di compiere azioni sistematiche e </a:t>
            </a:r>
            <a:r>
              <a:rPr lang="it-IT" dirty="0" smtClean="0"/>
              <a:t>programmate, altro </a:t>
            </a:r>
            <a:r>
              <a:rPr lang="it-IT" dirty="0"/>
              <a:t>è rilevare l’esistenza di uno, due tre problemi (</a:t>
            </a:r>
            <a:r>
              <a:rPr lang="it-IT" b="1" dirty="0">
                <a:solidFill>
                  <a:srgbClr val="C00000"/>
                </a:solidFill>
              </a:rPr>
              <a:t>quali</a:t>
            </a:r>
            <a:r>
              <a:rPr lang="it-IT" dirty="0"/>
              <a:t>) e dire </a:t>
            </a:r>
            <a:r>
              <a:rPr lang="it-IT" b="1" dirty="0">
                <a:solidFill>
                  <a:srgbClr val="C00000"/>
                </a:solidFill>
              </a:rPr>
              <a:t>cosa</a:t>
            </a:r>
            <a:r>
              <a:rPr lang="it-IT" dirty="0"/>
              <a:t> si è fatto per rimediare</a:t>
            </a:r>
            <a:r>
              <a:rPr lang="it-IT" dirty="0" smtClean="0"/>
              <a:t>.</a:t>
            </a:r>
            <a:endParaRPr lang="it-IT"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…per </a:t>
            </a:r>
            <a:r>
              <a:rPr lang="en-GB" sz="2400" b="1" dirty="0" err="1">
                <a:solidFill>
                  <a:schemeClr val="bg1"/>
                </a:solidFill>
              </a:rPr>
              <a:t>chiudere</a:t>
            </a:r>
            <a:r>
              <a:rPr lang="en-GB" sz="2400" b="1" dirty="0">
                <a:solidFill>
                  <a:schemeClr val="bg1"/>
                </a:solidFill>
              </a:rPr>
              <a:t> </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1667451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26</a:t>
            </a:fld>
            <a:endParaRPr lang="it-IT"/>
          </a:p>
        </p:txBody>
      </p:sp>
      <p:sp>
        <p:nvSpPr>
          <p:cNvPr id="463878" name="Text Box 6"/>
          <p:cNvSpPr txBox="1">
            <a:spLocks noChangeArrowheads="1"/>
          </p:cNvSpPr>
          <p:nvPr/>
        </p:nvSpPr>
        <p:spPr bwMode="auto">
          <a:xfrm>
            <a:off x="273050" y="552450"/>
            <a:ext cx="8616950" cy="4678204"/>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lvl="0">
              <a:spcAft>
                <a:spcPts val="1200"/>
              </a:spcAft>
            </a:pPr>
            <a:r>
              <a:rPr lang="it-IT" u="sng" dirty="0" err="1" smtClean="0"/>
              <a:t>Conduzone</a:t>
            </a:r>
            <a:r>
              <a:rPr lang="it-IT" u="sng" dirty="0" smtClean="0"/>
              <a:t> dei lavori</a:t>
            </a:r>
            <a:r>
              <a:rPr lang="it-IT" dirty="0" smtClean="0"/>
              <a:t>: conviene </a:t>
            </a:r>
            <a:r>
              <a:rPr lang="it-IT" dirty="0"/>
              <a:t>qui dare respiro al lavoro per il Riesame Ciclico;  una prima riunione di impostazione, una serie di scambi anche per </a:t>
            </a:r>
            <a:r>
              <a:rPr lang="it-IT" dirty="0" err="1"/>
              <a:t>e.mail</a:t>
            </a:r>
            <a:r>
              <a:rPr lang="it-IT" dirty="0"/>
              <a:t> ma non improvvisati, una revisione collettiva… insomma tutto quanto </a:t>
            </a:r>
            <a:r>
              <a:rPr lang="it-IT" dirty="0" smtClean="0"/>
              <a:t>(senza eccessi non credibili) </a:t>
            </a:r>
            <a:r>
              <a:rPr lang="it-IT" dirty="0"/>
              <a:t>fa capire che l’attività è stata non occasionale e non improvvisata all’ultimo. Tutto questo depone a favore del lavoro </a:t>
            </a:r>
            <a:r>
              <a:rPr lang="it-IT" dirty="0" smtClean="0"/>
              <a:t>condotto.</a:t>
            </a:r>
            <a:endParaRPr lang="it-IT" dirty="0"/>
          </a:p>
          <a:p>
            <a:pPr lvl="0">
              <a:spcAft>
                <a:spcPts val="0"/>
              </a:spcAft>
            </a:pPr>
            <a:r>
              <a:rPr lang="it-IT" u="sng" dirty="0"/>
              <a:t>Sintesi dell’esito della discussione in Collegio/Dipartimento</a:t>
            </a:r>
            <a:r>
              <a:rPr lang="it-IT" dirty="0"/>
              <a:t>: se c’è stata discussione con contributi, metterli in evidenza. </a:t>
            </a:r>
            <a:r>
              <a:rPr lang="it-IT" dirty="0" smtClean="0"/>
              <a:t>Valorizzare </a:t>
            </a:r>
            <a:r>
              <a:rPr lang="it-IT" dirty="0"/>
              <a:t>la partecipazione dando soddisfazione ai partecipanti </a:t>
            </a:r>
            <a:r>
              <a:rPr lang="it-IT" dirty="0" smtClean="0"/>
              <a:t>genera interesse e facilitare le risposte alla CEV durante un’intervista della visita in loco. </a:t>
            </a: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…per </a:t>
            </a:r>
            <a:r>
              <a:rPr lang="en-GB" sz="2400" b="1" dirty="0" err="1">
                <a:solidFill>
                  <a:schemeClr val="bg1"/>
                </a:solidFill>
              </a:rPr>
              <a:t>chiudere</a:t>
            </a:r>
            <a:r>
              <a:rPr lang="en-GB" sz="2400" b="1" dirty="0">
                <a:solidFill>
                  <a:schemeClr val="bg1"/>
                </a:solidFill>
              </a:rPr>
              <a:t> </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431181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27</a:t>
            </a:fld>
            <a:endParaRPr lang="it-IT"/>
          </a:p>
        </p:txBody>
      </p:sp>
      <p:sp>
        <p:nvSpPr>
          <p:cNvPr id="463878" name="Text Box 6"/>
          <p:cNvSpPr txBox="1">
            <a:spLocks noChangeArrowheads="1"/>
          </p:cNvSpPr>
          <p:nvPr/>
        </p:nvSpPr>
        <p:spPr bwMode="auto">
          <a:xfrm>
            <a:off x="273050" y="552450"/>
            <a:ext cx="8616950" cy="2462213"/>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lvl="0">
              <a:spcAft>
                <a:spcPts val="600"/>
              </a:spcAft>
            </a:pPr>
            <a:r>
              <a:rPr lang="it-IT" u="sng" dirty="0" smtClean="0"/>
              <a:t>Acronimi</a:t>
            </a:r>
            <a:r>
              <a:rPr lang="it-IT" dirty="0" smtClean="0"/>
              <a:t>: trovare il modo di fare un riferimento facile e prossimo alla definizione per esteso</a:t>
            </a:r>
          </a:p>
          <a:p>
            <a:pPr lvl="0">
              <a:spcAft>
                <a:spcPts val="600"/>
              </a:spcAft>
            </a:pPr>
            <a:r>
              <a:rPr lang="it-IT" dirty="0" smtClean="0"/>
              <a:t>Avendo la fortuna di possedere i </a:t>
            </a:r>
            <a:r>
              <a:rPr lang="it-IT" b="1" dirty="0" smtClean="0">
                <a:solidFill>
                  <a:srgbClr val="C00000"/>
                </a:solidFill>
              </a:rPr>
              <a:t>link</a:t>
            </a:r>
            <a:r>
              <a:rPr lang="it-IT" dirty="0" smtClean="0"/>
              <a:t> è sempre il caso di </a:t>
            </a:r>
            <a:r>
              <a:rPr lang="it-IT" b="1" dirty="0" smtClean="0">
                <a:solidFill>
                  <a:srgbClr val="C00000"/>
                </a:solidFill>
              </a:rPr>
              <a:t>metterli </a:t>
            </a:r>
          </a:p>
          <a:p>
            <a:pPr lvl="0">
              <a:spcAft>
                <a:spcPts val="600"/>
              </a:spcAft>
            </a:pPr>
            <a:r>
              <a:rPr lang="it-IT" dirty="0" smtClean="0"/>
              <a:t>Tenere presente tutti i </a:t>
            </a:r>
            <a:r>
              <a:rPr lang="it-IT" b="1" dirty="0" smtClean="0">
                <a:solidFill>
                  <a:srgbClr val="C00000"/>
                </a:solidFill>
              </a:rPr>
              <a:t>punti di attenzione </a:t>
            </a:r>
            <a:r>
              <a:rPr lang="it-IT" dirty="0" smtClean="0"/>
              <a:t>indicati nel Vademecum</a:t>
            </a:r>
            <a:endParaRPr lang="it-IT"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…per </a:t>
            </a:r>
            <a:r>
              <a:rPr lang="en-GB" sz="2400" b="1" dirty="0" err="1">
                <a:solidFill>
                  <a:schemeClr val="bg1"/>
                </a:solidFill>
              </a:rPr>
              <a:t>chiudere</a:t>
            </a:r>
            <a:r>
              <a:rPr lang="en-GB" sz="2400" b="1" dirty="0">
                <a:solidFill>
                  <a:schemeClr val="bg1"/>
                </a:solidFill>
              </a:rPr>
              <a:t> </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362131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28</a:t>
            </a:fld>
            <a:endParaRPr lang="it-IT"/>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graphicFrame>
        <p:nvGraphicFramePr>
          <p:cNvPr id="2" name="Oggetto 1"/>
          <p:cNvGraphicFramePr>
            <a:graphicFrameLocks noChangeAspect="1"/>
          </p:cNvGraphicFramePr>
          <p:nvPr>
            <p:extLst>
              <p:ext uri="{D42A27DB-BD31-4B8C-83A1-F6EECF244321}">
                <p14:modId xmlns:p14="http://schemas.microsoft.com/office/powerpoint/2010/main" xmlns="" val="774365850"/>
              </p:ext>
            </p:extLst>
          </p:nvPr>
        </p:nvGraphicFramePr>
        <p:xfrm>
          <a:off x="4693920" y="1216660"/>
          <a:ext cx="2946400" cy="4030663"/>
        </p:xfrm>
        <a:graphic>
          <a:graphicData uri="http://schemas.openxmlformats.org/presentationml/2006/ole">
            <p:oleObj spid="_x0000_s1032" r:id="rId4" imgW="3073016" imgH="4203175" progId="">
              <p:embed/>
            </p:oleObj>
          </a:graphicData>
        </a:graphic>
      </p:graphicFrame>
      <p:sp>
        <p:nvSpPr>
          <p:cNvPr id="11" name="Rectangle 15"/>
          <p:cNvSpPr>
            <a:spLocks noChangeArrowheads="1"/>
          </p:cNvSpPr>
          <p:nvPr/>
        </p:nvSpPr>
        <p:spPr bwMode="auto">
          <a:xfrm>
            <a:off x="555625" y="2458720"/>
            <a:ext cx="4016375"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400">
                <a:solidFill>
                  <a:schemeClr val="bg1"/>
                </a:solidFill>
                <a:latin typeface="Tahoma" pitchFamily="34" charset="0"/>
                <a:cs typeface="Tahoma" pitchFamily="34" charset="0"/>
              </a:defRPr>
            </a:lvl1pPr>
            <a:lvl2pPr marL="742950" indent="-285750" eaLnBrk="0" hangingPunct="0">
              <a:defRPr sz="1400">
                <a:solidFill>
                  <a:schemeClr val="bg1"/>
                </a:solidFill>
                <a:latin typeface="Tahoma" pitchFamily="34" charset="0"/>
                <a:cs typeface="Tahoma" pitchFamily="34" charset="0"/>
              </a:defRPr>
            </a:lvl2pPr>
            <a:lvl3pPr marL="1143000" indent="-228600" eaLnBrk="0" hangingPunct="0">
              <a:defRPr sz="1400">
                <a:solidFill>
                  <a:schemeClr val="bg1"/>
                </a:solidFill>
                <a:latin typeface="Tahoma" pitchFamily="34" charset="0"/>
                <a:cs typeface="Tahoma" pitchFamily="34" charset="0"/>
              </a:defRPr>
            </a:lvl3pPr>
            <a:lvl4pPr marL="1600200" indent="-228600" eaLnBrk="0" hangingPunct="0">
              <a:defRPr sz="1400">
                <a:solidFill>
                  <a:schemeClr val="bg1"/>
                </a:solidFill>
                <a:latin typeface="Tahoma" pitchFamily="34" charset="0"/>
                <a:cs typeface="Tahoma" pitchFamily="34" charset="0"/>
              </a:defRPr>
            </a:lvl4pPr>
            <a:lvl5pPr marL="2057400" indent="-228600" eaLnBrk="0" hangingPunct="0">
              <a:defRPr sz="1400">
                <a:solidFill>
                  <a:schemeClr val="bg1"/>
                </a:solidFill>
                <a:latin typeface="Tahoma" pitchFamily="34" charset="0"/>
                <a:cs typeface="Tahoma" pitchFamily="34" charset="0"/>
              </a:defRPr>
            </a:lvl5pPr>
            <a:lvl6pPr marL="2514600" indent="-228600" algn="just" eaLnBrk="0" fontAlgn="base" hangingPunct="0">
              <a:spcBef>
                <a:spcPct val="0"/>
              </a:spcBef>
              <a:spcAft>
                <a:spcPct val="0"/>
              </a:spcAft>
              <a:defRPr sz="1400">
                <a:solidFill>
                  <a:schemeClr val="bg1"/>
                </a:solidFill>
                <a:latin typeface="Tahoma" pitchFamily="34" charset="0"/>
                <a:cs typeface="Tahoma" pitchFamily="34" charset="0"/>
              </a:defRPr>
            </a:lvl6pPr>
            <a:lvl7pPr marL="2971800" indent="-228600" algn="just" eaLnBrk="0" fontAlgn="base" hangingPunct="0">
              <a:spcBef>
                <a:spcPct val="0"/>
              </a:spcBef>
              <a:spcAft>
                <a:spcPct val="0"/>
              </a:spcAft>
              <a:defRPr sz="1400">
                <a:solidFill>
                  <a:schemeClr val="bg1"/>
                </a:solidFill>
                <a:latin typeface="Tahoma" pitchFamily="34" charset="0"/>
                <a:cs typeface="Tahoma" pitchFamily="34" charset="0"/>
              </a:defRPr>
            </a:lvl7pPr>
            <a:lvl8pPr marL="3429000" indent="-228600" algn="just" eaLnBrk="0" fontAlgn="base" hangingPunct="0">
              <a:spcBef>
                <a:spcPct val="0"/>
              </a:spcBef>
              <a:spcAft>
                <a:spcPct val="0"/>
              </a:spcAft>
              <a:defRPr sz="1400">
                <a:solidFill>
                  <a:schemeClr val="bg1"/>
                </a:solidFill>
                <a:latin typeface="Tahoma" pitchFamily="34" charset="0"/>
                <a:cs typeface="Tahoma" pitchFamily="34" charset="0"/>
              </a:defRPr>
            </a:lvl8pPr>
            <a:lvl9pPr marL="3886200" indent="-228600" algn="just" eaLnBrk="0" fontAlgn="base" hangingPunct="0">
              <a:spcBef>
                <a:spcPct val="0"/>
              </a:spcBef>
              <a:spcAft>
                <a:spcPct val="0"/>
              </a:spcAft>
              <a:defRPr sz="1400">
                <a:solidFill>
                  <a:schemeClr val="bg1"/>
                </a:solidFill>
                <a:latin typeface="Tahoma" pitchFamily="34" charset="0"/>
                <a:cs typeface="Tahoma" pitchFamily="34" charset="0"/>
              </a:defRPr>
            </a:lvl9pPr>
          </a:lstStyle>
          <a:p>
            <a:pPr>
              <a:spcBef>
                <a:spcPct val="50000"/>
              </a:spcBef>
            </a:pPr>
            <a:r>
              <a:rPr lang="fr-FR" altLang="it-IT" sz="2200" b="1" dirty="0" err="1" smtClean="0">
                <a:solidFill>
                  <a:srgbClr val="404F64"/>
                </a:solidFill>
              </a:rPr>
              <a:t>cogliete</a:t>
            </a:r>
            <a:r>
              <a:rPr lang="fr-FR" altLang="it-IT" sz="2200" b="1" dirty="0" smtClean="0">
                <a:solidFill>
                  <a:srgbClr val="404F64"/>
                </a:solidFill>
              </a:rPr>
              <a:t> </a:t>
            </a:r>
            <a:r>
              <a:rPr lang="fr-FR" altLang="it-IT" sz="2200" b="1" dirty="0">
                <a:solidFill>
                  <a:srgbClr val="404F64"/>
                </a:solidFill>
              </a:rPr>
              <a:t>l’</a:t>
            </a:r>
            <a:r>
              <a:rPr lang="fr-FR" altLang="it-IT" sz="2200" b="1" dirty="0" err="1">
                <a:solidFill>
                  <a:srgbClr val="404F64"/>
                </a:solidFill>
              </a:rPr>
              <a:t>ortica</a:t>
            </a:r>
            <a:endParaRPr lang="fr-FR" altLang="it-IT" sz="2200" b="1" dirty="0">
              <a:solidFill>
                <a:srgbClr val="404F64"/>
              </a:solidFill>
            </a:endParaRPr>
          </a:p>
          <a:p>
            <a:r>
              <a:rPr lang="it-IT" altLang="it-IT" sz="2200" b="1" dirty="0">
                <a:solidFill>
                  <a:srgbClr val="404F64"/>
                </a:solidFill>
              </a:rPr>
              <a:t>è possibile coglierla senza farsi troppo </a:t>
            </a:r>
            <a:r>
              <a:rPr lang="it-IT" altLang="it-IT" sz="2200" b="1" dirty="0" smtClean="0">
                <a:solidFill>
                  <a:srgbClr val="404F64"/>
                </a:solidFill>
              </a:rPr>
              <a:t>male</a:t>
            </a:r>
          </a:p>
          <a:p>
            <a:r>
              <a:rPr lang="it-IT" altLang="it-IT" sz="2200" b="1" dirty="0" smtClean="0">
                <a:solidFill>
                  <a:srgbClr val="404F64"/>
                </a:solidFill>
              </a:rPr>
              <a:t>grazie per l’attenzione</a:t>
            </a:r>
            <a:endParaRPr lang="fr-FR" altLang="it-IT" sz="2200" b="1" dirty="0">
              <a:solidFill>
                <a:srgbClr val="404F64"/>
              </a:solidFill>
            </a:endParaRPr>
          </a:p>
        </p:txBody>
      </p:sp>
    </p:spTree>
    <p:extLst>
      <p:ext uri="{BB962C8B-B14F-4D97-AF65-F5344CB8AC3E}">
        <p14:creationId xmlns:p14="http://schemas.microsoft.com/office/powerpoint/2010/main" xmlns="" val="199578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3</a:t>
            </a:fld>
            <a:endParaRPr lang="it-IT"/>
          </a:p>
        </p:txBody>
      </p:sp>
      <p:sp>
        <p:nvSpPr>
          <p:cNvPr id="463878" name="Text Box 6"/>
          <p:cNvSpPr txBox="1">
            <a:spLocks noChangeArrowheads="1"/>
          </p:cNvSpPr>
          <p:nvPr/>
        </p:nvSpPr>
        <p:spPr bwMode="auto">
          <a:xfrm>
            <a:off x="273050" y="552450"/>
            <a:ext cx="8616950" cy="5740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indent="0">
              <a:spcAft>
                <a:spcPts val="1200"/>
              </a:spcAft>
            </a:pPr>
            <a:r>
              <a:rPr lang="it-IT" dirty="0" smtClean="0"/>
              <a:t>Il </a:t>
            </a:r>
            <a:r>
              <a:rPr lang="it-IT" b="1" dirty="0">
                <a:solidFill>
                  <a:srgbClr val="C00000"/>
                </a:solidFill>
              </a:rPr>
              <a:t>Riesame, annuale o ciclico</a:t>
            </a:r>
            <a:r>
              <a:rPr lang="it-IT" dirty="0"/>
              <a:t>, è da considerare il </a:t>
            </a:r>
            <a:r>
              <a:rPr lang="it-IT" dirty="0" smtClean="0"/>
              <a:t>… …  </a:t>
            </a:r>
            <a:r>
              <a:rPr lang="it-IT" b="1" dirty="0">
                <a:solidFill>
                  <a:srgbClr val="C00000"/>
                </a:solidFill>
              </a:rPr>
              <a:t>momento di autovalutazione </a:t>
            </a:r>
            <a:r>
              <a:rPr lang="it-IT" dirty="0"/>
              <a:t>in cui i responsabili della gestione dei CdS fanno i conti con le proprie promesse e con i propri risultati lasciandone una documentazione scritta. </a:t>
            </a:r>
            <a:endParaRPr lang="it-IT" dirty="0" smtClean="0"/>
          </a:p>
          <a:p>
            <a:pPr marL="0" indent="0">
              <a:spcAft>
                <a:spcPts val="600"/>
              </a:spcAft>
            </a:pPr>
            <a:endParaRPr lang="it-IT" b="1" dirty="0" smtClean="0">
              <a:solidFill>
                <a:srgbClr val="C00000"/>
              </a:solidFill>
            </a:endParaRPr>
          </a:p>
          <a:p>
            <a:pPr marL="0" indent="0">
              <a:spcAft>
                <a:spcPts val="1200"/>
              </a:spcAft>
            </a:pPr>
            <a:r>
              <a:rPr lang="it-IT" dirty="0" smtClean="0"/>
              <a:t>I </a:t>
            </a:r>
            <a:r>
              <a:rPr lang="it-IT" b="1" dirty="0" smtClean="0"/>
              <a:t>Rapporti di </a:t>
            </a:r>
            <a:r>
              <a:rPr lang="it-IT" b="1" dirty="0"/>
              <a:t>Riesame </a:t>
            </a:r>
            <a:r>
              <a:rPr lang="it-IT" b="1" dirty="0" smtClean="0"/>
              <a:t> </a:t>
            </a:r>
            <a:r>
              <a:rPr lang="it-IT" b="1" dirty="0" smtClean="0">
                <a:sym typeface="Symbol"/>
              </a:rPr>
              <a:t></a:t>
            </a:r>
            <a:r>
              <a:rPr lang="it-IT" dirty="0" smtClean="0">
                <a:sym typeface="Symbol"/>
              </a:rPr>
              <a:t> </a:t>
            </a:r>
            <a:r>
              <a:rPr lang="it-IT" b="1" dirty="0" smtClean="0">
                <a:solidFill>
                  <a:srgbClr val="C00000"/>
                </a:solidFill>
              </a:rPr>
              <a:t>due </a:t>
            </a:r>
            <a:r>
              <a:rPr lang="it-IT" b="1" dirty="0">
                <a:solidFill>
                  <a:srgbClr val="C00000"/>
                </a:solidFill>
              </a:rPr>
              <a:t>documenti </a:t>
            </a:r>
            <a:r>
              <a:rPr lang="it-IT" dirty="0"/>
              <a:t>(I e II), </a:t>
            </a:r>
            <a:r>
              <a:rPr lang="it-IT" dirty="0" smtClean="0"/>
              <a:t>che … … richiedono </a:t>
            </a:r>
            <a:r>
              <a:rPr lang="it-IT" dirty="0"/>
              <a:t>una </a:t>
            </a:r>
            <a:r>
              <a:rPr lang="it-IT" b="1" dirty="0">
                <a:solidFill>
                  <a:srgbClr val="C00000"/>
                </a:solidFill>
              </a:rPr>
              <a:t>diversa prospettiva di analisi</a:t>
            </a:r>
            <a:r>
              <a:rPr lang="it-IT" dirty="0" smtClean="0"/>
              <a:t>: </a:t>
            </a:r>
          </a:p>
          <a:p>
            <a:pPr marL="0" indent="0">
              <a:spcAft>
                <a:spcPts val="0"/>
              </a:spcAft>
            </a:pPr>
            <a:r>
              <a:rPr lang="it-IT" b="1" dirty="0" smtClean="0">
                <a:solidFill>
                  <a:srgbClr val="C00000"/>
                </a:solidFill>
              </a:rPr>
              <a:t>I  </a:t>
            </a:r>
            <a:r>
              <a:rPr lang="it-IT" dirty="0" smtClean="0"/>
              <a:t>- il </a:t>
            </a:r>
            <a:r>
              <a:rPr lang="it-IT" dirty="0"/>
              <a:t>primo documento </a:t>
            </a:r>
            <a:r>
              <a:rPr lang="it-IT" dirty="0" smtClean="0"/>
              <a:t>(Riesame annuale) coglie </a:t>
            </a:r>
            <a:r>
              <a:rPr lang="it-IT" dirty="0"/>
              <a:t>il CdS </a:t>
            </a:r>
            <a:r>
              <a:rPr lang="it-IT" dirty="0" smtClean="0"/>
              <a:t>nelle </a:t>
            </a:r>
          </a:p>
          <a:p>
            <a:pPr marL="0" indent="0">
              <a:spcAft>
                <a:spcPts val="600"/>
              </a:spcAft>
            </a:pPr>
            <a:r>
              <a:rPr lang="it-IT" dirty="0"/>
              <a:t> </a:t>
            </a:r>
            <a:r>
              <a:rPr lang="it-IT" dirty="0" smtClean="0"/>
              <a:t>   singole annualità </a:t>
            </a:r>
          </a:p>
          <a:p>
            <a:pPr marL="0" indent="0">
              <a:spcAft>
                <a:spcPts val="600"/>
              </a:spcAft>
            </a:pPr>
            <a:endParaRPr lang="it-IT" sz="1000" dirty="0" smtClean="0"/>
          </a:p>
          <a:p>
            <a:pPr marL="0" indent="0">
              <a:spcAft>
                <a:spcPts val="0"/>
              </a:spcAft>
            </a:pPr>
            <a:r>
              <a:rPr lang="it-IT" b="1" dirty="0" smtClean="0">
                <a:solidFill>
                  <a:srgbClr val="C00000"/>
                </a:solidFill>
              </a:rPr>
              <a:t>II </a:t>
            </a:r>
            <a:r>
              <a:rPr lang="it-IT" dirty="0"/>
              <a:t>-</a:t>
            </a:r>
            <a:r>
              <a:rPr lang="it-IT" b="1" dirty="0" smtClean="0">
                <a:solidFill>
                  <a:srgbClr val="C00000"/>
                </a:solidFill>
              </a:rPr>
              <a:t> </a:t>
            </a:r>
            <a:r>
              <a:rPr lang="it-IT" dirty="0" smtClean="0"/>
              <a:t>il </a:t>
            </a:r>
            <a:r>
              <a:rPr lang="it-IT" dirty="0"/>
              <a:t>secondo documento </a:t>
            </a:r>
            <a:r>
              <a:rPr lang="it-IT" dirty="0" smtClean="0"/>
              <a:t>(Riesame ciclico) abbraccia l’intero</a:t>
            </a:r>
          </a:p>
          <a:p>
            <a:pPr marL="0" indent="0">
              <a:spcAft>
                <a:spcPts val="0"/>
              </a:spcAft>
            </a:pPr>
            <a:r>
              <a:rPr lang="it-IT" dirty="0"/>
              <a:t> </a:t>
            </a:r>
            <a:r>
              <a:rPr lang="it-IT" dirty="0" smtClean="0"/>
              <a:t>    </a:t>
            </a:r>
            <a:r>
              <a:rPr lang="it-IT" dirty="0"/>
              <a:t>progetto formativo essendo riferito all’intero percorso di </a:t>
            </a:r>
            <a:endParaRPr lang="it-IT" dirty="0" smtClean="0"/>
          </a:p>
          <a:p>
            <a:pPr marL="0" indent="0">
              <a:spcAft>
                <a:spcPts val="600"/>
              </a:spcAft>
            </a:pPr>
            <a:r>
              <a:rPr lang="it-IT" dirty="0"/>
              <a:t> </a:t>
            </a:r>
            <a:r>
              <a:rPr lang="it-IT" dirty="0" smtClean="0"/>
              <a:t>    una </a:t>
            </a:r>
            <a:r>
              <a:rPr lang="it-IT" dirty="0"/>
              <a:t>coorte di </a:t>
            </a:r>
            <a:r>
              <a:rPr lang="it-IT" dirty="0" smtClean="0"/>
              <a:t>studenti</a:t>
            </a:r>
            <a:endParaRPr lang="it-IT" dirty="0">
              <a:latin typeface="Calibri"/>
              <a:ea typeface="Calibri"/>
              <a:cs typeface="Times New Roman"/>
            </a:endParaRPr>
          </a:p>
          <a:p>
            <a:pPr marL="0" indent="0">
              <a:spcAft>
                <a:spcPts val="600"/>
              </a:spcAft>
            </a:pPr>
            <a:endParaRPr lang="it-IT" b="1" dirty="0" smtClean="0">
              <a:solidFill>
                <a:srgbClr val="C00000"/>
              </a:solidFill>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I </a:t>
            </a:r>
            <a:r>
              <a:rPr lang="en-GB" sz="2400" b="1" dirty="0" err="1" smtClean="0">
                <a:solidFill>
                  <a:schemeClr val="bg1"/>
                </a:solidFill>
              </a:rPr>
              <a:t>Rapporti</a:t>
            </a:r>
            <a:r>
              <a:rPr lang="en-GB" sz="2400" b="1" dirty="0" smtClean="0">
                <a:solidFill>
                  <a:schemeClr val="bg1"/>
                </a:solidFill>
              </a:rPr>
              <a:t> di </a:t>
            </a:r>
            <a:r>
              <a:rPr lang="en-GB" sz="2400" b="1" dirty="0" err="1" smtClean="0">
                <a:solidFill>
                  <a:schemeClr val="bg1"/>
                </a:solidFill>
              </a:rPr>
              <a:t>Riesame</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1230538" y="3676197"/>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367747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4</a:t>
            </a:fld>
            <a:endParaRPr lang="it-IT"/>
          </a:p>
        </p:txBody>
      </p:sp>
      <p:sp>
        <p:nvSpPr>
          <p:cNvPr id="463878" name="Text Box 6"/>
          <p:cNvSpPr txBox="1">
            <a:spLocks noChangeArrowheads="1"/>
          </p:cNvSpPr>
          <p:nvPr/>
        </p:nvSpPr>
        <p:spPr bwMode="auto">
          <a:xfrm>
            <a:off x="273050" y="552450"/>
            <a:ext cx="8616950" cy="5216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a:spcAft>
                <a:spcPts val="1200"/>
              </a:spcAft>
            </a:pPr>
            <a:r>
              <a:rPr lang="it-IT" b="1" dirty="0">
                <a:solidFill>
                  <a:srgbClr val="C00000"/>
                </a:solidFill>
              </a:rPr>
              <a:t>II) Rapporto di Riesame ciclico del Corso di Studio</a:t>
            </a:r>
            <a:endParaRPr lang="it-IT" dirty="0">
              <a:solidFill>
                <a:srgbClr val="C00000"/>
              </a:solidFill>
            </a:endParaRPr>
          </a:p>
          <a:p>
            <a:pPr marL="342900" indent="-342900">
              <a:spcAft>
                <a:spcPts val="600"/>
              </a:spcAft>
              <a:buFont typeface="Arial" panose="020B0604020202020204" pitchFamily="34" charset="0"/>
              <a:buChar char="•"/>
            </a:pPr>
            <a:r>
              <a:rPr lang="it-IT" dirty="0"/>
              <a:t>R</a:t>
            </a:r>
            <a:r>
              <a:rPr lang="it-IT" dirty="0" smtClean="0"/>
              <a:t>edatto </a:t>
            </a:r>
            <a:r>
              <a:rPr lang="it-IT" dirty="0"/>
              <a:t>tipicamente a intervalli di più </a:t>
            </a:r>
            <a:r>
              <a:rPr lang="it-IT" dirty="0" smtClean="0"/>
              <a:t>anni</a:t>
            </a:r>
          </a:p>
          <a:p>
            <a:pPr marL="342900" indent="-342900">
              <a:spcAft>
                <a:spcPts val="600"/>
              </a:spcAft>
              <a:buFont typeface="Arial" panose="020B0604020202020204" pitchFamily="34" charset="0"/>
              <a:buChar char="•"/>
            </a:pPr>
            <a:r>
              <a:rPr lang="it-IT" dirty="0"/>
              <a:t>M</a:t>
            </a:r>
            <a:r>
              <a:rPr lang="it-IT" dirty="0" smtClean="0"/>
              <a:t>ette </a:t>
            </a:r>
            <a:r>
              <a:rPr lang="it-IT" dirty="0"/>
              <a:t>in luce </a:t>
            </a:r>
            <a:r>
              <a:rPr lang="it-IT" dirty="0" smtClean="0"/>
              <a:t>… </a:t>
            </a:r>
            <a:r>
              <a:rPr lang="it-IT" dirty="0"/>
              <a:t>la permanenza della validità degli obiettivi di formazione e del sistema di gestione utilizzato dal Corso di Studio per </a:t>
            </a:r>
            <a:r>
              <a:rPr lang="it-IT" dirty="0" smtClean="0"/>
              <a:t>conseguirli</a:t>
            </a:r>
          </a:p>
          <a:p>
            <a:pPr marL="342900" indent="-342900">
              <a:spcAft>
                <a:spcPts val="600"/>
              </a:spcAft>
              <a:buFont typeface="Arial" panose="020B0604020202020204" pitchFamily="34" charset="0"/>
              <a:buChar char="•"/>
            </a:pPr>
            <a:r>
              <a:rPr lang="it-IT" dirty="0" smtClean="0"/>
              <a:t>Prende … in </a:t>
            </a:r>
            <a:r>
              <a:rPr lang="it-IT" dirty="0"/>
              <a:t>esame l’attualità della domanda di formazione che sta alla base del Corso di </a:t>
            </a:r>
            <a:r>
              <a:rPr lang="it-IT" dirty="0" smtClean="0"/>
              <a:t>Studio:</a:t>
            </a:r>
          </a:p>
          <a:p>
            <a:pPr marL="360000" indent="0">
              <a:spcAft>
                <a:spcPts val="600"/>
              </a:spcAft>
            </a:pPr>
            <a:r>
              <a:rPr lang="it-IT" dirty="0" smtClean="0"/>
              <a:t>… le </a:t>
            </a:r>
            <a:r>
              <a:rPr lang="it-IT" dirty="0">
                <a:solidFill>
                  <a:srgbClr val="C00000"/>
                </a:solidFill>
              </a:rPr>
              <a:t>figure professionali </a:t>
            </a:r>
            <a:r>
              <a:rPr lang="it-IT" dirty="0"/>
              <a:t>di riferimento e le loro </a:t>
            </a:r>
            <a:r>
              <a:rPr lang="it-IT" dirty="0" smtClean="0">
                <a:solidFill>
                  <a:srgbClr val="C00000"/>
                </a:solidFill>
              </a:rPr>
              <a:t>competenze</a:t>
            </a:r>
          </a:p>
          <a:p>
            <a:pPr marL="360000" indent="0">
              <a:spcAft>
                <a:spcPts val="0"/>
              </a:spcAft>
            </a:pPr>
            <a:r>
              <a:rPr lang="it-IT" dirty="0" smtClean="0"/>
              <a:t>… la </a:t>
            </a:r>
            <a:r>
              <a:rPr lang="it-IT" dirty="0">
                <a:solidFill>
                  <a:srgbClr val="C00000"/>
                </a:solidFill>
              </a:rPr>
              <a:t>coerenza dei risultati di apprendimento </a:t>
            </a:r>
            <a:r>
              <a:rPr lang="it-IT" dirty="0"/>
              <a:t>previsti dal </a:t>
            </a:r>
            <a:endParaRPr lang="it-IT" dirty="0" smtClean="0"/>
          </a:p>
          <a:p>
            <a:pPr marL="360000" indent="0">
              <a:spcAft>
                <a:spcPts val="0"/>
              </a:spcAft>
            </a:pPr>
            <a:r>
              <a:rPr lang="it-IT" dirty="0"/>
              <a:t> </a:t>
            </a:r>
            <a:r>
              <a:rPr lang="it-IT" dirty="0" smtClean="0"/>
              <a:t>   Corso </a:t>
            </a:r>
            <a:r>
              <a:rPr lang="it-IT" dirty="0"/>
              <a:t>di Studio nel suo complesso e dai singoli </a:t>
            </a:r>
            <a:endParaRPr lang="it-IT" dirty="0" smtClean="0"/>
          </a:p>
          <a:p>
            <a:pPr marL="360000" indent="0">
              <a:spcAft>
                <a:spcPts val="600"/>
              </a:spcAft>
            </a:pPr>
            <a:r>
              <a:rPr lang="it-IT" dirty="0"/>
              <a:t> </a:t>
            </a:r>
            <a:r>
              <a:rPr lang="it-IT" dirty="0" smtClean="0"/>
              <a:t>   insegnamenti </a:t>
            </a:r>
            <a:endParaRPr lang="it-IT" dirty="0"/>
          </a:p>
          <a:p>
            <a:pPr marL="360000" indent="0">
              <a:spcAft>
                <a:spcPts val="600"/>
              </a:spcAft>
            </a:pPr>
            <a:r>
              <a:rPr lang="it-IT" dirty="0" smtClean="0"/>
              <a:t>… l’efficacia </a:t>
            </a:r>
            <a:r>
              <a:rPr lang="it-IT" dirty="0"/>
              <a:t>del </a:t>
            </a:r>
            <a:r>
              <a:rPr lang="it-IT" dirty="0">
                <a:solidFill>
                  <a:srgbClr val="C00000"/>
                </a:solidFill>
              </a:rPr>
              <a:t>sistema di gestione </a:t>
            </a:r>
            <a:r>
              <a:rPr lang="it-IT" dirty="0"/>
              <a:t>del Corso di Studio. </a:t>
            </a:r>
            <a:endParaRPr lang="it-IT" dirty="0">
              <a:latin typeface="Calibri"/>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Il </a:t>
            </a:r>
            <a:r>
              <a:rPr lang="en-GB" sz="2400" b="1" dirty="0" err="1" smtClean="0">
                <a:solidFill>
                  <a:schemeClr val="bg1"/>
                </a:solidFill>
              </a:rPr>
              <a:t>Rapporto</a:t>
            </a:r>
            <a:r>
              <a:rPr lang="en-GB" sz="2400" b="1" dirty="0" smtClean="0">
                <a:solidFill>
                  <a:schemeClr val="bg1"/>
                </a:solidFill>
              </a:rPr>
              <a:t> di </a:t>
            </a:r>
            <a:r>
              <a:rPr lang="en-GB" sz="2400" b="1" dirty="0" err="1" smtClean="0">
                <a:solidFill>
                  <a:schemeClr val="bg1"/>
                </a:solidFill>
              </a:rPr>
              <a:t>Riesame</a:t>
            </a:r>
            <a:r>
              <a:rPr lang="en-GB" sz="2400" b="1" dirty="0" smtClean="0">
                <a:solidFill>
                  <a:schemeClr val="bg1"/>
                </a:solidFill>
              </a:rPr>
              <a:t> </a:t>
            </a:r>
            <a:r>
              <a:rPr lang="en-GB" sz="2400" b="1" dirty="0" err="1" smtClean="0">
                <a:solidFill>
                  <a:schemeClr val="bg1"/>
                </a:solidFill>
              </a:rPr>
              <a:t>ciclico</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2512981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5</a:t>
            </a:fld>
            <a:endParaRPr lang="it-IT"/>
          </a:p>
        </p:txBody>
      </p:sp>
      <p:sp>
        <p:nvSpPr>
          <p:cNvPr id="463878" name="Text Box 6"/>
          <p:cNvSpPr txBox="1">
            <a:spLocks noChangeArrowheads="1"/>
          </p:cNvSpPr>
          <p:nvPr/>
        </p:nvSpPr>
        <p:spPr bwMode="auto">
          <a:xfrm>
            <a:off x="273049" y="552450"/>
            <a:ext cx="8751207" cy="6432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a:spcAft>
                <a:spcPts val="1200"/>
              </a:spcAft>
            </a:pPr>
            <a:r>
              <a:rPr lang="it-IT" b="1" dirty="0">
                <a:solidFill>
                  <a:srgbClr val="C00000"/>
                </a:solidFill>
              </a:rPr>
              <a:t>Sezioni del Rapporto di Riesame ciclico</a:t>
            </a:r>
          </a:p>
          <a:p>
            <a:r>
              <a:rPr lang="it-IT" dirty="0"/>
              <a:t>1 - LA DOMANDA DI FORMAZIONE</a:t>
            </a:r>
          </a:p>
          <a:p>
            <a:r>
              <a:rPr lang="it-IT" dirty="0"/>
              <a:t>2 - I RISULTATI DI APPRENDIMENTO ATTESI E ACCERTATI</a:t>
            </a:r>
          </a:p>
          <a:p>
            <a:r>
              <a:rPr lang="it-IT" dirty="0"/>
              <a:t>3 - IL SISTEMA DI GESTIONE DEL </a:t>
            </a:r>
            <a:r>
              <a:rPr lang="it-IT" dirty="0" smtClean="0"/>
              <a:t>CDS</a:t>
            </a:r>
          </a:p>
          <a:p>
            <a:endParaRPr lang="it-IT" sz="1800" dirty="0"/>
          </a:p>
          <a:p>
            <a:pPr marL="0" indent="0"/>
            <a:r>
              <a:rPr lang="it-IT" dirty="0"/>
              <a:t>Per ciascuno di questi elementi il </a:t>
            </a:r>
            <a:r>
              <a:rPr lang="it-IT" dirty="0" smtClean="0"/>
              <a:t>Rapporto di </a:t>
            </a:r>
            <a:r>
              <a:rPr lang="it-IT" dirty="0"/>
              <a:t>Riesame ciclico documenta, analizza e commenta:</a:t>
            </a:r>
          </a:p>
          <a:p>
            <a:pPr lvl="0">
              <a:spcAft>
                <a:spcPts val="0"/>
              </a:spcAft>
              <a:buFont typeface="+mj-lt"/>
              <a:buAutoNum type="alphaLcParenR"/>
            </a:pPr>
            <a:r>
              <a:rPr lang="it-IT" dirty="0" smtClean="0"/>
              <a:t>gli </a:t>
            </a:r>
            <a:r>
              <a:rPr lang="it-IT" b="1" dirty="0">
                <a:solidFill>
                  <a:srgbClr val="C00000"/>
                </a:solidFill>
              </a:rPr>
              <a:t>effetti delle azioni correttive </a:t>
            </a:r>
            <a:r>
              <a:rPr lang="it-IT" dirty="0"/>
              <a:t>annunciate </a:t>
            </a:r>
            <a:r>
              <a:rPr lang="it-IT" dirty="0" smtClean="0"/>
              <a:t>nei          Rapporti </a:t>
            </a:r>
            <a:r>
              <a:rPr lang="it-IT" dirty="0"/>
              <a:t>di Riesame ciclico </a:t>
            </a:r>
            <a:r>
              <a:rPr lang="it-IT" dirty="0" smtClean="0"/>
              <a:t>precedenti</a:t>
            </a:r>
            <a:endParaRPr lang="it-IT" dirty="0"/>
          </a:p>
          <a:p>
            <a:pPr lvl="0">
              <a:spcAft>
                <a:spcPts val="0"/>
              </a:spcAft>
              <a:buFont typeface="+mj-lt"/>
              <a:buAutoNum type="alphaLcParenR"/>
            </a:pPr>
            <a:r>
              <a:rPr lang="it-IT" dirty="0"/>
              <a:t>i</a:t>
            </a:r>
            <a:r>
              <a:rPr lang="it-IT" dirty="0" smtClean="0"/>
              <a:t> </a:t>
            </a:r>
            <a:r>
              <a:rPr lang="it-IT" b="1" dirty="0">
                <a:solidFill>
                  <a:srgbClr val="C00000"/>
                </a:solidFill>
              </a:rPr>
              <a:t>punti di forza e le aree da migliorare </a:t>
            </a:r>
            <a:r>
              <a:rPr lang="it-IT" dirty="0"/>
              <a:t>che emergono dall’analisi del periodo in esame e dalle prospettive del periodo </a:t>
            </a:r>
            <a:r>
              <a:rPr lang="it-IT" dirty="0" smtClean="0"/>
              <a:t>seguente</a:t>
            </a:r>
            <a:endParaRPr lang="it-IT" dirty="0"/>
          </a:p>
          <a:p>
            <a:pPr lvl="0">
              <a:spcAft>
                <a:spcPts val="0"/>
              </a:spcAft>
              <a:buFont typeface="+mj-lt"/>
              <a:buAutoNum type="alphaLcParenR"/>
            </a:pPr>
            <a:r>
              <a:rPr lang="it-IT" dirty="0"/>
              <a:t>gli </a:t>
            </a:r>
            <a:r>
              <a:rPr lang="it-IT" b="1" dirty="0">
                <a:solidFill>
                  <a:srgbClr val="C00000"/>
                </a:solidFill>
              </a:rPr>
              <a:t>interventi correttivi sugli elementi critici messi in evidenza</a:t>
            </a:r>
            <a:r>
              <a:rPr lang="it-IT" dirty="0"/>
              <a:t>, i cambiamenti </a:t>
            </a:r>
            <a:r>
              <a:rPr lang="it-IT" dirty="0" smtClean="0"/>
              <a:t>ritenuti necessari </a:t>
            </a:r>
            <a:r>
              <a:rPr lang="it-IT" dirty="0"/>
              <a:t>in base a mutate condizioni e le azioni </a:t>
            </a:r>
            <a:r>
              <a:rPr lang="it-IT" b="1" dirty="0" smtClean="0">
                <a:sym typeface="Symbol"/>
              </a:rPr>
              <a:t></a:t>
            </a:r>
            <a:r>
              <a:rPr lang="it-IT" dirty="0" smtClean="0"/>
              <a:t> miglioramenti</a:t>
            </a:r>
            <a:endParaRPr lang="it-IT" dirty="0"/>
          </a:p>
          <a:p>
            <a:endParaRPr lang="it-IT" dirty="0"/>
          </a:p>
          <a:p>
            <a:pPr marL="0" indent="0">
              <a:spcAft>
                <a:spcPts val="600"/>
              </a:spcAft>
            </a:pPr>
            <a:r>
              <a:rPr lang="it-IT" dirty="0" smtClean="0">
                <a:latin typeface="Calibri"/>
                <a:ea typeface="Calibri"/>
                <a:cs typeface="Times New Roman"/>
              </a:rPr>
              <a:t> </a:t>
            </a:r>
            <a:endParaRPr lang="it-IT" dirty="0">
              <a:effectLst/>
              <a:latin typeface="Calibri"/>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Le </a:t>
            </a:r>
            <a:r>
              <a:rPr lang="en-GB" sz="2400" b="1" dirty="0" err="1" smtClean="0">
                <a:solidFill>
                  <a:schemeClr val="bg1"/>
                </a:solidFill>
              </a:rPr>
              <a:t>Sezioni</a:t>
            </a:r>
            <a:r>
              <a:rPr lang="en-GB" sz="2400" b="1" dirty="0" smtClean="0">
                <a:solidFill>
                  <a:schemeClr val="bg1"/>
                </a:solidFill>
              </a:rPr>
              <a:t> del </a:t>
            </a:r>
            <a:r>
              <a:rPr lang="en-GB" sz="2400" b="1" dirty="0" err="1" smtClean="0">
                <a:solidFill>
                  <a:schemeClr val="bg1"/>
                </a:solidFill>
              </a:rPr>
              <a:t>RdR</a:t>
            </a:r>
            <a:r>
              <a:rPr lang="en-GB" sz="2400" b="1" dirty="0" smtClean="0">
                <a:solidFill>
                  <a:schemeClr val="bg1"/>
                </a:solidFill>
              </a:rPr>
              <a:t>-C</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2512981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273050" y="2906486"/>
            <a:ext cx="8616950" cy="3346677"/>
          </a:xfrm>
          <a:prstGeom prst="rect">
            <a:avLst/>
          </a:prstGeom>
          <a:solidFill>
            <a:srgbClr val="FFFF99"/>
          </a:solidFill>
          <a:ln w="9525" cap="flat" cmpd="sng" algn="ctr">
            <a:solidFill>
              <a:srgbClr val="FFFF99"/>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it-IT" sz="1600" b="0" i="0" u="none" strike="noStrike" cap="none" normalizeH="0" baseline="0" smtClean="0">
              <a:ln>
                <a:noFill/>
              </a:ln>
              <a:solidFill>
                <a:srgbClr val="404F64"/>
              </a:solidFill>
              <a:effectLst/>
              <a:latin typeface="Tahoma" pitchFamily="34" charset="0"/>
            </a:endParaRPr>
          </a:p>
        </p:txBody>
      </p:sp>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6</a:t>
            </a:fld>
            <a:endParaRPr lang="it-IT"/>
          </a:p>
        </p:txBody>
      </p:sp>
      <p:sp>
        <p:nvSpPr>
          <p:cNvPr id="463878" name="Text Box 6"/>
          <p:cNvSpPr txBox="1">
            <a:spLocks noChangeArrowheads="1"/>
          </p:cNvSpPr>
          <p:nvPr/>
        </p:nvSpPr>
        <p:spPr bwMode="auto">
          <a:xfrm>
            <a:off x="273050" y="552450"/>
            <a:ext cx="8616950" cy="5863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r>
              <a:rPr lang="it-IT" b="1" dirty="0"/>
              <a:t>Quadri </a:t>
            </a:r>
            <a:r>
              <a:rPr lang="it-IT" b="1" dirty="0" smtClean="0"/>
              <a:t>1-a, 2-a, 3-a </a:t>
            </a:r>
          </a:p>
          <a:p>
            <a:r>
              <a:rPr lang="it-IT" b="1" dirty="0" smtClean="0">
                <a:solidFill>
                  <a:srgbClr val="C00000"/>
                </a:solidFill>
              </a:rPr>
              <a:t>AZIONI </a:t>
            </a:r>
            <a:r>
              <a:rPr lang="it-IT" b="1" dirty="0">
                <a:solidFill>
                  <a:srgbClr val="C00000"/>
                </a:solidFill>
              </a:rPr>
              <a:t>CORRETTIVE GIÀ INTRAPRESE ED ESITI</a:t>
            </a:r>
            <a:endParaRPr lang="it-IT" dirty="0">
              <a:solidFill>
                <a:srgbClr val="C00000"/>
              </a:solidFill>
            </a:endParaRPr>
          </a:p>
          <a:p>
            <a:r>
              <a:rPr lang="it-IT" i="1" dirty="0" smtClean="0"/>
              <a:t>     Obiettivi </a:t>
            </a:r>
            <a:r>
              <a:rPr lang="it-IT" i="1" dirty="0"/>
              <a:t>individuati nel Rapporto di Riesame Ciclico </a:t>
            </a:r>
            <a:r>
              <a:rPr lang="it-IT" i="1" dirty="0" smtClean="0"/>
              <a:t>precedente … … </a:t>
            </a:r>
            <a:r>
              <a:rPr lang="it-IT" i="1" dirty="0"/>
              <a:t>stato di avanzamento ed esiti.   </a:t>
            </a:r>
            <a:endParaRPr lang="it-IT" i="1" dirty="0" smtClean="0"/>
          </a:p>
          <a:p>
            <a:endParaRPr lang="it-IT" i="1" dirty="0"/>
          </a:p>
          <a:p>
            <a:pPr marL="0">
              <a:spcAft>
                <a:spcPts val="600"/>
              </a:spcAft>
            </a:pPr>
            <a:r>
              <a:rPr lang="it-IT" b="1" dirty="0" smtClean="0">
                <a:solidFill>
                  <a:srgbClr val="C00000"/>
                </a:solidFill>
              </a:rPr>
              <a:t>Sintesi di commenti ricorrenti ai </a:t>
            </a:r>
            <a:r>
              <a:rPr lang="it-IT" b="1" dirty="0" err="1" smtClean="0">
                <a:solidFill>
                  <a:srgbClr val="C00000"/>
                </a:solidFill>
              </a:rPr>
              <a:t>RdR</a:t>
            </a:r>
            <a:r>
              <a:rPr lang="it-IT" b="1" dirty="0" smtClean="0">
                <a:solidFill>
                  <a:srgbClr val="C00000"/>
                </a:solidFill>
              </a:rPr>
              <a:t>-C</a:t>
            </a:r>
          </a:p>
          <a:p>
            <a:pPr marL="0">
              <a:spcAft>
                <a:spcPts val="600"/>
              </a:spcAft>
            </a:pPr>
            <a:r>
              <a:rPr lang="it-IT" dirty="0" smtClean="0"/>
              <a:t>A </a:t>
            </a:r>
            <a:r>
              <a:rPr lang="it-IT" dirty="0"/>
              <a:t>rigore le azioni di </a:t>
            </a:r>
            <a:r>
              <a:rPr lang="it-IT" dirty="0" smtClean="0"/>
              <a:t>«sistema» </a:t>
            </a:r>
            <a:r>
              <a:rPr lang="it-IT" dirty="0"/>
              <a:t>potevano non esserci, </a:t>
            </a:r>
            <a:r>
              <a:rPr lang="it-IT" dirty="0" smtClean="0"/>
              <a:t>essendo questa la </a:t>
            </a:r>
            <a:r>
              <a:rPr lang="it-IT" dirty="0"/>
              <a:t>prima </a:t>
            </a:r>
            <a:r>
              <a:rPr lang="it-IT" dirty="0" smtClean="0"/>
              <a:t>volta che si redige un </a:t>
            </a:r>
            <a:r>
              <a:rPr lang="it-IT" dirty="0" err="1" smtClean="0"/>
              <a:t>RdR</a:t>
            </a:r>
            <a:r>
              <a:rPr lang="it-IT" dirty="0" smtClean="0"/>
              <a:t>-C. Ma </a:t>
            </a:r>
            <a:r>
              <a:rPr lang="it-IT" dirty="0"/>
              <a:t>se </a:t>
            </a:r>
            <a:r>
              <a:rPr lang="it-IT" dirty="0" smtClean="0"/>
              <a:t>nei </a:t>
            </a:r>
            <a:r>
              <a:rPr lang="it-IT" dirty="0" err="1" smtClean="0"/>
              <a:t>RdR</a:t>
            </a:r>
            <a:r>
              <a:rPr lang="it-IT" dirty="0" smtClean="0"/>
              <a:t>-A si </a:t>
            </a:r>
            <a:r>
              <a:rPr lang="it-IT" dirty="0"/>
              <a:t>sono comunque affrontati problemi </a:t>
            </a:r>
            <a:r>
              <a:rPr lang="it-IT" dirty="0" smtClean="0"/>
              <a:t>riguardanti grandi obiettivi quali:</a:t>
            </a:r>
          </a:p>
          <a:p>
            <a:pPr marL="0">
              <a:spcAft>
                <a:spcPts val="0"/>
              </a:spcAft>
              <a:buFont typeface="Arial" panose="020B0604020202020204" pitchFamily="34" charset="0"/>
              <a:buChar char="•"/>
            </a:pPr>
            <a:r>
              <a:rPr lang="it-IT" dirty="0" smtClean="0"/>
              <a:t>la domanda di formazione esterna</a:t>
            </a:r>
          </a:p>
          <a:p>
            <a:pPr marL="0">
              <a:spcAft>
                <a:spcPts val="0"/>
              </a:spcAft>
              <a:buFont typeface="Arial" panose="020B0604020202020204" pitchFamily="34" charset="0"/>
              <a:buChar char="•"/>
            </a:pPr>
            <a:r>
              <a:rPr lang="it-IT" dirty="0" smtClean="0"/>
              <a:t>i risultati di apprendimento stabiliti</a:t>
            </a:r>
          </a:p>
          <a:p>
            <a:pPr marL="0">
              <a:spcAft>
                <a:spcPts val="600"/>
              </a:spcAft>
              <a:buFont typeface="Arial" panose="020B0604020202020204" pitchFamily="34" charset="0"/>
              <a:buChar char="•"/>
            </a:pPr>
            <a:r>
              <a:rPr lang="it-IT" dirty="0" smtClean="0"/>
              <a:t>il modo di accertarne il raggiungimento</a:t>
            </a:r>
          </a:p>
          <a:p>
            <a:pPr marL="0">
              <a:spcAft>
                <a:spcPts val="600"/>
              </a:spcAft>
            </a:pPr>
            <a:r>
              <a:rPr lang="it-IT" dirty="0" smtClean="0"/>
              <a:t>allora li si </a:t>
            </a:r>
            <a:r>
              <a:rPr lang="it-IT" dirty="0"/>
              <a:t>possono riportare qui, e </a:t>
            </a:r>
            <a:r>
              <a:rPr lang="it-IT" b="1" dirty="0">
                <a:solidFill>
                  <a:srgbClr val="C00000"/>
                </a:solidFill>
              </a:rPr>
              <a:t>conviene</a:t>
            </a:r>
            <a:r>
              <a:rPr lang="it-IT" dirty="0"/>
              <a:t> perché dimostra </a:t>
            </a:r>
            <a:r>
              <a:rPr lang="it-IT" b="1" dirty="0">
                <a:solidFill>
                  <a:srgbClr val="C00000"/>
                </a:solidFill>
              </a:rPr>
              <a:t>attenzione </a:t>
            </a:r>
            <a:r>
              <a:rPr lang="it-IT" b="1" dirty="0" smtClean="0">
                <a:solidFill>
                  <a:srgbClr val="C00000"/>
                </a:solidFill>
              </a:rPr>
              <a:t>al «sistema» </a:t>
            </a:r>
            <a:r>
              <a:rPr lang="it-IT" dirty="0" smtClean="0"/>
              <a:t>nella </a:t>
            </a:r>
            <a:r>
              <a:rPr lang="it-IT" dirty="0"/>
              <a:t>fase di </a:t>
            </a:r>
            <a:r>
              <a:rPr lang="it-IT" dirty="0" smtClean="0"/>
              <a:t>transitorio iniziale </a:t>
            </a:r>
            <a:endParaRPr lang="it-IT" dirty="0">
              <a:effectLst/>
              <a:latin typeface="Calibri"/>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I </a:t>
            </a:r>
            <a:r>
              <a:rPr lang="en-GB" sz="2400" b="1" dirty="0" err="1" smtClean="0">
                <a:solidFill>
                  <a:schemeClr val="bg1"/>
                </a:solidFill>
              </a:rPr>
              <a:t>Quadri</a:t>
            </a:r>
            <a:r>
              <a:rPr lang="en-GB" sz="2400" b="1" dirty="0" smtClean="0">
                <a:solidFill>
                  <a:schemeClr val="bg1"/>
                </a:solidFill>
              </a:rPr>
              <a:t> a)</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9"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287551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8" name="Text Box 6"/>
          <p:cNvSpPr txBox="1">
            <a:spLocks noChangeArrowheads="1"/>
          </p:cNvSpPr>
          <p:nvPr/>
        </p:nvSpPr>
        <p:spPr bwMode="auto">
          <a:xfrm>
            <a:off x="273050" y="552450"/>
            <a:ext cx="8616950" cy="4755148"/>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a:spcAft>
                <a:spcPts val="600"/>
              </a:spcAft>
            </a:pPr>
            <a:r>
              <a:rPr lang="it-IT" dirty="0" smtClean="0">
                <a:latin typeface="+mn-lt"/>
              </a:rPr>
              <a:t>Al fine di dimostrare concretezza e impegno credibile è una </a:t>
            </a:r>
            <a:r>
              <a:rPr lang="it-IT" b="1" dirty="0" smtClean="0">
                <a:solidFill>
                  <a:srgbClr val="C00000"/>
                </a:solidFill>
                <a:latin typeface="+mn-lt"/>
              </a:rPr>
              <a:t>buona idea </a:t>
            </a:r>
            <a:r>
              <a:rPr lang="it-IT" dirty="0" smtClean="0">
                <a:latin typeface="+mn-lt"/>
              </a:rPr>
              <a:t>dare preciso conto </a:t>
            </a:r>
            <a:r>
              <a:rPr lang="it-IT" dirty="0">
                <a:latin typeface="+mn-lt"/>
              </a:rPr>
              <a:t>dell’origine </a:t>
            </a:r>
            <a:r>
              <a:rPr lang="it-IT" dirty="0" smtClean="0">
                <a:latin typeface="+mn-lt"/>
              </a:rPr>
              <a:t>dell’obiettivo a cui risale l’azione correttiva, precisando </a:t>
            </a:r>
            <a:r>
              <a:rPr lang="it-IT" dirty="0">
                <a:latin typeface="+mn-lt"/>
              </a:rPr>
              <a:t>quando è stata fatta la relativa </a:t>
            </a:r>
            <a:r>
              <a:rPr lang="it-IT" dirty="0" smtClean="0">
                <a:latin typeface="+mn-lt"/>
              </a:rPr>
              <a:t>analisi.</a:t>
            </a:r>
            <a:endParaRPr lang="it-IT" dirty="0">
              <a:latin typeface="+mn-lt"/>
            </a:endParaRPr>
          </a:p>
          <a:p>
            <a:pPr marL="0">
              <a:spcAft>
                <a:spcPts val="600"/>
              </a:spcAft>
            </a:pPr>
            <a:r>
              <a:rPr lang="it-IT" dirty="0" smtClean="0">
                <a:latin typeface="+mn-lt"/>
              </a:rPr>
              <a:t>Se </a:t>
            </a:r>
            <a:r>
              <a:rPr lang="it-IT" dirty="0">
                <a:latin typeface="+mn-lt"/>
              </a:rPr>
              <a:t>negli ultimi riesami annuali si sono trattati </a:t>
            </a:r>
            <a:r>
              <a:rPr lang="it-IT" dirty="0" smtClean="0">
                <a:latin typeface="+mn-lt"/>
              </a:rPr>
              <a:t> (anche alcuni) temi </a:t>
            </a:r>
            <a:r>
              <a:rPr lang="it-IT" dirty="0">
                <a:latin typeface="+mn-lt"/>
              </a:rPr>
              <a:t>di respiro più </a:t>
            </a:r>
            <a:r>
              <a:rPr lang="it-IT" dirty="0" smtClean="0">
                <a:latin typeface="+mn-lt"/>
              </a:rPr>
              <a:t>adeguato </a:t>
            </a:r>
            <a:r>
              <a:rPr lang="it-IT" dirty="0">
                <a:latin typeface="+mn-lt"/>
              </a:rPr>
              <a:t>a una critica </a:t>
            </a:r>
            <a:r>
              <a:rPr lang="it-IT" dirty="0" smtClean="0">
                <a:latin typeface="+mn-lt"/>
              </a:rPr>
              <a:t>dell’impianto complessivo del CdS , </a:t>
            </a:r>
            <a:r>
              <a:rPr lang="it-IT" dirty="0">
                <a:latin typeface="+mn-lt"/>
              </a:rPr>
              <a:t>sarebbe bene trovare qui un aggancio </a:t>
            </a:r>
            <a:r>
              <a:rPr lang="it-IT" dirty="0" smtClean="0">
                <a:latin typeface="+mn-lt"/>
              </a:rPr>
              <a:t>atto a </a:t>
            </a:r>
            <a:r>
              <a:rPr lang="it-IT" dirty="0">
                <a:latin typeface="+mn-lt"/>
              </a:rPr>
              <a:t>valorizzare questi interessi e dimostrare che si è in qualche modo agito a livello di </a:t>
            </a:r>
            <a:r>
              <a:rPr lang="it-IT" dirty="0" smtClean="0">
                <a:latin typeface="+mn-lt"/>
              </a:rPr>
              <a:t>sistema </a:t>
            </a:r>
            <a:r>
              <a:rPr lang="it-IT" dirty="0">
                <a:latin typeface="+mn-lt"/>
              </a:rPr>
              <a:t>e non solo a livello di </a:t>
            </a:r>
            <a:r>
              <a:rPr lang="it-IT" dirty="0" smtClean="0">
                <a:latin typeface="+mn-lt"/>
              </a:rPr>
              <a:t>problemi di funzionamento in </a:t>
            </a:r>
            <a:r>
              <a:rPr lang="it-IT" dirty="0">
                <a:latin typeface="+mn-lt"/>
              </a:rPr>
              <a:t>itinere. </a:t>
            </a:r>
            <a:endParaRPr lang="it-IT" dirty="0" smtClean="0">
              <a:latin typeface="+mn-lt"/>
            </a:endParaRPr>
          </a:p>
          <a:p>
            <a:pPr marL="0">
              <a:spcAft>
                <a:spcPts val="600"/>
              </a:spcAft>
            </a:pPr>
            <a:r>
              <a:rPr lang="it-IT" dirty="0" smtClean="0">
                <a:latin typeface="+mn-lt"/>
              </a:rPr>
              <a:t>Se </a:t>
            </a:r>
            <a:r>
              <a:rPr lang="it-IT" dirty="0">
                <a:latin typeface="+mn-lt"/>
              </a:rPr>
              <a:t>non è stato così, allora nulla da fare, non mettete </a:t>
            </a:r>
            <a:r>
              <a:rPr lang="it-IT" dirty="0" smtClean="0">
                <a:latin typeface="+mn-lt"/>
              </a:rPr>
              <a:t>nulla …</a:t>
            </a:r>
          </a:p>
          <a:p>
            <a:pPr marL="0">
              <a:spcAft>
                <a:spcPts val="600"/>
              </a:spcAft>
            </a:pPr>
            <a:r>
              <a:rPr lang="it-IT" dirty="0" smtClean="0">
                <a:latin typeface="+mn-lt"/>
              </a:rPr>
              <a:t>Ma, attenzione, è </a:t>
            </a:r>
            <a:r>
              <a:rPr lang="it-IT" dirty="0">
                <a:latin typeface="+mn-lt"/>
              </a:rPr>
              <a:t>un po’ un’occasione perduta.</a:t>
            </a:r>
          </a:p>
        </p:txBody>
      </p:sp>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7</a:t>
            </a:fld>
            <a:endParaRPr lang="it-IT"/>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 </a:t>
            </a:r>
            <a:r>
              <a:rPr lang="en-GB" sz="2400" b="1" dirty="0" err="1">
                <a:solidFill>
                  <a:schemeClr val="bg1"/>
                </a:solidFill>
              </a:rPr>
              <a:t>Quadri</a:t>
            </a:r>
            <a:r>
              <a:rPr lang="en-GB" sz="2400" b="1" dirty="0">
                <a:solidFill>
                  <a:schemeClr val="bg1"/>
                </a:solidFill>
              </a:rPr>
              <a:t> a)</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3921685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273050" y="4267200"/>
            <a:ext cx="8585200" cy="1985963"/>
          </a:xfrm>
          <a:prstGeom prst="rect">
            <a:avLst/>
          </a:prstGeom>
          <a:solidFill>
            <a:srgbClr val="FFFF99"/>
          </a:solidFill>
          <a:ln w="9525" cap="flat" cmpd="sng" algn="ctr">
            <a:solidFill>
              <a:srgbClr val="CC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it-IT" sz="1600" b="0" i="0" u="none" strike="noStrike" cap="none" normalizeH="0" baseline="0" smtClean="0">
              <a:ln>
                <a:noFill/>
              </a:ln>
              <a:solidFill>
                <a:srgbClr val="404F64"/>
              </a:solidFill>
              <a:effectLst/>
              <a:latin typeface="Tahoma" pitchFamily="34" charset="0"/>
            </a:endParaRPr>
          </a:p>
        </p:txBody>
      </p:sp>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8</a:t>
            </a:fld>
            <a:endParaRPr lang="it-IT"/>
          </a:p>
        </p:txBody>
      </p:sp>
      <p:sp>
        <p:nvSpPr>
          <p:cNvPr id="463878" name="Text Box 6"/>
          <p:cNvSpPr txBox="1">
            <a:spLocks noChangeArrowheads="1"/>
          </p:cNvSpPr>
          <p:nvPr/>
        </p:nvSpPr>
        <p:spPr bwMode="auto">
          <a:xfrm>
            <a:off x="273050" y="552450"/>
            <a:ext cx="8616950" cy="6386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indent="0">
              <a:spcAft>
                <a:spcPts val="600"/>
              </a:spcAft>
            </a:pPr>
            <a:r>
              <a:rPr lang="it-IT" b="1" dirty="0" smtClean="0">
                <a:latin typeface="+mn-lt"/>
              </a:rPr>
              <a:t>Quadro 1-b </a:t>
            </a:r>
            <a:r>
              <a:rPr lang="it-IT" b="1" dirty="0">
                <a:solidFill>
                  <a:srgbClr val="C00000"/>
                </a:solidFill>
                <a:latin typeface="+mn-lt"/>
              </a:rPr>
              <a:t>	ANALISI DELLA SITUAZIONE</a:t>
            </a:r>
            <a:endParaRPr lang="it-IT" dirty="0">
              <a:solidFill>
                <a:srgbClr val="C00000"/>
              </a:solidFill>
              <a:latin typeface="+mn-lt"/>
            </a:endParaRPr>
          </a:p>
          <a:p>
            <a:pPr marL="0"/>
            <a:r>
              <a:rPr lang="it-IT" i="1" dirty="0" smtClean="0">
                <a:latin typeface="+mn-lt"/>
              </a:rPr>
              <a:t>Commenti </a:t>
            </a:r>
            <a:r>
              <a:rPr lang="it-IT" i="1" dirty="0">
                <a:latin typeface="+mn-lt"/>
              </a:rPr>
              <a:t>sulle </a:t>
            </a:r>
            <a:r>
              <a:rPr lang="it-IT" i="1" dirty="0">
                <a:solidFill>
                  <a:srgbClr val="C00000"/>
                </a:solidFill>
                <a:latin typeface="+mn-lt"/>
              </a:rPr>
              <a:t>indagini e consultazioni </a:t>
            </a:r>
            <a:r>
              <a:rPr lang="it-IT" i="1" dirty="0">
                <a:latin typeface="+mn-lt"/>
              </a:rPr>
              <a:t>riguardanti il mondo della produzione, dei servizi e delle professioni che, nel corso degli anni, il CdS ha considerato o condotto al fine di definire la domanda di formazione. Analisi e commenti dei risultati di tali indagini e consultazioni.  Individuazione di eventuali problemi e aree da migliorare. È facoltativo segnalare punti di forza del CdS se ritenuti di particolare valore e interesse. </a:t>
            </a:r>
            <a:endParaRPr lang="it-IT" dirty="0">
              <a:latin typeface="+mn-lt"/>
            </a:endParaRPr>
          </a:p>
          <a:p>
            <a:pPr marL="0" indent="0">
              <a:spcAft>
                <a:spcPts val="0"/>
              </a:spcAft>
            </a:pPr>
            <a:endParaRPr lang="it-IT" sz="1400" dirty="0" smtClean="0">
              <a:effectLst/>
              <a:latin typeface="+mn-lt"/>
              <a:ea typeface="Calibri"/>
              <a:cs typeface="Times New Roman"/>
            </a:endParaRPr>
          </a:p>
          <a:p>
            <a:pPr marL="0" indent="0">
              <a:spcAft>
                <a:spcPts val="600"/>
              </a:spcAft>
            </a:pPr>
            <a:r>
              <a:rPr lang="it-IT" b="1" i="1" dirty="0">
                <a:solidFill>
                  <a:srgbClr val="C00000"/>
                </a:solidFill>
                <a:latin typeface="+mn-lt"/>
              </a:rPr>
              <a:t>indagini e </a:t>
            </a:r>
            <a:r>
              <a:rPr lang="it-IT" b="1" i="1" dirty="0" smtClean="0">
                <a:solidFill>
                  <a:srgbClr val="C00000"/>
                </a:solidFill>
                <a:latin typeface="+mn-lt"/>
              </a:rPr>
              <a:t>consultazioni</a:t>
            </a:r>
          </a:p>
          <a:p>
            <a:pPr marL="0" indent="0">
              <a:spcAft>
                <a:spcPts val="600"/>
              </a:spcAft>
            </a:pPr>
            <a:r>
              <a:rPr lang="it-IT" dirty="0">
                <a:latin typeface="+mn-lt"/>
              </a:rPr>
              <a:t>S</a:t>
            </a:r>
            <a:r>
              <a:rPr lang="it-IT" dirty="0" smtClean="0">
                <a:latin typeface="+mn-lt"/>
              </a:rPr>
              <a:t>e </a:t>
            </a:r>
            <a:r>
              <a:rPr lang="it-IT" dirty="0">
                <a:latin typeface="+mn-lt"/>
              </a:rPr>
              <a:t>sono in forma di incontri, chiedersi se il testo chiarisce:</a:t>
            </a:r>
          </a:p>
          <a:p>
            <a:pPr marL="0" indent="0">
              <a:spcAft>
                <a:spcPts val="600"/>
              </a:spcAft>
            </a:pPr>
            <a:r>
              <a:rPr lang="it-IT" dirty="0" smtClean="0">
                <a:latin typeface="+mn-lt"/>
              </a:rPr>
              <a:t>in </a:t>
            </a:r>
            <a:r>
              <a:rPr lang="it-IT" dirty="0">
                <a:latin typeface="+mn-lt"/>
              </a:rPr>
              <a:t>che forma si svolgono gli </a:t>
            </a:r>
            <a:r>
              <a:rPr lang="it-IT" dirty="0" smtClean="0">
                <a:latin typeface="+mn-lt"/>
              </a:rPr>
              <a:t>incontri? dove sono descritti? che </a:t>
            </a:r>
            <a:r>
              <a:rPr lang="it-IT" dirty="0">
                <a:latin typeface="+mn-lt"/>
              </a:rPr>
              <a:t>consistenza hanno, e che valore hanno come ricognizione delle esigenze del mondo del lavoro?  </a:t>
            </a:r>
            <a:r>
              <a:rPr lang="it-IT" dirty="0" smtClean="0">
                <a:latin typeface="+mn-lt"/>
              </a:rPr>
              <a:t>che </a:t>
            </a:r>
            <a:r>
              <a:rPr lang="it-IT" dirty="0">
                <a:latin typeface="+mn-lt"/>
              </a:rPr>
              <a:t>livello di affidabilità e rilevanza</a:t>
            </a:r>
            <a:r>
              <a:rPr lang="it-IT" dirty="0" smtClean="0">
                <a:latin typeface="+mn-lt"/>
              </a:rPr>
              <a:t>? come e dove sono </a:t>
            </a:r>
            <a:r>
              <a:rPr lang="it-IT" dirty="0">
                <a:latin typeface="+mn-lt"/>
              </a:rPr>
              <a:t>stati registrati?</a:t>
            </a:r>
          </a:p>
          <a:p>
            <a:pPr marL="0" indent="0">
              <a:spcAft>
                <a:spcPts val="600"/>
              </a:spcAft>
            </a:pPr>
            <a:endParaRPr lang="it-IT" dirty="0">
              <a:effectLst/>
              <a:latin typeface="Calibri"/>
              <a:ea typeface="Calibri"/>
              <a:cs typeface="Times New Roman"/>
            </a:endParaRPr>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smtClean="0">
                <a:solidFill>
                  <a:schemeClr val="bg1"/>
                </a:solidFill>
              </a:rPr>
              <a:t>Il </a:t>
            </a:r>
            <a:r>
              <a:rPr lang="en-GB" sz="2400" b="1" dirty="0" err="1" smtClean="0">
                <a:solidFill>
                  <a:schemeClr val="bg1"/>
                </a:solidFill>
              </a:rPr>
              <a:t>Quadro</a:t>
            </a:r>
            <a:r>
              <a:rPr lang="en-GB" sz="2400" b="1" dirty="0" smtClean="0">
                <a:solidFill>
                  <a:schemeClr val="bg1"/>
                </a:solidFill>
              </a:rPr>
              <a:t> 1-b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475174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4"/>
          <p:cNvSpPr>
            <a:spLocks noGrp="1"/>
          </p:cNvSpPr>
          <p:nvPr>
            <p:ph type="ftr" sz="quarter" idx="11"/>
          </p:nvPr>
        </p:nvSpPr>
        <p:spPr/>
        <p:txBody>
          <a:bodyPr/>
          <a:lstStyle/>
          <a:p>
            <a:r>
              <a:rPr lang="it-IT" smtClean="0"/>
              <a:t>Muzio M. Gola                         Politecnico di Torino - Italy</a:t>
            </a:r>
            <a:endParaRPr lang="it-IT"/>
          </a:p>
        </p:txBody>
      </p:sp>
      <p:sp>
        <p:nvSpPr>
          <p:cNvPr id="13" name="Segnaposto numero diapositiva 5"/>
          <p:cNvSpPr>
            <a:spLocks noGrp="1"/>
          </p:cNvSpPr>
          <p:nvPr>
            <p:ph type="sldNum" sz="quarter" idx="12"/>
          </p:nvPr>
        </p:nvSpPr>
        <p:spPr/>
        <p:txBody>
          <a:bodyPr/>
          <a:lstStyle/>
          <a:p>
            <a:fld id="{1680DB72-4F40-49D3-803C-451684EFB28E}" type="slidenum">
              <a:rPr lang="it-IT"/>
              <a:pPr/>
              <a:t>9</a:t>
            </a:fld>
            <a:endParaRPr lang="it-IT"/>
          </a:p>
        </p:txBody>
      </p:sp>
      <p:sp>
        <p:nvSpPr>
          <p:cNvPr id="463878" name="Text Box 6"/>
          <p:cNvSpPr txBox="1">
            <a:spLocks noChangeArrowheads="1"/>
          </p:cNvSpPr>
          <p:nvPr/>
        </p:nvSpPr>
        <p:spPr bwMode="auto">
          <a:xfrm>
            <a:off x="273049" y="552450"/>
            <a:ext cx="8616951" cy="5570756"/>
          </a:xfrm>
          <a:prstGeom prst="rect">
            <a:avLst/>
          </a:prstGeom>
          <a:solidFill>
            <a:srgbClr val="FFFF99"/>
          </a:solidFill>
          <a:ln>
            <a:noFill/>
          </a:ln>
          <a:effectLst/>
          <a:extLst/>
        </p:spPr>
        <p:txBody>
          <a:bodyPr wrap="square">
            <a:spAutoFit/>
          </a:bodyPr>
          <a:lstStyle>
            <a:lvl1pPr marL="457200" indent="-457200" algn="l">
              <a:spcBef>
                <a:spcPct val="0"/>
              </a:spcBef>
              <a:defRPr sz="2400">
                <a:solidFill>
                  <a:schemeClr val="tx1"/>
                </a:solidFill>
                <a:latin typeface="Tahoma" pitchFamily="34" charset="0"/>
              </a:defRPr>
            </a:lvl1pPr>
            <a:lvl2pPr marL="914400" indent="-457200" algn="l">
              <a:spcBef>
                <a:spcPct val="0"/>
              </a:spcBef>
              <a:defRPr sz="2400">
                <a:solidFill>
                  <a:schemeClr val="tx1"/>
                </a:solidFill>
                <a:latin typeface="Tahoma" pitchFamily="34" charset="0"/>
              </a:defRPr>
            </a:lvl2pPr>
            <a:lvl3pPr marL="1371600" indent="-457200" algn="l">
              <a:spcBef>
                <a:spcPct val="0"/>
              </a:spcBef>
              <a:defRPr sz="2400">
                <a:solidFill>
                  <a:schemeClr val="tx1"/>
                </a:solidFill>
                <a:latin typeface="Tahoma" pitchFamily="34" charset="0"/>
              </a:defRPr>
            </a:lvl3pPr>
            <a:lvl4pPr marL="1828800" indent="-457200" algn="l">
              <a:spcBef>
                <a:spcPct val="0"/>
              </a:spcBef>
              <a:defRPr sz="2400">
                <a:solidFill>
                  <a:schemeClr val="tx1"/>
                </a:solidFill>
                <a:latin typeface="Tahoma" pitchFamily="34" charset="0"/>
              </a:defRPr>
            </a:lvl4pPr>
            <a:lvl5pPr marL="2286000" indent="-457200" algn="l">
              <a:spcBef>
                <a:spcPct val="0"/>
              </a:spcBef>
              <a:defRPr sz="2400">
                <a:solidFill>
                  <a:schemeClr val="tx1"/>
                </a:solidFill>
                <a:latin typeface="Tahoma" pitchFamily="34" charset="0"/>
              </a:defRPr>
            </a:lvl5pPr>
            <a:lvl6pPr marL="2743200" indent="-457200" fontAlgn="base">
              <a:spcBef>
                <a:spcPct val="0"/>
              </a:spcBef>
              <a:spcAft>
                <a:spcPct val="0"/>
              </a:spcAft>
              <a:defRPr sz="2400">
                <a:solidFill>
                  <a:schemeClr val="tx1"/>
                </a:solidFill>
                <a:latin typeface="Tahoma" pitchFamily="34" charset="0"/>
              </a:defRPr>
            </a:lvl6pPr>
            <a:lvl7pPr marL="3200400" indent="-457200" fontAlgn="base">
              <a:spcBef>
                <a:spcPct val="0"/>
              </a:spcBef>
              <a:spcAft>
                <a:spcPct val="0"/>
              </a:spcAft>
              <a:defRPr sz="2400">
                <a:solidFill>
                  <a:schemeClr val="tx1"/>
                </a:solidFill>
                <a:latin typeface="Tahoma" pitchFamily="34" charset="0"/>
              </a:defRPr>
            </a:lvl7pPr>
            <a:lvl8pPr marL="3657600" indent="-457200" fontAlgn="base">
              <a:spcBef>
                <a:spcPct val="0"/>
              </a:spcBef>
              <a:spcAft>
                <a:spcPct val="0"/>
              </a:spcAft>
              <a:defRPr sz="2400">
                <a:solidFill>
                  <a:schemeClr val="tx1"/>
                </a:solidFill>
                <a:latin typeface="Tahoma" pitchFamily="34" charset="0"/>
              </a:defRPr>
            </a:lvl8pPr>
            <a:lvl9pPr marL="4114800" indent="-457200" fontAlgn="base">
              <a:spcBef>
                <a:spcPct val="0"/>
              </a:spcBef>
              <a:spcAft>
                <a:spcPct val="0"/>
              </a:spcAft>
              <a:defRPr sz="2400">
                <a:solidFill>
                  <a:schemeClr val="tx1"/>
                </a:solidFill>
                <a:latin typeface="Tahoma" pitchFamily="34" charset="0"/>
              </a:defRPr>
            </a:lvl9pPr>
          </a:lstStyle>
          <a:p>
            <a:pPr marL="0">
              <a:spcAft>
                <a:spcPts val="1200"/>
              </a:spcAft>
            </a:pPr>
            <a:r>
              <a:rPr lang="it-IT" dirty="0" smtClean="0"/>
              <a:t>Se </a:t>
            </a:r>
            <a:r>
              <a:rPr lang="it-IT" dirty="0"/>
              <a:t>si </a:t>
            </a:r>
            <a:r>
              <a:rPr lang="it-IT" dirty="0" smtClean="0"/>
              <a:t>menziona una </a:t>
            </a:r>
            <a:r>
              <a:rPr lang="it-IT" dirty="0"/>
              <a:t>condivisione con il Coordinatore e con il Collegio, è bene tenere presente che prima o poi </a:t>
            </a:r>
            <a:r>
              <a:rPr lang="it-IT" dirty="0" smtClean="0"/>
              <a:t>(ora in un documenti o durante la visita della CEV) occorrerà spiegare </a:t>
            </a:r>
            <a:r>
              <a:rPr lang="it-IT" dirty="0"/>
              <a:t>come questa condivisione avviene</a:t>
            </a:r>
            <a:r>
              <a:rPr lang="it-IT" dirty="0" smtClean="0"/>
              <a:t>. Meglio ora. Anche riprendendo la cosa sul piano organizzativo nella Sezione 3. </a:t>
            </a:r>
          </a:p>
          <a:p>
            <a:pPr marL="0">
              <a:spcAft>
                <a:spcPts val="1200"/>
              </a:spcAft>
            </a:pPr>
            <a:r>
              <a:rPr lang="it-IT" dirty="0" smtClean="0"/>
              <a:t>La logica </a:t>
            </a:r>
            <a:r>
              <a:rPr lang="it-IT" dirty="0"/>
              <a:t>vorrebbe che si dichiarasse se esistono o non esistono elementi per modificare </a:t>
            </a:r>
            <a:r>
              <a:rPr lang="it-IT" dirty="0" smtClean="0"/>
              <a:t>gli </a:t>
            </a:r>
            <a:r>
              <a:rPr lang="it-IT" dirty="0"/>
              <a:t>obiettivi di profilo professionale </a:t>
            </a:r>
            <a:r>
              <a:rPr lang="it-IT" dirty="0" smtClean="0"/>
              <a:t>che il CdS ha preso </a:t>
            </a:r>
            <a:r>
              <a:rPr lang="it-IT" dirty="0"/>
              <a:t>a  </a:t>
            </a:r>
            <a:r>
              <a:rPr lang="it-IT" dirty="0" smtClean="0"/>
              <a:t>riferimento (v. SUA-CdS). </a:t>
            </a:r>
            <a:r>
              <a:rPr lang="it-IT" dirty="0"/>
              <a:t>Subito dopo si può dare conto delle azioni con cui si è compiuta questa verifica o dell’insieme di azioni con cui ci si è attrezzati in modo sistematico e programmato per tenere sotto controllo a situazione e il suo evolversi.  </a:t>
            </a:r>
            <a:endParaRPr lang="it-IT" dirty="0" smtClean="0"/>
          </a:p>
          <a:p>
            <a:pPr marL="0"/>
            <a:r>
              <a:rPr lang="it-IT" dirty="0" smtClean="0"/>
              <a:t>Tuttavia nessuno chiede una rivoluzione a ogni esame ciclico. A </a:t>
            </a:r>
            <a:r>
              <a:rPr lang="it-IT" dirty="0"/>
              <a:t>meno che non ci sia un salto di paradigma</a:t>
            </a:r>
            <a:r>
              <a:rPr lang="it-IT" dirty="0" smtClean="0"/>
              <a:t>.</a:t>
            </a:r>
            <a:endParaRPr lang="it-IT" dirty="0"/>
          </a:p>
        </p:txBody>
      </p:sp>
      <p:sp>
        <p:nvSpPr>
          <p:cNvPr id="463877" name="Text Box 5"/>
          <p:cNvSpPr txBox="1">
            <a:spLocks noChangeArrowheads="1"/>
          </p:cNvSpPr>
          <p:nvPr/>
        </p:nvSpPr>
        <p:spPr bwMode="auto">
          <a:xfrm>
            <a:off x="0" y="0"/>
            <a:ext cx="9144000" cy="424732"/>
          </a:xfrm>
          <a:prstGeom prst="rect">
            <a:avLst/>
          </a:prstGeom>
          <a:solidFill>
            <a:srgbClr val="CC0000"/>
          </a:solidFill>
          <a:ln>
            <a:noFill/>
          </a:ln>
          <a:effectLst/>
          <a:extLst>
            <a:ext uri="{91240B29-F687-4F45-9708-019B960494DF}">
              <a14:hiddenLine xmlns:a14="http://schemas.microsoft.com/office/drawing/2010/main" xmlns="" w="9525">
                <a:solidFill>
                  <a:srgbClr val="404F64"/>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spcBef>
                <a:spcPct val="20000"/>
              </a:spcBef>
            </a:pPr>
            <a:r>
              <a:rPr lang="en-GB" sz="2400" b="1" dirty="0">
                <a:solidFill>
                  <a:schemeClr val="bg1"/>
                </a:solidFill>
              </a:rPr>
              <a:t>Il </a:t>
            </a:r>
            <a:r>
              <a:rPr lang="en-GB" sz="2400" b="1" dirty="0" err="1">
                <a:solidFill>
                  <a:schemeClr val="bg1"/>
                </a:solidFill>
              </a:rPr>
              <a:t>Quadro</a:t>
            </a:r>
            <a:r>
              <a:rPr lang="en-GB" sz="2400" b="1" dirty="0">
                <a:solidFill>
                  <a:schemeClr val="bg1"/>
                </a:solidFill>
              </a:rPr>
              <a:t> 1-b</a:t>
            </a:r>
            <a:endParaRPr lang="it-IT" sz="2400" b="1" dirty="0">
              <a:solidFill>
                <a:schemeClr val="bg1"/>
              </a:solidFill>
            </a:endParaRPr>
          </a:p>
        </p:txBody>
      </p:sp>
      <p:sp>
        <p:nvSpPr>
          <p:cNvPr id="463880" name="Text Box 8"/>
          <p:cNvSpPr txBox="1">
            <a:spLocks noChangeArrowheads="1"/>
          </p:cNvSpPr>
          <p:nvPr/>
        </p:nvSpPr>
        <p:spPr bwMode="auto">
          <a:xfrm>
            <a:off x="8572500" y="39688"/>
            <a:ext cx="5715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50000"/>
              </a:lnSpc>
              <a:spcBef>
                <a:spcPct val="0"/>
              </a:spcBef>
              <a:buFontTx/>
              <a:buNone/>
            </a:pPr>
            <a:r>
              <a:rPr lang="it-IT" sz="1000" dirty="0" err="1">
                <a:solidFill>
                  <a:srgbClr val="DDDDDD"/>
                </a:solidFill>
              </a:rPr>
              <a:t>m.gola</a:t>
            </a:r>
            <a:endParaRPr lang="it-IT" sz="1000" dirty="0">
              <a:solidFill>
                <a:srgbClr val="DDDDDD"/>
              </a:solidFill>
            </a:endParaRPr>
          </a:p>
          <a:p>
            <a:pPr algn="l">
              <a:lnSpc>
                <a:spcPct val="50000"/>
              </a:lnSpc>
              <a:buFontTx/>
              <a:buNone/>
            </a:pPr>
            <a:r>
              <a:rPr lang="it-IT" sz="1000" dirty="0" smtClean="0">
                <a:solidFill>
                  <a:srgbClr val="DDDDDD"/>
                </a:solidFill>
              </a:rPr>
              <a:t>2015</a:t>
            </a:r>
            <a:endParaRPr lang="it-IT" sz="1000" dirty="0">
              <a:solidFill>
                <a:srgbClr val="DDDDDD"/>
              </a:solidFill>
            </a:endParaRPr>
          </a:p>
        </p:txBody>
      </p:sp>
      <p:sp>
        <p:nvSpPr>
          <p:cNvPr id="463881" name="Line 9"/>
          <p:cNvSpPr>
            <a:spLocks noChangeShapeType="1"/>
          </p:cNvSpPr>
          <p:nvPr/>
        </p:nvSpPr>
        <p:spPr bwMode="auto">
          <a:xfrm>
            <a:off x="708025" y="3694113"/>
            <a:ext cx="1681163"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857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it-IT"/>
          </a:p>
        </p:txBody>
      </p:sp>
      <p:sp>
        <p:nvSpPr>
          <p:cNvPr id="463888" name="Line 14"/>
          <p:cNvSpPr>
            <a:spLocks noChangeShapeType="1"/>
          </p:cNvSpPr>
          <p:nvPr/>
        </p:nvSpPr>
        <p:spPr bwMode="auto">
          <a:xfrm>
            <a:off x="0" y="6300788"/>
            <a:ext cx="9144000" cy="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4166357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C000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 typeface="Wingdings" pitchFamily="2" charset="2"/>
          <a:buNone/>
          <a:tabLst/>
          <a:defRPr kumimoji="0" lang="it-IT" sz="1600" b="0" i="0" u="none" strike="noStrike" cap="none" normalizeH="0" baseline="0" smtClean="0">
            <a:ln>
              <a:noFill/>
            </a:ln>
            <a:solidFill>
              <a:srgbClr val="404F64"/>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C000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 typeface="Wingdings" pitchFamily="2" charset="2"/>
          <a:buNone/>
          <a:tabLst/>
          <a:defRPr kumimoji="0" lang="it-IT" sz="1600" b="0" i="0" u="none" strike="noStrike" cap="none" normalizeH="0" baseline="0" smtClean="0">
            <a:ln>
              <a:noFill/>
            </a:ln>
            <a:solidFill>
              <a:srgbClr val="404F64"/>
            </a:solidFill>
            <a:effectLst/>
            <a:latin typeface="Tahoma" pitchFamily="34"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15798</TotalTime>
  <Words>3186</Words>
  <Application>Microsoft Office PowerPoint</Application>
  <PresentationFormat>Presentazione su schermo (4:3)</PresentationFormat>
  <Paragraphs>318</Paragraphs>
  <Slides>28</Slides>
  <Notes>28</Notes>
  <HiddenSlides>0</HiddenSlides>
  <MMClips>0</MMClips>
  <ScaleCrop>false</ScaleCrop>
  <HeadingPairs>
    <vt:vector size="6" baseType="variant">
      <vt:variant>
        <vt:lpstr>Tema</vt:lpstr>
      </vt:variant>
      <vt:variant>
        <vt:i4>1</vt:i4>
      </vt:variant>
      <vt:variant>
        <vt:lpstr>Server OLE incorporati</vt:lpstr>
      </vt:variant>
      <vt:variant>
        <vt:i4>0</vt:i4>
      </vt:variant>
      <vt:variant>
        <vt:lpstr>Titoli diapositive</vt:lpstr>
      </vt:variant>
      <vt:variant>
        <vt:i4>28</vt:i4>
      </vt:variant>
    </vt:vector>
  </HeadingPairs>
  <TitlesOfParts>
    <vt:vector size="29" baseType="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Risolto per la prima volta da H.Hertz (1881).  Trattazione qui esposta basata su: L.Landau, E.          Lifschitz, “Teoria dell’elasticità, ed. Miv, Mosca.</dc:title>
  <dc:creator>GOLA  MUZIO</dc:creator>
  <cp:lastModifiedBy>giulia</cp:lastModifiedBy>
  <cp:revision>2436</cp:revision>
  <cp:lastPrinted>2015-09-25T08:11:39Z</cp:lastPrinted>
  <dcterms:modified xsi:type="dcterms:W3CDTF">2022-10-14T16:27:23Z</dcterms:modified>
</cp:coreProperties>
</file>