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562" r:id="rId1"/>
  </p:sldMasterIdLst>
  <p:notesMasterIdLst>
    <p:notesMasterId r:id="rId28"/>
  </p:notesMasterIdLst>
  <p:sldIdLst>
    <p:sldId id="389" r:id="rId2"/>
    <p:sldId id="393" r:id="rId3"/>
    <p:sldId id="410" r:id="rId4"/>
    <p:sldId id="411" r:id="rId5"/>
    <p:sldId id="413" r:id="rId6"/>
    <p:sldId id="414" r:id="rId7"/>
    <p:sldId id="416" r:id="rId8"/>
    <p:sldId id="417" r:id="rId9"/>
    <p:sldId id="431" r:id="rId10"/>
    <p:sldId id="427" r:id="rId11"/>
    <p:sldId id="430" r:id="rId12"/>
    <p:sldId id="418" r:id="rId13"/>
    <p:sldId id="419" r:id="rId14"/>
    <p:sldId id="420" r:id="rId15"/>
    <p:sldId id="436" r:id="rId16"/>
    <p:sldId id="421" r:id="rId17"/>
    <p:sldId id="422" r:id="rId18"/>
    <p:sldId id="423" r:id="rId19"/>
    <p:sldId id="424" r:id="rId20"/>
    <p:sldId id="425" r:id="rId21"/>
    <p:sldId id="426" r:id="rId22"/>
    <p:sldId id="432" r:id="rId23"/>
    <p:sldId id="434" r:id="rId24"/>
    <p:sldId id="435" r:id="rId25"/>
    <p:sldId id="437" r:id="rId26"/>
    <p:sldId id="429" r:id="rId27"/>
  </p:sldIdLst>
  <p:sldSz cx="9144000" cy="6858000" type="screen4x3"/>
  <p:notesSz cx="6794500" cy="9982200"/>
  <p:defaultTextStyle>
    <a:defPPr>
      <a:defRPr lang="it-IT"/>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00377B"/>
    <a:srgbClr val="FF7C11"/>
    <a:srgbClr val="21A922"/>
    <a:srgbClr val="25BB26"/>
    <a:srgbClr val="FFCC00"/>
    <a:srgbClr val="A8FF7D"/>
    <a:srgbClr val="2D8900"/>
    <a:srgbClr val="800000"/>
  </p:clrMru>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ile medio 2 - Colore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0874" autoAdjust="0"/>
    <p:restoredTop sz="95829" autoAdjust="0"/>
  </p:normalViewPr>
  <p:slideViewPr>
    <p:cSldViewPr>
      <p:cViewPr>
        <p:scale>
          <a:sx n="82" d="100"/>
          <a:sy n="82" d="100"/>
        </p:scale>
        <p:origin x="-1000" y="-48"/>
      </p:cViewPr>
      <p:guideLst>
        <p:guide orient="horz" pos="73"/>
        <p:guide orient="horz" pos="572"/>
        <p:guide orient="horz" pos="2341"/>
        <p:guide orient="horz" pos="412"/>
        <p:guide orient="horz" pos="1253"/>
        <p:guide pos="2880"/>
        <p:guide pos="158"/>
        <p:guide pos="5602"/>
        <p:guide pos="4905"/>
      </p:guideLst>
    </p:cSldViewPr>
  </p:slideViewPr>
  <p:outlineViewPr>
    <p:cViewPr>
      <p:scale>
        <a:sx n="33" d="100"/>
        <a:sy n="33" d="100"/>
      </p:scale>
      <p:origin x="0" y="0"/>
    </p:cViewPr>
  </p:outlineViewPr>
  <p:notesTextViewPr>
    <p:cViewPr>
      <p:scale>
        <a:sx n="1" d="1"/>
        <a:sy n="1" d="1"/>
      </p:scale>
      <p:origin x="0" y="0"/>
    </p:cViewPr>
  </p:notesTextViewPr>
  <p:sorterViewPr>
    <p:cViewPr>
      <p:scale>
        <a:sx n="160" d="100"/>
        <a:sy n="16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4813" cy="498475"/>
          </a:xfrm>
          <a:prstGeom prst="rect">
            <a:avLst/>
          </a:prstGeom>
        </p:spPr>
        <p:txBody>
          <a:bodyPr vert="horz" lIns="91768" tIns="45884" rIns="91768" bIns="45884" rtlCol="0"/>
          <a:lstStyle>
            <a:lvl1pPr algn="l">
              <a:defRPr sz="1200">
                <a:cs typeface="Arial" pitchFamily="34" charset="0"/>
              </a:defRPr>
            </a:lvl1pPr>
          </a:lstStyle>
          <a:p>
            <a:pPr>
              <a:defRPr/>
            </a:pPr>
            <a:endParaRPr lang="it-IT"/>
          </a:p>
        </p:txBody>
      </p:sp>
      <p:sp>
        <p:nvSpPr>
          <p:cNvPr id="3" name="Segnaposto data 2"/>
          <p:cNvSpPr>
            <a:spLocks noGrp="1"/>
          </p:cNvSpPr>
          <p:nvPr>
            <p:ph type="dt" idx="1"/>
          </p:nvPr>
        </p:nvSpPr>
        <p:spPr>
          <a:xfrm>
            <a:off x="3848100" y="0"/>
            <a:ext cx="2944813" cy="498475"/>
          </a:xfrm>
          <a:prstGeom prst="rect">
            <a:avLst/>
          </a:prstGeom>
        </p:spPr>
        <p:txBody>
          <a:bodyPr vert="horz" lIns="91768" tIns="45884" rIns="91768" bIns="45884" rtlCol="0"/>
          <a:lstStyle>
            <a:lvl1pPr algn="r">
              <a:defRPr sz="1200">
                <a:cs typeface="Arial" pitchFamily="34" charset="0"/>
              </a:defRPr>
            </a:lvl1pPr>
          </a:lstStyle>
          <a:p>
            <a:pPr>
              <a:defRPr/>
            </a:pPr>
            <a:fld id="{D40914AA-F6FA-45B7-ACF0-FC3C3A145A76}" type="datetimeFigureOut">
              <a:rPr lang="it-IT"/>
              <a:pPr>
                <a:defRPr/>
              </a:pPr>
              <a:t>17/10/2022</a:t>
            </a:fld>
            <a:endParaRPr lang="it-IT"/>
          </a:p>
        </p:txBody>
      </p:sp>
      <p:sp>
        <p:nvSpPr>
          <p:cNvPr id="4" name="Segnaposto immagine diapositiva 3"/>
          <p:cNvSpPr>
            <a:spLocks noGrp="1" noRot="1" noChangeAspect="1"/>
          </p:cNvSpPr>
          <p:nvPr>
            <p:ph type="sldImg" idx="2"/>
          </p:nvPr>
        </p:nvSpPr>
        <p:spPr>
          <a:xfrm>
            <a:off x="901700" y="749300"/>
            <a:ext cx="4991100" cy="3744913"/>
          </a:xfrm>
          <a:prstGeom prst="rect">
            <a:avLst/>
          </a:prstGeom>
          <a:noFill/>
          <a:ln w="12700">
            <a:solidFill>
              <a:prstClr val="black"/>
            </a:solidFill>
          </a:ln>
        </p:spPr>
        <p:txBody>
          <a:bodyPr vert="horz" lIns="91768" tIns="45884" rIns="91768" bIns="45884" rtlCol="0" anchor="ctr"/>
          <a:lstStyle/>
          <a:p>
            <a:pPr lvl="0"/>
            <a:endParaRPr lang="it-IT" noProof="0" smtClean="0"/>
          </a:p>
        </p:txBody>
      </p:sp>
      <p:sp>
        <p:nvSpPr>
          <p:cNvPr id="5" name="Segnaposto note 4"/>
          <p:cNvSpPr>
            <a:spLocks noGrp="1"/>
          </p:cNvSpPr>
          <p:nvPr>
            <p:ph type="body" sz="quarter" idx="3"/>
          </p:nvPr>
        </p:nvSpPr>
        <p:spPr>
          <a:xfrm>
            <a:off x="679450" y="4743450"/>
            <a:ext cx="5435600" cy="4491038"/>
          </a:xfrm>
          <a:prstGeom prst="rect">
            <a:avLst/>
          </a:prstGeom>
        </p:spPr>
        <p:txBody>
          <a:bodyPr vert="horz" lIns="91768" tIns="45884" rIns="91768" bIns="45884" rtlCol="0"/>
          <a:lstStyle/>
          <a:p>
            <a:pPr lvl="0"/>
            <a:r>
              <a:rPr lang="it-IT" noProof="0" smtClean="0"/>
              <a:t>Fare clic per modificare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p>
        </p:txBody>
      </p:sp>
      <p:sp>
        <p:nvSpPr>
          <p:cNvPr id="6" name="Segnaposto piè di pagina 5"/>
          <p:cNvSpPr>
            <a:spLocks noGrp="1"/>
          </p:cNvSpPr>
          <p:nvPr>
            <p:ph type="ftr" sz="quarter" idx="4"/>
          </p:nvPr>
        </p:nvSpPr>
        <p:spPr>
          <a:xfrm>
            <a:off x="0" y="9482138"/>
            <a:ext cx="2944813" cy="498475"/>
          </a:xfrm>
          <a:prstGeom prst="rect">
            <a:avLst/>
          </a:prstGeom>
        </p:spPr>
        <p:txBody>
          <a:bodyPr vert="horz" lIns="91768" tIns="45884" rIns="91768" bIns="45884" rtlCol="0" anchor="b"/>
          <a:lstStyle>
            <a:lvl1pPr algn="l">
              <a:defRPr sz="1200">
                <a:cs typeface="Arial" pitchFamily="34" charset="0"/>
              </a:defRPr>
            </a:lvl1pPr>
          </a:lstStyle>
          <a:p>
            <a:pPr>
              <a:defRPr/>
            </a:pPr>
            <a:endParaRPr lang="it-IT"/>
          </a:p>
        </p:txBody>
      </p:sp>
      <p:sp>
        <p:nvSpPr>
          <p:cNvPr id="7" name="Segnaposto numero diapositiva 6"/>
          <p:cNvSpPr>
            <a:spLocks noGrp="1"/>
          </p:cNvSpPr>
          <p:nvPr>
            <p:ph type="sldNum" sz="quarter" idx="5"/>
          </p:nvPr>
        </p:nvSpPr>
        <p:spPr>
          <a:xfrm>
            <a:off x="3848100" y="9482138"/>
            <a:ext cx="2944813" cy="498475"/>
          </a:xfrm>
          <a:prstGeom prst="rect">
            <a:avLst/>
          </a:prstGeom>
        </p:spPr>
        <p:txBody>
          <a:bodyPr vert="horz" lIns="91768" tIns="45884" rIns="91768" bIns="45884" rtlCol="0" anchor="b"/>
          <a:lstStyle>
            <a:lvl1pPr algn="r">
              <a:defRPr sz="1200">
                <a:cs typeface="Arial" pitchFamily="34" charset="0"/>
              </a:defRPr>
            </a:lvl1pPr>
          </a:lstStyle>
          <a:p>
            <a:pPr>
              <a:defRPr/>
            </a:pPr>
            <a:fld id="{CE052B2C-ADE7-47B8-9A43-6AC8E69BD5BB}" type="slidenum">
              <a:rPr lang="it-IT"/>
              <a:pPr>
                <a:defRPr/>
              </a:pPr>
              <a:t>‹N›</a:t>
            </a:fld>
            <a:endParaRPr lang="it-IT"/>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12"/>
          <p:cNvSpPr txBox="1">
            <a:spLocks noGrp="1" noChangeArrowheads="1"/>
          </p:cNvSpPr>
          <p:nvPr/>
        </p:nvSpPr>
        <p:spPr bwMode="auto">
          <a:xfrm>
            <a:off x="3849688" y="9478963"/>
            <a:ext cx="2933700" cy="488950"/>
          </a:xfrm>
          <a:prstGeom prst="rect">
            <a:avLst/>
          </a:prstGeom>
          <a:noFill/>
          <a:ln w="9525">
            <a:noFill/>
            <a:round/>
            <a:headEnd/>
            <a:tailEnd/>
          </a:ln>
        </p:spPr>
        <p:txBody>
          <a:bodyPr lIns="90000" tIns="46800" rIns="90000" bIns="46800" anchor="b"/>
          <a:lstStyle/>
          <a:p>
            <a:pPr algn="r">
              <a:tabLst>
                <a:tab pos="723900" algn="l"/>
                <a:tab pos="1447800" algn="l"/>
                <a:tab pos="2171700" algn="l"/>
                <a:tab pos="2895600" algn="l"/>
              </a:tabLst>
            </a:pPr>
            <a:fld id="{53D2DE02-3331-43B7-BED0-B24282CA0A96}" type="slidenum">
              <a:rPr lang="en-US" altLang="it-IT" sz="1200" i="1">
                <a:solidFill>
                  <a:srgbClr val="000000"/>
                </a:solidFill>
                <a:latin typeface="Arial" charset="0"/>
                <a:ea typeface="Arial Unicode MS" pitchFamily="34" charset="-128"/>
                <a:cs typeface="Arial Unicode MS" pitchFamily="34" charset="-128"/>
              </a:rPr>
              <a:pPr algn="r">
                <a:tabLst>
                  <a:tab pos="723900" algn="l"/>
                  <a:tab pos="1447800" algn="l"/>
                  <a:tab pos="2171700" algn="l"/>
                  <a:tab pos="2895600" algn="l"/>
                </a:tabLst>
              </a:pPr>
              <a:t>3</a:t>
            </a:fld>
            <a:endParaRPr lang="en-US" altLang="it-IT" sz="1200" i="1">
              <a:solidFill>
                <a:srgbClr val="000000"/>
              </a:solidFill>
              <a:latin typeface="Arial" charset="0"/>
              <a:ea typeface="Arial Unicode MS" pitchFamily="34" charset="-128"/>
              <a:cs typeface="Arial Unicode MS" pitchFamily="34" charset="-128"/>
            </a:endParaRPr>
          </a:p>
        </p:txBody>
      </p:sp>
      <p:sp>
        <p:nvSpPr>
          <p:cNvPr id="29699" name="Text Box 1"/>
          <p:cNvSpPr txBox="1">
            <a:spLocks noChangeArrowheads="1"/>
          </p:cNvSpPr>
          <p:nvPr/>
        </p:nvSpPr>
        <p:spPr bwMode="auto">
          <a:xfrm>
            <a:off x="3849688" y="9480550"/>
            <a:ext cx="2943225" cy="498475"/>
          </a:xfrm>
          <a:prstGeom prst="rect">
            <a:avLst/>
          </a:prstGeom>
          <a:noFill/>
          <a:ln w="9525">
            <a:noFill/>
            <a:round/>
            <a:headEnd/>
            <a:tailEnd/>
          </a:ln>
        </p:spPr>
        <p:txBody>
          <a:bodyPr lIns="90000" tIns="46800" rIns="90000" bIns="46800" anchor="b"/>
          <a:lstStyle/>
          <a:p>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93064B67-5248-474A-A112-7C99527A94C0}" type="slidenum">
              <a:rPr lang="en-US" altLang="it-IT" sz="1200" i="1">
                <a:solidFill>
                  <a:srgbClr val="000000"/>
                </a:solidFill>
                <a:latin typeface="Arial" charset="0"/>
                <a:ea typeface="Arial Unicode MS" pitchFamily="34" charset="-128"/>
                <a:cs typeface="Arial Unicode MS" pitchFamily="34" charset="-128"/>
              </a:rPr>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3</a:t>
            </a:fld>
            <a:endParaRPr lang="en-US" altLang="it-IT" sz="1200" i="1">
              <a:solidFill>
                <a:srgbClr val="000000"/>
              </a:solidFill>
              <a:latin typeface="Arial" charset="0"/>
              <a:ea typeface="Arial Unicode MS" pitchFamily="34" charset="-128"/>
              <a:cs typeface="Arial Unicode MS" pitchFamily="34" charset="-128"/>
            </a:endParaRPr>
          </a:p>
        </p:txBody>
      </p:sp>
      <p:sp>
        <p:nvSpPr>
          <p:cNvPr id="29700" name="Text Box 2"/>
          <p:cNvSpPr txBox="1">
            <a:spLocks noChangeArrowheads="1"/>
          </p:cNvSpPr>
          <p:nvPr/>
        </p:nvSpPr>
        <p:spPr bwMode="auto">
          <a:xfrm>
            <a:off x="1003300" y="749300"/>
            <a:ext cx="4787900" cy="3743325"/>
          </a:xfrm>
          <a:prstGeom prst="rect">
            <a:avLst/>
          </a:prstGeom>
          <a:solidFill>
            <a:srgbClr val="FFFFFF"/>
          </a:solidFill>
          <a:ln w="9360">
            <a:solidFill>
              <a:srgbClr val="000000"/>
            </a:solidFill>
            <a:miter lim="800000"/>
            <a:headEnd/>
            <a:tailEnd/>
          </a:ln>
        </p:spPr>
        <p:txBody>
          <a:bodyPr wrap="none" anchor="ctr"/>
          <a:lstStyle/>
          <a:p>
            <a:endParaRPr lang="it-IT" altLang="it-IT" sz="1600"/>
          </a:p>
        </p:txBody>
      </p:sp>
      <p:sp>
        <p:nvSpPr>
          <p:cNvPr id="29701" name="Rectangle 3"/>
          <p:cNvSpPr>
            <a:spLocks noChangeArrowheads="1"/>
          </p:cNvSpPr>
          <p:nvPr>
            <p:ph type="body"/>
          </p:nvPr>
        </p:nvSpPr>
        <p:spPr bwMode="auto">
          <a:xfrm>
            <a:off x="679450" y="4741863"/>
            <a:ext cx="5427663" cy="4481512"/>
          </a:xfrm>
          <a:noFill/>
        </p:spPr>
        <p:txBody>
          <a:bodyPr wrap="none" numCol="1" anchor="ctr" anchorCtr="0" compatLnSpc="1">
            <a:prstTxWarp prst="textNoShape">
              <a:avLst/>
            </a:prstTxWarp>
          </a:bodyPr>
          <a:lstStyle/>
          <a:p>
            <a:endParaRPr lang="it-IT" altLang="it-IT"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743700" y="188913"/>
            <a:ext cx="2139950" cy="490855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323850" y="188913"/>
            <a:ext cx="6267450" cy="490855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_Titolo e testo verticale">
    <p:spTree>
      <p:nvGrpSpPr>
        <p:cNvPr id="1" name=""/>
        <p:cNvGrpSpPr/>
        <p:nvPr/>
      </p:nvGrpSpPr>
      <p:grpSpPr>
        <a:xfrm>
          <a:off x="0" y="0"/>
          <a:ext cx="0" cy="0"/>
          <a:chOff x="0" y="0"/>
          <a:chExt cx="0" cy="0"/>
        </a:xfrm>
      </p:grpSpPr>
      <p:sp>
        <p:nvSpPr>
          <p:cNvPr id="3" name="Segnaposto testo verticale 2"/>
          <p:cNvSpPr>
            <a:spLocks noGrp="1"/>
          </p:cNvSpPr>
          <p:nvPr>
            <p:ph type="body" orient="vert" idx="1"/>
          </p:nvPr>
        </p:nvSpPr>
        <p:spPr>
          <a:xfrm>
            <a:off x="323850" y="188913"/>
            <a:ext cx="6267450" cy="490855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dirty="0" smtClean="0"/>
              <a:t>Fare clic per modificare lo stile del titolo</a:t>
            </a:r>
            <a:endParaRPr lang="it-IT" dirty="0"/>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323850" y="992188"/>
            <a:ext cx="4203700" cy="4105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79950" y="992188"/>
            <a:ext cx="4203700" cy="4105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uto con didascalia">
    <p:spTree>
      <p:nvGrpSpPr>
        <p:cNvPr id="1" name=""/>
        <p:cNvGrpSpPr/>
        <p:nvPr/>
      </p:nvGrpSpPr>
      <p:grpSpPr>
        <a:xfrm>
          <a:off x="0" y="0"/>
          <a:ext cx="0" cy="0"/>
          <a:chOff x="0" y="0"/>
          <a:chExt cx="0" cy="0"/>
        </a:xfrm>
      </p:grpSpPr>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1331913" y="188913"/>
            <a:ext cx="7334250" cy="595312"/>
          </a:xfrm>
          <a:prstGeom prst="rect">
            <a:avLst/>
          </a:prstGeom>
          <a:noFill/>
          <a:ln w="9525">
            <a:noFill/>
            <a:round/>
            <a:headEnd/>
            <a:tailEnd/>
          </a:ln>
        </p:spPr>
        <p:txBody>
          <a:bodyPr vert="horz" wrap="square" lIns="90000" tIns="46800" rIns="90000" bIns="46800" numCol="1" anchor="b" anchorCtr="0" compatLnSpc="1">
            <a:prstTxWarp prst="textNoShape">
              <a:avLst/>
            </a:prstTxWarp>
          </a:bodyPr>
          <a:lstStyle/>
          <a:p>
            <a:pPr lvl="0"/>
            <a:r>
              <a:rPr lang="en-GB" altLang="it-IT" smtClean="0"/>
              <a:t>Cliccate per modificare il formato del testo del titolo</a:t>
            </a:r>
          </a:p>
        </p:txBody>
      </p:sp>
      <p:sp>
        <p:nvSpPr>
          <p:cNvPr id="1027" name="Rectangle 4"/>
          <p:cNvSpPr>
            <a:spLocks noGrp="1" noChangeArrowheads="1"/>
          </p:cNvSpPr>
          <p:nvPr>
            <p:ph type="body" idx="1"/>
          </p:nvPr>
        </p:nvSpPr>
        <p:spPr bwMode="auto">
          <a:xfrm>
            <a:off x="323850" y="992188"/>
            <a:ext cx="8559800" cy="4105275"/>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lvl="0"/>
            <a:r>
              <a:rPr lang="en-GB" altLang="it-IT" smtClean="0"/>
              <a:t>Cliccate per modificare il formato del testo della struttura</a:t>
            </a:r>
          </a:p>
          <a:p>
            <a:pPr lvl="1"/>
            <a:r>
              <a:rPr lang="en-GB" altLang="it-IT" smtClean="0"/>
              <a:t>Secondo livello struttura</a:t>
            </a:r>
          </a:p>
          <a:p>
            <a:pPr lvl="2"/>
            <a:r>
              <a:rPr lang="en-GB" altLang="it-IT" smtClean="0"/>
              <a:t>Terzo livello struttura</a:t>
            </a:r>
          </a:p>
          <a:p>
            <a:pPr lvl="3"/>
            <a:r>
              <a:rPr lang="en-GB" altLang="it-IT" smtClean="0"/>
              <a:t>Quarto livello struttura</a:t>
            </a:r>
          </a:p>
          <a:p>
            <a:pPr lvl="4"/>
            <a:r>
              <a:rPr lang="en-GB" altLang="it-IT" smtClean="0"/>
              <a:t>Quinto livello struttura</a:t>
            </a:r>
          </a:p>
          <a:p>
            <a:pPr lvl="4"/>
            <a:r>
              <a:rPr lang="en-GB" altLang="it-IT" smtClean="0"/>
              <a:t>Sesto livello struttura</a:t>
            </a:r>
          </a:p>
          <a:p>
            <a:pPr lvl="4"/>
            <a:r>
              <a:rPr lang="en-GB" altLang="it-IT" smtClean="0"/>
              <a:t>Settimo livello struttura</a:t>
            </a:r>
          </a:p>
          <a:p>
            <a:pPr lvl="4"/>
            <a:r>
              <a:rPr lang="en-GB" altLang="it-IT" smtClean="0"/>
              <a:t>Ottavo livello struttura</a:t>
            </a:r>
          </a:p>
          <a:p>
            <a:pPr lvl="4"/>
            <a:r>
              <a:rPr lang="en-GB" altLang="it-IT" smtClean="0"/>
              <a:t>Nono livello struttura</a:t>
            </a:r>
          </a:p>
        </p:txBody>
      </p:sp>
      <p:pic>
        <p:nvPicPr>
          <p:cNvPr id="1028" name="Picture 17" descr="logo_blu"/>
          <p:cNvPicPr>
            <a:picLocks noChangeAspect="1" noChangeArrowheads="1"/>
          </p:cNvPicPr>
          <p:nvPr/>
        </p:nvPicPr>
        <p:blipFill>
          <a:blip r:embed="rId14"/>
          <a:srcRect/>
          <a:stretch>
            <a:fillRect/>
          </a:stretch>
        </p:blipFill>
        <p:spPr bwMode="auto">
          <a:xfrm>
            <a:off x="179388" y="188913"/>
            <a:ext cx="1654175" cy="744537"/>
          </a:xfrm>
          <a:prstGeom prst="rect">
            <a:avLst/>
          </a:prstGeom>
          <a:noFill/>
          <a:ln w="9525">
            <a:noFill/>
            <a:miter lim="800000"/>
            <a:headEnd/>
            <a:tailEnd/>
          </a:ln>
        </p:spPr>
      </p:pic>
      <p:sp>
        <p:nvSpPr>
          <p:cNvPr id="1029" name="Line 10"/>
          <p:cNvSpPr>
            <a:spLocks noChangeShapeType="1"/>
          </p:cNvSpPr>
          <p:nvPr/>
        </p:nvSpPr>
        <p:spPr bwMode="auto">
          <a:xfrm>
            <a:off x="468313" y="1125538"/>
            <a:ext cx="8353425" cy="0"/>
          </a:xfrm>
          <a:prstGeom prst="line">
            <a:avLst/>
          </a:prstGeom>
          <a:noFill/>
          <a:ln w="9525">
            <a:solidFill>
              <a:srgbClr val="FF6600"/>
            </a:solidFill>
            <a:round/>
            <a:headEnd/>
            <a:tailEnd/>
          </a:ln>
          <a:effectLst/>
        </p:spPr>
        <p:txBody>
          <a:bodyPr>
            <a:spAutoFit/>
          </a:bodyPr>
          <a:lstStyle/>
          <a:p>
            <a:endParaRPr lang="it-IT"/>
          </a:p>
        </p:txBody>
      </p:sp>
      <p:sp>
        <p:nvSpPr>
          <p:cNvPr id="1030" name="Line 11"/>
          <p:cNvSpPr>
            <a:spLocks noChangeShapeType="1"/>
          </p:cNvSpPr>
          <p:nvPr/>
        </p:nvSpPr>
        <p:spPr bwMode="auto">
          <a:xfrm>
            <a:off x="323850" y="6237288"/>
            <a:ext cx="8353425" cy="0"/>
          </a:xfrm>
          <a:prstGeom prst="line">
            <a:avLst/>
          </a:prstGeom>
          <a:noFill/>
          <a:ln w="9525">
            <a:solidFill>
              <a:srgbClr val="FF6600"/>
            </a:solidFill>
            <a:round/>
            <a:headEnd/>
            <a:tailEnd/>
          </a:ln>
          <a:effectLst/>
        </p:spPr>
        <p:txBody>
          <a:bodyPr>
            <a:spAutoFit/>
          </a:bodyPr>
          <a:lstStyle/>
          <a:p>
            <a:endParaRPr lang="it-IT"/>
          </a:p>
        </p:txBody>
      </p:sp>
      <p:sp>
        <p:nvSpPr>
          <p:cNvPr id="3088" name="Rectangle 7"/>
          <p:cNvSpPr>
            <a:spLocks noChangeArrowheads="1"/>
          </p:cNvSpPr>
          <p:nvPr/>
        </p:nvSpPr>
        <p:spPr bwMode="auto">
          <a:xfrm>
            <a:off x="395288" y="6308725"/>
            <a:ext cx="6856412" cy="328613"/>
          </a:xfrm>
          <a:prstGeom prst="rect">
            <a:avLst/>
          </a:prstGeom>
          <a:noFill/>
          <a:ln>
            <a:noFill/>
          </a:ln>
          <a:effectLst/>
          <a:extLst>
            <a:ext uri="{909E8E84-426E-40DD-AFC4-6F175D3DCCD1}">
              <a14:hiddenFill xmlns:a14="http://schemas.microsoft.com/office/drawing/2010/main" xmlns="">
                <a:solidFill>
                  <a:schemeClr val="tx1">
                    <a:alpha val="50195"/>
                  </a:schemeClr>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a:defRPr sz="1600" i="1">
                <a:solidFill>
                  <a:schemeClr val="bg1"/>
                </a:solidFill>
                <a:latin typeface="Tahoma" pitchFamily="34" charset="0"/>
                <a:ea typeface="Arial Unicode MS" pitchFamily="34" charset="-128"/>
                <a:cs typeface="Arial Unicode MS" pitchFamily="34" charset="-128"/>
              </a:defRPr>
            </a:lvl1pPr>
            <a:lvl2pPr>
              <a:defRPr sz="1600" i="1">
                <a:solidFill>
                  <a:schemeClr val="bg1"/>
                </a:solidFill>
                <a:latin typeface="Tahoma" pitchFamily="34" charset="0"/>
                <a:ea typeface="Arial Unicode MS" pitchFamily="34" charset="-128"/>
                <a:cs typeface="Arial Unicode MS" pitchFamily="34" charset="-128"/>
              </a:defRPr>
            </a:lvl2pPr>
            <a:lvl3pPr>
              <a:defRPr sz="1600" i="1">
                <a:solidFill>
                  <a:schemeClr val="bg1"/>
                </a:solidFill>
                <a:latin typeface="Tahoma" pitchFamily="34" charset="0"/>
                <a:ea typeface="Arial Unicode MS" pitchFamily="34" charset="-128"/>
                <a:cs typeface="Arial Unicode MS" pitchFamily="34" charset="-128"/>
              </a:defRPr>
            </a:lvl3pPr>
            <a:lvl4pPr>
              <a:defRPr sz="1600" i="1">
                <a:solidFill>
                  <a:schemeClr val="bg1"/>
                </a:solidFill>
                <a:latin typeface="Tahoma" pitchFamily="34" charset="0"/>
                <a:ea typeface="Arial Unicode MS" pitchFamily="34" charset="-128"/>
                <a:cs typeface="Arial Unicode MS" pitchFamily="34" charset="-128"/>
              </a:defRPr>
            </a:lvl4pPr>
            <a:lvl5pPr>
              <a:defRPr sz="1600" i="1">
                <a:solidFill>
                  <a:schemeClr val="bg1"/>
                </a:solidFill>
                <a:latin typeface="Tahoma" pitchFamily="34" charset="0"/>
                <a:ea typeface="Arial Unicode MS" pitchFamily="34" charset="-128"/>
                <a:cs typeface="Arial Unicode MS" pitchFamily="34" charset="-128"/>
              </a:defRPr>
            </a:lvl5pPr>
            <a:lvl6pPr marL="2514600" indent="-228600" eaLnBrk="0" fontAlgn="base" hangingPunct="0">
              <a:spcBef>
                <a:spcPct val="0"/>
              </a:spcBef>
              <a:spcAft>
                <a:spcPct val="0"/>
              </a:spcAft>
              <a:buClr>
                <a:srgbClr val="000000"/>
              </a:buClr>
              <a:buSzPct val="100000"/>
              <a:buFont typeface="Times New Roman" pitchFamily="18" charset="0"/>
              <a:defRPr sz="1600" i="1">
                <a:solidFill>
                  <a:schemeClr val="bg1"/>
                </a:solidFill>
                <a:latin typeface="Tahoma" pitchFamily="34" charset="0"/>
                <a:ea typeface="Arial Unicode MS" pitchFamily="34" charset="-128"/>
                <a:cs typeface="Arial Unicode MS" pitchFamily="34" charset="-128"/>
              </a:defRPr>
            </a:lvl6pPr>
            <a:lvl7pPr marL="2971800" indent="-228600" eaLnBrk="0" fontAlgn="base" hangingPunct="0">
              <a:spcBef>
                <a:spcPct val="0"/>
              </a:spcBef>
              <a:spcAft>
                <a:spcPct val="0"/>
              </a:spcAft>
              <a:buClr>
                <a:srgbClr val="000000"/>
              </a:buClr>
              <a:buSzPct val="100000"/>
              <a:buFont typeface="Times New Roman" pitchFamily="18" charset="0"/>
              <a:defRPr sz="1600" i="1">
                <a:solidFill>
                  <a:schemeClr val="bg1"/>
                </a:solidFill>
                <a:latin typeface="Tahoma" pitchFamily="34" charset="0"/>
                <a:ea typeface="Arial Unicode MS" pitchFamily="34" charset="-128"/>
                <a:cs typeface="Arial Unicode MS" pitchFamily="34" charset="-128"/>
              </a:defRPr>
            </a:lvl7pPr>
            <a:lvl8pPr marL="3429000" indent="-228600" eaLnBrk="0" fontAlgn="base" hangingPunct="0">
              <a:spcBef>
                <a:spcPct val="0"/>
              </a:spcBef>
              <a:spcAft>
                <a:spcPct val="0"/>
              </a:spcAft>
              <a:buClr>
                <a:srgbClr val="000000"/>
              </a:buClr>
              <a:buSzPct val="100000"/>
              <a:buFont typeface="Times New Roman" pitchFamily="18" charset="0"/>
              <a:defRPr sz="1600" i="1">
                <a:solidFill>
                  <a:schemeClr val="bg1"/>
                </a:solidFill>
                <a:latin typeface="Tahoma" pitchFamily="34" charset="0"/>
                <a:ea typeface="Arial Unicode MS" pitchFamily="34" charset="-128"/>
                <a:cs typeface="Arial Unicode MS" pitchFamily="34" charset="-128"/>
              </a:defRPr>
            </a:lvl8pPr>
            <a:lvl9pPr marL="3886200" indent="-228600" eaLnBrk="0" fontAlgn="base" hangingPunct="0">
              <a:spcBef>
                <a:spcPct val="0"/>
              </a:spcBef>
              <a:spcAft>
                <a:spcPct val="0"/>
              </a:spcAft>
              <a:buClr>
                <a:srgbClr val="000000"/>
              </a:buClr>
              <a:buSzPct val="100000"/>
              <a:buFont typeface="Times New Roman" pitchFamily="18" charset="0"/>
              <a:defRPr sz="1600" i="1">
                <a:solidFill>
                  <a:schemeClr val="bg1"/>
                </a:solidFill>
                <a:latin typeface="Tahoma" pitchFamily="34" charset="0"/>
                <a:ea typeface="Arial Unicode MS" pitchFamily="34" charset="-128"/>
                <a:cs typeface="Arial Unicode MS" pitchFamily="34" charset="-128"/>
              </a:defRPr>
            </a:lvl9pPr>
          </a:lstStyle>
          <a:p>
            <a:pPr>
              <a:spcBef>
                <a:spcPct val="50000"/>
              </a:spcBef>
              <a:defRPr/>
            </a:pPr>
            <a:r>
              <a:rPr lang="it-IT" altLang="it-IT" sz="1200" i="0" dirty="0" smtClean="0">
                <a:solidFill>
                  <a:srgbClr val="000066"/>
                </a:solidFill>
                <a:latin typeface="Times New Roman" pitchFamily="18" charset="0"/>
              </a:rPr>
              <a:t>Incontro PQA con Direttori di Dipartimento e Referenti Qualità</a:t>
            </a:r>
          </a:p>
        </p:txBody>
      </p:sp>
      <p:sp>
        <p:nvSpPr>
          <p:cNvPr id="2" name="Text Box 9"/>
          <p:cNvSpPr txBox="1">
            <a:spLocks noChangeArrowheads="1"/>
          </p:cNvSpPr>
          <p:nvPr/>
        </p:nvSpPr>
        <p:spPr bwMode="auto">
          <a:xfrm>
            <a:off x="8172450" y="6308725"/>
            <a:ext cx="687388" cy="274638"/>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12700" cap="sq">
                <a:solidFill>
                  <a:schemeClr val="hlink"/>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1600" i="1">
                <a:solidFill>
                  <a:schemeClr val="bg1"/>
                </a:solidFill>
                <a:latin typeface="Tahoma" pitchFamily="34" charset="0"/>
                <a:ea typeface="Arial Unicode MS" pitchFamily="34" charset="-128"/>
                <a:cs typeface="Arial Unicode MS" pitchFamily="34" charset="-128"/>
              </a:defRPr>
            </a:lvl1pPr>
            <a:lvl2pPr>
              <a:defRPr sz="1600" i="1">
                <a:solidFill>
                  <a:schemeClr val="bg1"/>
                </a:solidFill>
                <a:latin typeface="Tahoma" pitchFamily="34" charset="0"/>
                <a:ea typeface="Arial Unicode MS" pitchFamily="34" charset="-128"/>
                <a:cs typeface="Arial Unicode MS" pitchFamily="34" charset="-128"/>
              </a:defRPr>
            </a:lvl2pPr>
            <a:lvl3pPr>
              <a:defRPr sz="1600" i="1">
                <a:solidFill>
                  <a:schemeClr val="bg1"/>
                </a:solidFill>
                <a:latin typeface="Tahoma" pitchFamily="34" charset="0"/>
                <a:ea typeface="Arial Unicode MS" pitchFamily="34" charset="-128"/>
                <a:cs typeface="Arial Unicode MS" pitchFamily="34" charset="-128"/>
              </a:defRPr>
            </a:lvl3pPr>
            <a:lvl4pPr>
              <a:defRPr sz="1600" i="1">
                <a:solidFill>
                  <a:schemeClr val="bg1"/>
                </a:solidFill>
                <a:latin typeface="Tahoma" pitchFamily="34" charset="0"/>
                <a:ea typeface="Arial Unicode MS" pitchFamily="34" charset="-128"/>
                <a:cs typeface="Arial Unicode MS" pitchFamily="34" charset="-128"/>
              </a:defRPr>
            </a:lvl4pPr>
            <a:lvl5pPr>
              <a:defRPr sz="1600" i="1">
                <a:solidFill>
                  <a:schemeClr val="bg1"/>
                </a:solidFill>
                <a:latin typeface="Tahoma" pitchFamily="34" charset="0"/>
                <a:ea typeface="Arial Unicode MS" pitchFamily="34" charset="-128"/>
                <a:cs typeface="Arial Unicode MS" pitchFamily="34" charset="-128"/>
              </a:defRPr>
            </a:lvl5pPr>
            <a:lvl6pPr marL="2514600" indent="-228600" eaLnBrk="0" fontAlgn="base" hangingPunct="0">
              <a:spcBef>
                <a:spcPct val="0"/>
              </a:spcBef>
              <a:spcAft>
                <a:spcPct val="0"/>
              </a:spcAft>
              <a:buClr>
                <a:srgbClr val="000000"/>
              </a:buClr>
              <a:buSzPct val="100000"/>
              <a:buFont typeface="Times New Roman" pitchFamily="18" charset="0"/>
              <a:defRPr sz="1600" i="1">
                <a:solidFill>
                  <a:schemeClr val="bg1"/>
                </a:solidFill>
                <a:latin typeface="Tahoma" pitchFamily="34" charset="0"/>
                <a:ea typeface="Arial Unicode MS" pitchFamily="34" charset="-128"/>
                <a:cs typeface="Arial Unicode MS" pitchFamily="34" charset="-128"/>
              </a:defRPr>
            </a:lvl6pPr>
            <a:lvl7pPr marL="2971800" indent="-228600" eaLnBrk="0" fontAlgn="base" hangingPunct="0">
              <a:spcBef>
                <a:spcPct val="0"/>
              </a:spcBef>
              <a:spcAft>
                <a:spcPct val="0"/>
              </a:spcAft>
              <a:buClr>
                <a:srgbClr val="000000"/>
              </a:buClr>
              <a:buSzPct val="100000"/>
              <a:buFont typeface="Times New Roman" pitchFamily="18" charset="0"/>
              <a:defRPr sz="1600" i="1">
                <a:solidFill>
                  <a:schemeClr val="bg1"/>
                </a:solidFill>
                <a:latin typeface="Tahoma" pitchFamily="34" charset="0"/>
                <a:ea typeface="Arial Unicode MS" pitchFamily="34" charset="-128"/>
                <a:cs typeface="Arial Unicode MS" pitchFamily="34" charset="-128"/>
              </a:defRPr>
            </a:lvl7pPr>
            <a:lvl8pPr marL="3429000" indent="-228600" eaLnBrk="0" fontAlgn="base" hangingPunct="0">
              <a:spcBef>
                <a:spcPct val="0"/>
              </a:spcBef>
              <a:spcAft>
                <a:spcPct val="0"/>
              </a:spcAft>
              <a:buClr>
                <a:srgbClr val="000000"/>
              </a:buClr>
              <a:buSzPct val="100000"/>
              <a:buFont typeface="Times New Roman" pitchFamily="18" charset="0"/>
              <a:defRPr sz="1600" i="1">
                <a:solidFill>
                  <a:schemeClr val="bg1"/>
                </a:solidFill>
                <a:latin typeface="Tahoma" pitchFamily="34" charset="0"/>
                <a:ea typeface="Arial Unicode MS" pitchFamily="34" charset="-128"/>
                <a:cs typeface="Arial Unicode MS" pitchFamily="34" charset="-128"/>
              </a:defRPr>
            </a:lvl8pPr>
            <a:lvl9pPr marL="3886200" indent="-228600" eaLnBrk="0" fontAlgn="base" hangingPunct="0">
              <a:spcBef>
                <a:spcPct val="0"/>
              </a:spcBef>
              <a:spcAft>
                <a:spcPct val="0"/>
              </a:spcAft>
              <a:buClr>
                <a:srgbClr val="000000"/>
              </a:buClr>
              <a:buSzPct val="100000"/>
              <a:buFont typeface="Times New Roman" pitchFamily="18" charset="0"/>
              <a:defRPr sz="1600" i="1">
                <a:solidFill>
                  <a:schemeClr val="bg1"/>
                </a:solidFill>
                <a:latin typeface="Tahoma" pitchFamily="34" charset="0"/>
                <a:ea typeface="Arial Unicode MS" pitchFamily="34" charset="-128"/>
                <a:cs typeface="Arial Unicode MS" pitchFamily="34" charset="-128"/>
              </a:defRPr>
            </a:lvl9pPr>
          </a:lstStyle>
          <a:p>
            <a:pPr algn="ctr">
              <a:spcBef>
                <a:spcPct val="50000"/>
              </a:spcBef>
              <a:defRPr/>
            </a:pPr>
            <a:fld id="{3055F13B-B4CE-495B-8892-0CE88BBB7270}" type="slidenum">
              <a:rPr lang="it-IT" altLang="it-IT" sz="1200" i="0" smtClean="0">
                <a:solidFill>
                  <a:srgbClr val="000066"/>
                </a:solidFill>
                <a:latin typeface="Times New Roman" pitchFamily="18" charset="0"/>
              </a:rPr>
              <a:pPr algn="ctr">
                <a:spcBef>
                  <a:spcPct val="50000"/>
                </a:spcBef>
                <a:defRPr/>
              </a:pPr>
              <a:t>‹N›</a:t>
            </a:fld>
            <a:r>
              <a:rPr lang="it-IT" altLang="it-IT" sz="1200" i="0" dirty="0" smtClean="0">
                <a:solidFill>
                  <a:srgbClr val="000066"/>
                </a:solidFill>
                <a:latin typeface="Times New Roman" pitchFamily="18" charset="0"/>
              </a:rPr>
              <a:t>/</a:t>
            </a:r>
          </a:p>
        </p:txBody>
      </p:sp>
      <p:pic>
        <p:nvPicPr>
          <p:cNvPr id="1033" name="Picture 10"/>
          <p:cNvPicPr>
            <a:picLocks noChangeAspect="1" noChangeArrowheads="1"/>
          </p:cNvPicPr>
          <p:nvPr/>
        </p:nvPicPr>
        <p:blipFill>
          <a:blip r:embed="rId15"/>
          <a:srcRect/>
          <a:stretch>
            <a:fillRect/>
          </a:stretch>
        </p:blipFill>
        <p:spPr bwMode="auto">
          <a:xfrm>
            <a:off x="8058150" y="188913"/>
            <a:ext cx="608013" cy="61436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563" r:id="rId1"/>
    <p:sldLayoutId id="2147484564" r:id="rId2"/>
    <p:sldLayoutId id="2147484565" r:id="rId3"/>
    <p:sldLayoutId id="2147484566" r:id="rId4"/>
    <p:sldLayoutId id="2147484567" r:id="rId5"/>
    <p:sldLayoutId id="2147484568" r:id="rId6"/>
    <p:sldLayoutId id="2147484569" r:id="rId7"/>
    <p:sldLayoutId id="2147484570" r:id="rId8"/>
    <p:sldLayoutId id="2147484571" r:id="rId9"/>
    <p:sldLayoutId id="2147484572" r:id="rId10"/>
    <p:sldLayoutId id="2147484573" r:id="rId11"/>
    <p:sldLayoutId id="2147484574" r:id="rId12"/>
  </p:sldLayoutIdLst>
  <p:txStyles>
    <p:titleStyle>
      <a:lvl1pPr algn="l" defTabSz="449263" rtl="0" eaLnBrk="0" fontAlgn="base" hangingPunct="0">
        <a:spcBef>
          <a:spcPct val="0"/>
        </a:spcBef>
        <a:spcAft>
          <a:spcPct val="0"/>
        </a:spcAft>
        <a:buClr>
          <a:srgbClr val="000000"/>
        </a:buClr>
        <a:buSzPct val="100000"/>
        <a:buFont typeface="Times New Roman" pitchFamily="18" charset="0"/>
        <a:defRPr sz="2000">
          <a:solidFill>
            <a:srgbClr val="333399"/>
          </a:solidFill>
          <a:latin typeface="+mj-lt"/>
          <a:ea typeface="Arial Unicode MS" pitchFamily="34" charset="-128"/>
          <a:cs typeface="+mj-cs"/>
        </a:defRPr>
      </a:lvl1pPr>
      <a:lvl2pPr algn="l" defTabSz="449263" rtl="0" eaLnBrk="0" fontAlgn="base" hangingPunct="0">
        <a:spcBef>
          <a:spcPct val="0"/>
        </a:spcBef>
        <a:spcAft>
          <a:spcPct val="0"/>
        </a:spcAft>
        <a:buClr>
          <a:srgbClr val="000000"/>
        </a:buClr>
        <a:buSzPct val="100000"/>
        <a:buFont typeface="Times New Roman" pitchFamily="18" charset="0"/>
        <a:defRPr sz="2000">
          <a:solidFill>
            <a:srgbClr val="333399"/>
          </a:solidFill>
          <a:latin typeface="Tahoma" pitchFamily="32" charset="0"/>
          <a:ea typeface="Arial Unicode MS" pitchFamily="34" charset="-128"/>
          <a:cs typeface="Arial Unicode MS" charset="0"/>
        </a:defRPr>
      </a:lvl2pPr>
      <a:lvl3pPr algn="l" defTabSz="449263" rtl="0" eaLnBrk="0" fontAlgn="base" hangingPunct="0">
        <a:spcBef>
          <a:spcPct val="0"/>
        </a:spcBef>
        <a:spcAft>
          <a:spcPct val="0"/>
        </a:spcAft>
        <a:buClr>
          <a:srgbClr val="000000"/>
        </a:buClr>
        <a:buSzPct val="100000"/>
        <a:buFont typeface="Times New Roman" pitchFamily="18" charset="0"/>
        <a:defRPr sz="2000">
          <a:solidFill>
            <a:srgbClr val="333399"/>
          </a:solidFill>
          <a:latin typeface="Tahoma" pitchFamily="32" charset="0"/>
          <a:ea typeface="Arial Unicode MS" pitchFamily="34" charset="-128"/>
          <a:cs typeface="Arial Unicode MS" charset="0"/>
        </a:defRPr>
      </a:lvl3pPr>
      <a:lvl4pPr algn="l" defTabSz="449263" rtl="0" eaLnBrk="0" fontAlgn="base" hangingPunct="0">
        <a:spcBef>
          <a:spcPct val="0"/>
        </a:spcBef>
        <a:spcAft>
          <a:spcPct val="0"/>
        </a:spcAft>
        <a:buClr>
          <a:srgbClr val="000000"/>
        </a:buClr>
        <a:buSzPct val="100000"/>
        <a:buFont typeface="Times New Roman" pitchFamily="18" charset="0"/>
        <a:defRPr sz="2000">
          <a:solidFill>
            <a:srgbClr val="333399"/>
          </a:solidFill>
          <a:latin typeface="Tahoma" pitchFamily="32" charset="0"/>
          <a:ea typeface="Arial Unicode MS" pitchFamily="34" charset="-128"/>
          <a:cs typeface="Arial Unicode MS" charset="0"/>
        </a:defRPr>
      </a:lvl4pPr>
      <a:lvl5pPr algn="l" defTabSz="449263" rtl="0" eaLnBrk="0" fontAlgn="base" hangingPunct="0">
        <a:spcBef>
          <a:spcPct val="0"/>
        </a:spcBef>
        <a:spcAft>
          <a:spcPct val="0"/>
        </a:spcAft>
        <a:buClr>
          <a:srgbClr val="000000"/>
        </a:buClr>
        <a:buSzPct val="100000"/>
        <a:buFont typeface="Times New Roman" pitchFamily="18" charset="0"/>
        <a:defRPr sz="2000">
          <a:solidFill>
            <a:srgbClr val="333399"/>
          </a:solidFill>
          <a:latin typeface="Tahoma" pitchFamily="32" charset="0"/>
          <a:ea typeface="Arial Unicode MS" pitchFamily="34" charset="-128"/>
          <a:cs typeface="Arial Unicode MS" charset="0"/>
        </a:defRPr>
      </a:lvl5pPr>
      <a:lvl6pPr marL="2514600" indent="-228600" algn="l" defTabSz="449263" rtl="0" fontAlgn="base">
        <a:spcBef>
          <a:spcPct val="0"/>
        </a:spcBef>
        <a:spcAft>
          <a:spcPct val="0"/>
        </a:spcAft>
        <a:buClr>
          <a:srgbClr val="000000"/>
        </a:buClr>
        <a:buSzPct val="100000"/>
        <a:buFont typeface="Times New Roman" pitchFamily="16" charset="0"/>
        <a:defRPr sz="2000">
          <a:solidFill>
            <a:srgbClr val="333399"/>
          </a:solidFill>
          <a:latin typeface="Tahoma" pitchFamily="32" charset="0"/>
          <a:cs typeface="Arial Unicode MS" charset="0"/>
        </a:defRPr>
      </a:lvl6pPr>
      <a:lvl7pPr marL="2971800" indent="-228600" algn="l" defTabSz="449263" rtl="0" fontAlgn="base">
        <a:spcBef>
          <a:spcPct val="0"/>
        </a:spcBef>
        <a:spcAft>
          <a:spcPct val="0"/>
        </a:spcAft>
        <a:buClr>
          <a:srgbClr val="000000"/>
        </a:buClr>
        <a:buSzPct val="100000"/>
        <a:buFont typeface="Times New Roman" pitchFamily="16" charset="0"/>
        <a:defRPr sz="2000">
          <a:solidFill>
            <a:srgbClr val="333399"/>
          </a:solidFill>
          <a:latin typeface="Tahoma" pitchFamily="32" charset="0"/>
          <a:cs typeface="Arial Unicode MS" charset="0"/>
        </a:defRPr>
      </a:lvl7pPr>
      <a:lvl8pPr marL="3429000" indent="-228600" algn="l" defTabSz="449263" rtl="0" fontAlgn="base">
        <a:spcBef>
          <a:spcPct val="0"/>
        </a:spcBef>
        <a:spcAft>
          <a:spcPct val="0"/>
        </a:spcAft>
        <a:buClr>
          <a:srgbClr val="000000"/>
        </a:buClr>
        <a:buSzPct val="100000"/>
        <a:buFont typeface="Times New Roman" pitchFamily="16" charset="0"/>
        <a:defRPr sz="2000">
          <a:solidFill>
            <a:srgbClr val="333399"/>
          </a:solidFill>
          <a:latin typeface="Tahoma" pitchFamily="32" charset="0"/>
          <a:cs typeface="Arial Unicode MS" charset="0"/>
        </a:defRPr>
      </a:lvl8pPr>
      <a:lvl9pPr marL="3886200" indent="-228600" algn="l" defTabSz="449263" rtl="0" fontAlgn="base">
        <a:spcBef>
          <a:spcPct val="0"/>
        </a:spcBef>
        <a:spcAft>
          <a:spcPct val="0"/>
        </a:spcAft>
        <a:buClr>
          <a:srgbClr val="000000"/>
        </a:buClr>
        <a:buSzPct val="100000"/>
        <a:buFont typeface="Times New Roman" pitchFamily="16" charset="0"/>
        <a:defRPr sz="2000">
          <a:solidFill>
            <a:srgbClr val="333399"/>
          </a:solidFill>
          <a:latin typeface="Tahoma" pitchFamily="32" charset="0"/>
          <a:cs typeface="Arial Unicode MS" charset="0"/>
        </a:defRPr>
      </a:lvl9pPr>
    </p:titleStyle>
    <p:bodyStyle>
      <a:lvl1pPr marL="342900" indent="-342900" algn="l" defTabSz="449263" rtl="0" eaLnBrk="0" fontAlgn="base" hangingPunct="0">
        <a:spcBef>
          <a:spcPts val="600"/>
        </a:spcBef>
        <a:spcAft>
          <a:spcPct val="0"/>
        </a:spcAft>
        <a:buClr>
          <a:srgbClr val="000000"/>
        </a:buClr>
        <a:buSzPct val="100000"/>
        <a:buFont typeface="Times New Roman" pitchFamily="18" charset="0"/>
        <a:defRPr sz="2400">
          <a:solidFill>
            <a:srgbClr val="000000"/>
          </a:solidFill>
          <a:latin typeface="+mn-lt"/>
          <a:ea typeface="Arial Unicode MS" pitchFamily="34" charset="-128"/>
          <a:cs typeface="+mn-cs"/>
        </a:defRPr>
      </a:lvl1pPr>
      <a:lvl2pPr marL="742950" indent="-28575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Arial Unicode MS" pitchFamily="34" charset="-128"/>
          <a:cs typeface="+mn-cs"/>
        </a:defRPr>
      </a:lvl2pPr>
      <a:lvl3pPr marL="1143000" indent="-228600" algn="l" defTabSz="449263" rtl="0" eaLnBrk="0" fontAlgn="base" hangingPunct="0">
        <a:spcBef>
          <a:spcPts val="450"/>
        </a:spcBef>
        <a:spcAft>
          <a:spcPct val="0"/>
        </a:spcAft>
        <a:buClr>
          <a:srgbClr val="000000"/>
        </a:buClr>
        <a:buSzPct val="100000"/>
        <a:buFont typeface="Times New Roman" pitchFamily="18" charset="0"/>
        <a:defRPr>
          <a:solidFill>
            <a:srgbClr val="000000"/>
          </a:solidFill>
          <a:latin typeface="+mn-lt"/>
          <a:ea typeface="Arial Unicode MS" pitchFamily="34" charset="-128"/>
          <a:cs typeface="+mn-cs"/>
        </a:defRPr>
      </a:lvl3pPr>
      <a:lvl4pPr marL="1600200" indent="-228600" algn="l" defTabSz="449263" rtl="0" eaLnBrk="0" fontAlgn="base" hangingPunct="0">
        <a:spcBef>
          <a:spcPts val="400"/>
        </a:spcBef>
        <a:spcAft>
          <a:spcPct val="0"/>
        </a:spcAft>
        <a:buClr>
          <a:srgbClr val="000000"/>
        </a:buClr>
        <a:buSzPct val="100000"/>
        <a:buFont typeface="Times New Roman" pitchFamily="18" charset="0"/>
        <a:defRPr sz="1600">
          <a:solidFill>
            <a:srgbClr val="000000"/>
          </a:solidFill>
          <a:latin typeface="+mn-lt"/>
          <a:ea typeface="Arial Unicode MS" pitchFamily="34" charset="-128"/>
          <a:cs typeface="+mn-cs"/>
        </a:defRPr>
      </a:lvl4pPr>
      <a:lvl5pPr marL="2057400" indent="-228600" algn="l" defTabSz="449263" rtl="0" eaLnBrk="0" fontAlgn="base" hangingPunct="0">
        <a:spcBef>
          <a:spcPts val="400"/>
        </a:spcBef>
        <a:spcAft>
          <a:spcPct val="0"/>
        </a:spcAft>
        <a:buClr>
          <a:srgbClr val="000000"/>
        </a:buClr>
        <a:buSzPct val="100000"/>
        <a:buFont typeface="Times New Roman" pitchFamily="18" charset="0"/>
        <a:defRPr sz="1600">
          <a:solidFill>
            <a:srgbClr val="000000"/>
          </a:solidFill>
          <a:latin typeface="+mn-lt"/>
          <a:ea typeface="Arial Unicode MS" pitchFamily="34" charset="-128"/>
          <a:cs typeface="+mn-cs"/>
        </a:defRPr>
      </a:lvl5pPr>
      <a:lvl6pPr marL="2514600" indent="-228600" algn="l" defTabSz="449263" rtl="0" fontAlgn="base">
        <a:spcBef>
          <a:spcPts val="400"/>
        </a:spcBef>
        <a:spcAft>
          <a:spcPct val="0"/>
        </a:spcAft>
        <a:buClr>
          <a:srgbClr val="000000"/>
        </a:buClr>
        <a:buSzPct val="100000"/>
        <a:buFont typeface="Times New Roman" pitchFamily="16" charset="0"/>
        <a:defRPr sz="1600">
          <a:solidFill>
            <a:srgbClr val="000000"/>
          </a:solidFill>
          <a:latin typeface="+mn-lt"/>
          <a:cs typeface="+mn-cs"/>
        </a:defRPr>
      </a:lvl6pPr>
      <a:lvl7pPr marL="2971800" indent="-228600" algn="l" defTabSz="449263" rtl="0" fontAlgn="base">
        <a:spcBef>
          <a:spcPts val="400"/>
        </a:spcBef>
        <a:spcAft>
          <a:spcPct val="0"/>
        </a:spcAft>
        <a:buClr>
          <a:srgbClr val="000000"/>
        </a:buClr>
        <a:buSzPct val="100000"/>
        <a:buFont typeface="Times New Roman" pitchFamily="16" charset="0"/>
        <a:defRPr sz="1600">
          <a:solidFill>
            <a:srgbClr val="000000"/>
          </a:solidFill>
          <a:latin typeface="+mn-lt"/>
          <a:cs typeface="+mn-cs"/>
        </a:defRPr>
      </a:lvl7pPr>
      <a:lvl8pPr marL="3429000" indent="-228600" algn="l" defTabSz="449263" rtl="0" fontAlgn="base">
        <a:spcBef>
          <a:spcPts val="400"/>
        </a:spcBef>
        <a:spcAft>
          <a:spcPct val="0"/>
        </a:spcAft>
        <a:buClr>
          <a:srgbClr val="000000"/>
        </a:buClr>
        <a:buSzPct val="100000"/>
        <a:buFont typeface="Times New Roman" pitchFamily="16" charset="0"/>
        <a:defRPr sz="1600">
          <a:solidFill>
            <a:srgbClr val="000000"/>
          </a:solidFill>
          <a:latin typeface="+mn-lt"/>
          <a:cs typeface="+mn-cs"/>
        </a:defRPr>
      </a:lvl8pPr>
      <a:lvl9pPr marL="3886200" indent="-228600" algn="l" defTabSz="449263" rtl="0" fontAlgn="base">
        <a:spcBef>
          <a:spcPts val="400"/>
        </a:spcBef>
        <a:spcAft>
          <a:spcPct val="0"/>
        </a:spcAft>
        <a:buClr>
          <a:srgbClr val="000000"/>
        </a:buClr>
        <a:buSzPct val="100000"/>
        <a:buFont typeface="Times New Roman" pitchFamily="16" charset="0"/>
        <a:defRPr sz="1600">
          <a:solidFill>
            <a:srgbClr val="000000"/>
          </a:solidFill>
          <a:latin typeface="+mn-lt"/>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hyperlink" Target="http://www.qualita.polito.it/presidio_della_qualita/documentazione_generale/documentazione_di_ateneo" TargetMode="External"/><Relationship Id="rId2" Type="http://schemas.openxmlformats.org/officeDocument/2006/relationships/hyperlink" Target="http://www.anvur.org/attachments/article/26/Linee_GuidaSUA_RD_2014-20~.pdf" TargetMode="External"/><Relationship Id="rId1" Type="http://schemas.openxmlformats.org/officeDocument/2006/relationships/slideLayout" Target="../slideLayouts/slideLayout2.xml"/><Relationship Id="rId4" Type="http://schemas.openxmlformats.org/officeDocument/2006/relationships/hyperlink" Target="http://www.pianostrategico.polito.it/"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Titolo 1"/>
          <p:cNvSpPr>
            <a:spLocks noGrp="1"/>
          </p:cNvSpPr>
          <p:nvPr>
            <p:ph type="ctrTitle"/>
          </p:nvPr>
        </p:nvSpPr>
        <p:spPr>
          <a:xfrm>
            <a:off x="684213" y="2205038"/>
            <a:ext cx="7772400" cy="2519362"/>
          </a:xfrm>
        </p:spPr>
        <p:txBody>
          <a:bodyPr/>
          <a:lstStyle/>
          <a:p>
            <a:pPr algn="ctr"/>
            <a:r>
              <a:rPr lang="it-IT" altLang="it-IT" sz="3200" smtClean="0"/>
              <a:t/>
            </a:r>
            <a:br>
              <a:rPr lang="it-IT" altLang="it-IT" sz="3200" smtClean="0"/>
            </a:br>
            <a:r>
              <a:rPr lang="it-IT" altLang="it-IT" sz="3200" smtClean="0"/>
              <a:t>                        </a:t>
            </a:r>
            <a:br>
              <a:rPr lang="it-IT" altLang="it-IT" sz="3200" smtClean="0"/>
            </a:br>
            <a:r>
              <a:rPr lang="it-IT" altLang="it-IT" sz="2400" b="1" smtClean="0"/>
              <a:t>Autovalutazione Valutazione e Accreditamento</a:t>
            </a:r>
            <a:r>
              <a:rPr lang="it-IT" altLang="it-IT" sz="3200" b="1" smtClean="0"/>
              <a:t/>
            </a:r>
            <a:br>
              <a:rPr lang="it-IT" altLang="it-IT" sz="3200" b="1" smtClean="0"/>
            </a:br>
            <a:r>
              <a:rPr lang="it-IT" altLang="it-IT" sz="2400" b="1" i="1" smtClean="0"/>
              <a:t/>
            </a:r>
            <a:br>
              <a:rPr lang="it-IT" altLang="it-IT" sz="2400" b="1" i="1" smtClean="0"/>
            </a:br>
            <a:r>
              <a:rPr lang="it-IT" altLang="it-IT" sz="2400" b="1" i="1" smtClean="0"/>
              <a:t>  </a:t>
            </a:r>
            <a:r>
              <a:rPr lang="it-IT" altLang="it-IT" sz="1800" b="1" smtClean="0"/>
              <a:t>Informativa sul processo operativo di compilazione della </a:t>
            </a:r>
            <a:br>
              <a:rPr lang="it-IT" altLang="it-IT" sz="1800" b="1" smtClean="0"/>
            </a:br>
            <a:r>
              <a:rPr lang="it-IT" altLang="it-IT" sz="1800" b="1" smtClean="0"/>
              <a:t>SUA-RD 2014-2016</a:t>
            </a:r>
            <a:r>
              <a:rPr lang="it-IT" altLang="it-IT" sz="1800" smtClean="0"/>
              <a:t/>
            </a:r>
            <a:br>
              <a:rPr lang="it-IT" altLang="it-IT" sz="1800" smtClean="0"/>
            </a:br>
            <a:endParaRPr lang="it-IT" altLang="it-IT" sz="3200" smtClean="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179388" y="1497013"/>
            <a:ext cx="8432800" cy="2363787"/>
          </a:xfrm>
          <a:prstGeom prst="rect">
            <a:avLst/>
          </a:prstGeom>
          <a:noFill/>
          <a:ln>
            <a:solidFill>
              <a:srgbClr val="FF0000"/>
            </a:solidFill>
          </a:ln>
          <a:effectLst>
            <a:outerShdw blurRad="76200" dir="13500000" sy="23000" kx="1200000" algn="br" rotWithShape="0">
              <a:prstClr val="black">
                <a:alpha val="20000"/>
              </a:prstClr>
            </a:outerShdw>
          </a:effectLst>
        </p:spPr>
        <p:txBody>
          <a:bodyPr>
            <a:spAutoFit/>
          </a:bodyPr>
          <a:lstStyle>
            <a:defPPr>
              <a:defRPr lang="it-IT"/>
            </a:defPPr>
            <a:lvl1pPr eaLnBrk="0" hangingPunct="0">
              <a:spcBef>
                <a:spcPct val="20000"/>
              </a:spcBef>
              <a:buClr>
                <a:srgbClr val="00377B"/>
              </a:buClr>
              <a:buSzPct val="75000"/>
              <a:defRPr sz="1800" b="1">
                <a:solidFill>
                  <a:srgbClr val="00377B"/>
                </a:solidFill>
                <a:latin typeface="Century Gothic" pitchFamily="34" charset="0"/>
                <a:cs typeface="Arial" pitchFamily="34" charset="0"/>
              </a:defRPr>
            </a:lvl1pPr>
            <a:lvl2pPr marL="857250" lvl="1" indent="-457200">
              <a:buClr>
                <a:srgbClr val="002060"/>
              </a:buClr>
              <a:buFont typeface="+mj-lt"/>
              <a:buAutoNum type="arabicPeriod"/>
              <a:defRPr sz="1800">
                <a:solidFill>
                  <a:srgbClr val="002060"/>
                </a:solidFill>
                <a:latin typeface="Century Gothic" pitchFamily="34" charset="0"/>
              </a:defRPr>
            </a:lvl2pPr>
            <a:lvl3pPr>
              <a:defRPr sz="2000">
                <a:latin typeface="Century Gothic" pitchFamily="34" charset="0"/>
              </a:defRPr>
            </a:lvl3pPr>
            <a:lvl4pPr>
              <a:defRPr sz="2000">
                <a:latin typeface="Century Gothic" pitchFamily="34" charset="0"/>
              </a:defRPr>
            </a:lvl4pPr>
            <a:lvl5pPr>
              <a:defRPr sz="2000">
                <a:latin typeface="Century Gothic" pitchFamily="34" charset="0"/>
              </a:defRPr>
            </a:lvl5pPr>
            <a:lvl6pPr eaLnBrk="0" fontAlgn="base" hangingPunct="0">
              <a:spcAft>
                <a:spcPct val="0"/>
              </a:spcAft>
              <a:buChar char="»"/>
              <a:defRPr sz="2000">
                <a:latin typeface="Century Gothic" pitchFamily="34" charset="0"/>
              </a:defRPr>
            </a:lvl6pPr>
            <a:lvl7pPr eaLnBrk="0" fontAlgn="base" hangingPunct="0">
              <a:spcAft>
                <a:spcPct val="0"/>
              </a:spcAft>
              <a:buChar char="»"/>
              <a:defRPr sz="2000">
                <a:latin typeface="Century Gothic" pitchFamily="34" charset="0"/>
              </a:defRPr>
            </a:lvl7pPr>
            <a:lvl8pPr eaLnBrk="0" fontAlgn="base" hangingPunct="0">
              <a:spcAft>
                <a:spcPct val="0"/>
              </a:spcAft>
              <a:buChar char="»"/>
              <a:defRPr sz="2000">
                <a:latin typeface="Century Gothic" pitchFamily="34" charset="0"/>
              </a:defRPr>
            </a:lvl8pPr>
            <a:lvl9pPr eaLnBrk="0" fontAlgn="base" hangingPunct="0">
              <a:spcAft>
                <a:spcPct val="0"/>
              </a:spcAft>
              <a:buChar char="»"/>
              <a:defRPr sz="2000">
                <a:latin typeface="Century Gothic" pitchFamily="34" charset="0"/>
              </a:defRPr>
            </a:lvl9pPr>
          </a:lstStyle>
          <a:p>
            <a:pPr>
              <a:defRPr/>
            </a:pPr>
            <a:r>
              <a:rPr lang="it-IT" altLang="it-IT" dirty="0" smtClean="0"/>
              <a:t>Quadro B2: Politica per l’Assicurazione di Qualità del </a:t>
            </a:r>
          </a:p>
          <a:p>
            <a:pPr>
              <a:defRPr/>
            </a:pPr>
            <a:r>
              <a:rPr lang="it-IT" altLang="it-IT" dirty="0" smtClean="0"/>
              <a:t>Dipartimento in materia di ricerca</a:t>
            </a:r>
          </a:p>
          <a:p>
            <a:pPr lvl="1">
              <a:defRPr/>
            </a:pPr>
            <a:r>
              <a:rPr lang="it-IT" altLang="it-IT" dirty="0" smtClean="0"/>
              <a:t>richiamare in breve le politiche di qualità dell’Ateneo;</a:t>
            </a:r>
          </a:p>
          <a:p>
            <a:pPr lvl="1">
              <a:defRPr/>
            </a:pPr>
            <a:r>
              <a:rPr lang="it-IT" altLang="it-IT" dirty="0" smtClean="0"/>
              <a:t>indicare le persone/gruppi di lavoro/commissioni incaricate  dal Dipartimento di identificare e monitorare gli obbiettivi della ricerca; </a:t>
            </a:r>
          </a:p>
          <a:p>
            <a:pPr lvl="1">
              <a:defRPr/>
            </a:pPr>
            <a:r>
              <a:rPr lang="it-IT" altLang="it-IT" dirty="0" smtClean="0"/>
              <a:t>evidenziare le modalità e le tempistiche con cui avvengono tali processi.</a:t>
            </a:r>
          </a:p>
        </p:txBody>
      </p:sp>
      <p:sp>
        <p:nvSpPr>
          <p:cNvPr id="11267" name="Titolo 1"/>
          <p:cNvSpPr>
            <a:spLocks noGrp="1"/>
          </p:cNvSpPr>
          <p:nvPr>
            <p:ph type="title"/>
          </p:nvPr>
        </p:nvSpPr>
        <p:spPr>
          <a:xfrm>
            <a:off x="1403350" y="476250"/>
            <a:ext cx="6624638" cy="595313"/>
          </a:xfrm>
        </p:spPr>
        <p:txBody>
          <a:bodyPr/>
          <a:lstStyle/>
          <a:p>
            <a:pPr algn="ctr"/>
            <a:r>
              <a:rPr lang="it-IT" altLang="it-IT" b="1" smtClean="0">
                <a:solidFill>
                  <a:srgbClr val="002060"/>
                </a:solidFill>
              </a:rPr>
              <a:t>Il Quadro B2</a:t>
            </a:r>
            <a:r>
              <a:rPr lang="it-IT" altLang="it-IT" sz="1800" b="1" smtClean="0">
                <a:solidFill>
                  <a:srgbClr val="002060"/>
                </a:solidFill>
              </a:rPr>
              <a:t/>
            </a:r>
            <a:br>
              <a:rPr lang="it-IT" altLang="it-IT" sz="1800" b="1" smtClean="0">
                <a:solidFill>
                  <a:srgbClr val="002060"/>
                </a:solidFill>
              </a:rPr>
            </a:br>
            <a:endParaRPr lang="it-IT" altLang="it-IT" sz="1800" b="1" smtClean="0">
              <a:solidFill>
                <a:srgbClr val="002060"/>
              </a:solidFill>
            </a:endParaRPr>
          </a:p>
        </p:txBody>
      </p:sp>
      <p:pic>
        <p:nvPicPr>
          <p:cNvPr id="11268" name="Picture 6"/>
          <p:cNvPicPr>
            <a:picLocks noChangeAspect="1" noChangeArrowheads="1"/>
          </p:cNvPicPr>
          <p:nvPr/>
        </p:nvPicPr>
        <p:blipFill>
          <a:blip r:embed="rId2"/>
          <a:srcRect t="11563" b="16724"/>
          <a:stretch>
            <a:fillRect/>
          </a:stretch>
        </p:blipFill>
        <p:spPr bwMode="auto">
          <a:xfrm>
            <a:off x="6804025" y="1219200"/>
            <a:ext cx="2200275" cy="9858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egnaposto contenuto 2"/>
          <p:cNvSpPr>
            <a:spLocks noGrp="1"/>
          </p:cNvSpPr>
          <p:nvPr>
            <p:ph idx="1"/>
          </p:nvPr>
        </p:nvSpPr>
        <p:spPr>
          <a:xfrm>
            <a:off x="250825" y="1268413"/>
            <a:ext cx="8704263" cy="4968875"/>
          </a:xfrm>
        </p:spPr>
        <p:txBody>
          <a:bodyPr/>
          <a:lstStyle/>
          <a:p>
            <a:pPr marL="0"/>
            <a:r>
              <a:rPr lang="it-IT" altLang="it-IT" sz="1800" smtClean="0">
                <a:solidFill>
                  <a:srgbClr val="00377B"/>
                </a:solidFill>
              </a:rPr>
              <a:t>Nel Quadro B2 è inoltre consigliabile riportare le iniziative del Dipartimento volte ad incentivare e promuovere i risultati ottenuti nel perseguimento degli obiettivi di qualità della ricerca.</a:t>
            </a:r>
          </a:p>
          <a:p>
            <a:pPr marL="0"/>
            <a:endParaRPr lang="it-IT" altLang="it-IT" sz="1800" smtClean="0">
              <a:solidFill>
                <a:srgbClr val="00377B"/>
              </a:solidFill>
            </a:endParaRPr>
          </a:p>
          <a:p>
            <a:pPr marL="0"/>
            <a:endParaRPr lang="it-IT" altLang="it-IT" sz="1800" smtClean="0">
              <a:solidFill>
                <a:srgbClr val="00377B"/>
              </a:solidFill>
            </a:endParaRPr>
          </a:p>
          <a:p>
            <a:pPr marL="0"/>
            <a:endParaRPr lang="it-IT" altLang="it-IT" sz="1800" smtClean="0">
              <a:solidFill>
                <a:srgbClr val="00377B"/>
              </a:solidFill>
            </a:endParaRPr>
          </a:p>
          <a:p>
            <a:pPr marL="0"/>
            <a:endParaRPr lang="it-IT" altLang="it-IT" sz="1800" smtClean="0">
              <a:solidFill>
                <a:srgbClr val="00377B"/>
              </a:solidFill>
            </a:endParaRPr>
          </a:p>
          <a:p>
            <a:pPr marL="0"/>
            <a:endParaRPr lang="it-IT" altLang="it-IT" sz="1800" smtClean="0">
              <a:solidFill>
                <a:srgbClr val="00377B"/>
              </a:solidFill>
            </a:endParaRPr>
          </a:p>
          <a:p>
            <a:pPr marL="0"/>
            <a:endParaRPr lang="it-IT" altLang="it-IT" sz="1800" smtClean="0">
              <a:solidFill>
                <a:srgbClr val="00377B"/>
              </a:solidFill>
            </a:endParaRPr>
          </a:p>
          <a:p>
            <a:pPr marL="0"/>
            <a:endParaRPr lang="it-IT" altLang="it-IT" sz="1800" smtClean="0">
              <a:solidFill>
                <a:srgbClr val="00377B"/>
              </a:solidFill>
            </a:endParaRPr>
          </a:p>
          <a:p>
            <a:pPr marL="0"/>
            <a:endParaRPr lang="it-IT" altLang="it-IT" sz="1800" smtClean="0">
              <a:solidFill>
                <a:srgbClr val="00377B"/>
              </a:solidFill>
            </a:endParaRPr>
          </a:p>
          <a:p>
            <a:pPr marL="0"/>
            <a:endParaRPr lang="it-IT" altLang="it-IT" sz="1800" smtClean="0">
              <a:solidFill>
                <a:srgbClr val="00377B"/>
              </a:solidFill>
            </a:endParaRPr>
          </a:p>
          <a:p>
            <a:pPr marL="0"/>
            <a:endParaRPr lang="it-IT" altLang="it-IT" sz="1800" smtClean="0">
              <a:solidFill>
                <a:srgbClr val="00377B"/>
              </a:solidFill>
            </a:endParaRPr>
          </a:p>
          <a:p>
            <a:pPr marL="0"/>
            <a:r>
              <a:rPr lang="it-IT" altLang="it-IT" sz="1600" smtClean="0">
                <a:solidFill>
                  <a:srgbClr val="00377B"/>
                </a:solidFill>
              </a:rPr>
              <a:t>L’esempio qui riportato è da intendersi come semplice rappresentazione di quanto previsto da ANVUR nelle sue Linee Guida e non come indicativo della policy di Ateneo.   </a:t>
            </a:r>
          </a:p>
        </p:txBody>
      </p:sp>
      <p:sp>
        <p:nvSpPr>
          <p:cNvPr id="12291" name="Titolo 1"/>
          <p:cNvSpPr>
            <a:spLocks noGrp="1"/>
          </p:cNvSpPr>
          <p:nvPr>
            <p:ph type="title"/>
          </p:nvPr>
        </p:nvSpPr>
        <p:spPr>
          <a:xfrm>
            <a:off x="1403350" y="476250"/>
            <a:ext cx="6624638" cy="595313"/>
          </a:xfrm>
        </p:spPr>
        <p:txBody>
          <a:bodyPr/>
          <a:lstStyle/>
          <a:p>
            <a:pPr algn="ctr"/>
            <a:r>
              <a:rPr lang="it-IT" altLang="it-IT" b="1" smtClean="0">
                <a:solidFill>
                  <a:srgbClr val="00377B"/>
                </a:solidFill>
              </a:rPr>
              <a:t>Il Quadro B2</a:t>
            </a:r>
            <a:r>
              <a:rPr lang="it-IT" altLang="it-IT" sz="1800" b="1" smtClean="0">
                <a:solidFill>
                  <a:srgbClr val="00377B"/>
                </a:solidFill>
              </a:rPr>
              <a:t/>
            </a:r>
            <a:br>
              <a:rPr lang="it-IT" altLang="it-IT" sz="1800" b="1" smtClean="0">
                <a:solidFill>
                  <a:srgbClr val="00377B"/>
                </a:solidFill>
              </a:rPr>
            </a:br>
            <a:endParaRPr lang="it-IT" altLang="it-IT" sz="1800" b="1" smtClean="0">
              <a:solidFill>
                <a:srgbClr val="00377B"/>
              </a:solidFill>
            </a:endParaRPr>
          </a:p>
        </p:txBody>
      </p:sp>
      <p:sp>
        <p:nvSpPr>
          <p:cNvPr id="6" name="Rettangolo arrotondato 5"/>
          <p:cNvSpPr/>
          <p:nvPr/>
        </p:nvSpPr>
        <p:spPr bwMode="auto">
          <a:xfrm>
            <a:off x="539750" y="2205038"/>
            <a:ext cx="8135938" cy="3455987"/>
          </a:xfrm>
          <a:prstGeom prst="roundRect">
            <a:avLst/>
          </a:prstGeom>
          <a:ln>
            <a:solidFill>
              <a:srgbClr val="C00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lstStyle/>
          <a:p>
            <a:pPr>
              <a:defRPr/>
            </a:pPr>
            <a:r>
              <a:rPr lang="it-IT" sz="1500" b="1" dirty="0">
                <a:solidFill>
                  <a:srgbClr val="C00000"/>
                </a:solidFill>
              </a:rPr>
              <a:t>Esempio ANVUR </a:t>
            </a:r>
          </a:p>
          <a:p>
            <a:pPr>
              <a:defRPr/>
            </a:pPr>
            <a:r>
              <a:rPr lang="it-IT" sz="1500" b="1" dirty="0">
                <a:solidFill>
                  <a:srgbClr val="C00000"/>
                </a:solidFill>
              </a:rPr>
              <a:t> </a:t>
            </a:r>
          </a:p>
          <a:p>
            <a:pPr marL="342900" indent="-342900">
              <a:buFontTx/>
              <a:buAutoNum type="arabicPeriod"/>
              <a:defRPr/>
            </a:pPr>
            <a:r>
              <a:rPr lang="it-IT" sz="1500" dirty="0">
                <a:solidFill>
                  <a:srgbClr val="C00000"/>
                </a:solidFill>
              </a:rPr>
              <a:t>Incentivazione della qualità della ricerca </a:t>
            </a:r>
          </a:p>
          <a:p>
            <a:pPr>
              <a:defRPr/>
            </a:pPr>
            <a:r>
              <a:rPr lang="it-IT" sz="1500" dirty="0">
                <a:solidFill>
                  <a:srgbClr val="C00000"/>
                </a:solidFill>
              </a:rPr>
              <a:t>Il Dipartimento ZX istituisce un premio interno che consiste (esempi): </a:t>
            </a:r>
          </a:p>
          <a:p>
            <a:pPr marL="342900" indent="-342900">
              <a:buFontTx/>
              <a:buAutoNum type="alphaLcPeriod"/>
              <a:defRPr/>
            </a:pPr>
            <a:r>
              <a:rPr lang="it-IT" sz="1500" dirty="0">
                <a:solidFill>
                  <a:srgbClr val="C00000"/>
                </a:solidFill>
              </a:rPr>
              <a:t>in riconoscimenti in itinere con la visibilità sul sito web; </a:t>
            </a:r>
          </a:p>
          <a:p>
            <a:pPr>
              <a:defRPr/>
            </a:pPr>
            <a:r>
              <a:rPr lang="it-IT" sz="1500" dirty="0">
                <a:solidFill>
                  <a:srgbClr val="C00000"/>
                </a:solidFill>
              </a:rPr>
              <a:t>b. nella creazione di una lista di ricercatori autorevoli del Dipartimento (aggiornato in tempo reale, permanenza di tre anni) a cui il Dipartimento guarda con preferenza, per organizzare la partecipazione a eventuali bandi competitivi, per l'assegnazione di didattica specialistica o di eccellenza, per sviluppare azioni volte alla internazionalizzazione; </a:t>
            </a:r>
          </a:p>
          <a:p>
            <a:pPr>
              <a:defRPr/>
            </a:pPr>
            <a:r>
              <a:rPr lang="it-IT" sz="1500" dirty="0">
                <a:solidFill>
                  <a:srgbClr val="C00000"/>
                </a:solidFill>
              </a:rPr>
              <a:t>c. nella disponibilità ad un finanziamento (budget da definire) da gestire secondo criteri proposti dalla Commissione/Gruppo di lavoro/altro (vedi tabella precedente) ed approvati dal Consiglio di Dipartimento, esigibile da coloro i quali non abbiano a disposizione alla data della premiazione fondi di ricerca personali superiori al 5 volte il premio stesso.</a:t>
            </a:r>
          </a:p>
        </p:txBody>
      </p:sp>
      <p:pic>
        <p:nvPicPr>
          <p:cNvPr id="12293" name="Picture 5"/>
          <p:cNvPicPr>
            <a:picLocks noChangeAspect="1" noChangeArrowheads="1"/>
          </p:cNvPicPr>
          <p:nvPr/>
        </p:nvPicPr>
        <p:blipFill>
          <a:blip r:embed="rId2"/>
          <a:srcRect l="21194" t="11226" r="38011" b="73727"/>
          <a:stretch>
            <a:fillRect/>
          </a:stretch>
        </p:blipFill>
        <p:spPr bwMode="auto">
          <a:xfrm>
            <a:off x="6372225" y="2376488"/>
            <a:ext cx="1831975" cy="422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olo 3"/>
          <p:cNvSpPr>
            <a:spLocks noGrp="1"/>
          </p:cNvSpPr>
          <p:nvPr>
            <p:ph type="title"/>
          </p:nvPr>
        </p:nvSpPr>
        <p:spPr>
          <a:xfrm>
            <a:off x="1187450" y="404813"/>
            <a:ext cx="7334250" cy="595312"/>
          </a:xfrm>
        </p:spPr>
        <p:txBody>
          <a:bodyPr/>
          <a:lstStyle/>
          <a:p>
            <a:pPr algn="ctr"/>
            <a:r>
              <a:rPr lang="it-IT" altLang="it-IT" sz="1800" b="1" smtClean="0">
                <a:solidFill>
                  <a:srgbClr val="00377B"/>
                </a:solidFill>
              </a:rPr>
              <a:t>Il Quadro B3</a:t>
            </a:r>
            <a:br>
              <a:rPr lang="it-IT" altLang="it-IT" sz="1800" b="1" smtClean="0">
                <a:solidFill>
                  <a:srgbClr val="00377B"/>
                </a:solidFill>
              </a:rPr>
            </a:br>
            <a:r>
              <a:rPr lang="it-IT" altLang="it-IT" sz="1800" b="1" smtClean="0">
                <a:solidFill>
                  <a:srgbClr val="00377B"/>
                </a:solidFill>
              </a:rPr>
              <a:t>Riesame della Ricerca Dipartimentale</a:t>
            </a:r>
          </a:p>
        </p:txBody>
      </p:sp>
      <p:sp>
        <p:nvSpPr>
          <p:cNvPr id="5" name="Text Box 3"/>
          <p:cNvSpPr txBox="1">
            <a:spLocks noChangeArrowheads="1"/>
          </p:cNvSpPr>
          <p:nvPr/>
        </p:nvSpPr>
        <p:spPr bwMode="auto">
          <a:xfrm>
            <a:off x="179388" y="1514475"/>
            <a:ext cx="8432800" cy="4524375"/>
          </a:xfrm>
          <a:prstGeom prst="rect">
            <a:avLst/>
          </a:prstGeom>
          <a:noFill/>
          <a:ln>
            <a:solidFill>
              <a:srgbClr val="FF0000"/>
            </a:solidFill>
          </a:ln>
          <a:effectLst>
            <a:outerShdw blurRad="76200" dir="13500000" sy="23000" kx="1200000" algn="br" rotWithShape="0">
              <a:prstClr val="black">
                <a:alpha val="20000"/>
              </a:prstClr>
            </a:outerShdw>
          </a:effectLst>
        </p:spPr>
        <p:txBody>
          <a:bodyPr>
            <a:spAutoFit/>
          </a:bodyPr>
          <a:lstStyle>
            <a:defPPr>
              <a:defRPr lang="it-IT"/>
            </a:defPPr>
            <a:lvl1pPr eaLnBrk="0" hangingPunct="0">
              <a:spcBef>
                <a:spcPct val="20000"/>
              </a:spcBef>
              <a:buClr>
                <a:srgbClr val="00377B"/>
              </a:buClr>
              <a:buSzPct val="75000"/>
              <a:defRPr sz="1800" b="1">
                <a:solidFill>
                  <a:srgbClr val="00377B"/>
                </a:solidFill>
                <a:latin typeface="Century Gothic" pitchFamily="34" charset="0"/>
                <a:cs typeface="Arial" pitchFamily="34" charset="0"/>
              </a:defRPr>
            </a:lvl1pPr>
            <a:lvl2pPr marL="857250" lvl="1" indent="-457200">
              <a:buClr>
                <a:srgbClr val="002060"/>
              </a:buClr>
              <a:buFont typeface="+mj-lt"/>
              <a:buAutoNum type="arabicPeriod"/>
              <a:defRPr sz="1800">
                <a:solidFill>
                  <a:srgbClr val="002060"/>
                </a:solidFill>
                <a:latin typeface="Century Gothic" pitchFamily="34" charset="0"/>
              </a:defRPr>
            </a:lvl2pPr>
            <a:lvl3pPr>
              <a:defRPr sz="2000">
                <a:latin typeface="Century Gothic" pitchFamily="34" charset="0"/>
              </a:defRPr>
            </a:lvl3pPr>
            <a:lvl4pPr>
              <a:defRPr sz="2000">
                <a:latin typeface="Century Gothic" pitchFamily="34" charset="0"/>
              </a:defRPr>
            </a:lvl4pPr>
            <a:lvl5pPr>
              <a:defRPr sz="2000">
                <a:latin typeface="Century Gothic" pitchFamily="34" charset="0"/>
              </a:defRPr>
            </a:lvl5pPr>
            <a:lvl6pPr eaLnBrk="0" fontAlgn="base" hangingPunct="0">
              <a:spcAft>
                <a:spcPct val="0"/>
              </a:spcAft>
              <a:buChar char="»"/>
              <a:defRPr sz="2000">
                <a:latin typeface="Century Gothic" pitchFamily="34" charset="0"/>
              </a:defRPr>
            </a:lvl6pPr>
            <a:lvl7pPr eaLnBrk="0" fontAlgn="base" hangingPunct="0">
              <a:spcAft>
                <a:spcPct val="0"/>
              </a:spcAft>
              <a:buChar char="»"/>
              <a:defRPr sz="2000">
                <a:latin typeface="Century Gothic" pitchFamily="34" charset="0"/>
              </a:defRPr>
            </a:lvl7pPr>
            <a:lvl8pPr eaLnBrk="0" fontAlgn="base" hangingPunct="0">
              <a:spcAft>
                <a:spcPct val="0"/>
              </a:spcAft>
              <a:buChar char="»"/>
              <a:defRPr sz="2000">
                <a:latin typeface="Century Gothic" pitchFamily="34" charset="0"/>
              </a:defRPr>
            </a:lvl8pPr>
            <a:lvl9pPr eaLnBrk="0" fontAlgn="base" hangingPunct="0">
              <a:spcAft>
                <a:spcPct val="0"/>
              </a:spcAft>
              <a:buChar char="»"/>
              <a:defRPr sz="2000">
                <a:latin typeface="Century Gothic" pitchFamily="34" charset="0"/>
              </a:defRPr>
            </a:lvl9pPr>
          </a:lstStyle>
          <a:p>
            <a:pPr>
              <a:defRPr/>
            </a:pPr>
            <a:r>
              <a:rPr lang="it-IT" altLang="it-IT" dirty="0" smtClean="0"/>
              <a:t>Quadro B3: Riesame  della ricerca Dipartimentale </a:t>
            </a:r>
          </a:p>
          <a:p>
            <a:pPr lvl="1">
              <a:defRPr/>
            </a:pPr>
            <a:r>
              <a:rPr lang="it-IT" altLang="it-IT" dirty="0" smtClean="0"/>
              <a:t>il Rapporto di Riesame deve essere redatto in forma sintetica e puntuale, rimandando a file allegati eventuale ulteriore documentazione;</a:t>
            </a:r>
          </a:p>
          <a:p>
            <a:pPr lvl="1">
              <a:defRPr/>
            </a:pPr>
            <a:r>
              <a:rPr lang="it-IT" altLang="it-IT" dirty="0" smtClean="0"/>
              <a:t>è consigliabile, ogni qualvolta si presenti il caso, richiamare anche attraverso link documenti a supporto ed evidenza di quanto viene dichiarato (es. se si cita un regolamento, di ateneo o di dipartimento, indicare il link);</a:t>
            </a:r>
          </a:p>
          <a:p>
            <a:pPr lvl="1">
              <a:defRPr/>
            </a:pPr>
            <a:r>
              <a:rPr lang="it-IT" altLang="it-IT" dirty="0" smtClean="0"/>
              <a:t>è necessario rimarcare con chiarezza sia il conseguimento di risultati positivi, sia i punti critici emersi dall’analisi;</a:t>
            </a:r>
          </a:p>
          <a:p>
            <a:pPr lvl="1">
              <a:defRPr/>
            </a:pPr>
            <a:r>
              <a:rPr lang="it-IT" altLang="it-IT" dirty="0" smtClean="0"/>
              <a:t>le azioni di miglioramento individuate in questa sezione al fine di risolvere le criticità emerse, devono trovare un riferimento chiaro negli Obiettivi riportati nel quadro A1;</a:t>
            </a:r>
          </a:p>
          <a:p>
            <a:pPr lvl="1">
              <a:defRPr/>
            </a:pPr>
            <a:r>
              <a:rPr lang="it-IT" altLang="it-IT" dirty="0" smtClean="0"/>
              <a:t>all’interno di questo quadro deve essere riportata la data del Consiglio di Dipartimento in cui è stato approvato il Riesame.</a:t>
            </a:r>
          </a:p>
          <a:p>
            <a:pPr lvl="1">
              <a:defRPr/>
            </a:pPr>
            <a:endParaRPr lang="it-IT" altLang="it-IT" dirty="0" smtClean="0"/>
          </a:p>
        </p:txBody>
      </p:sp>
      <p:pic>
        <p:nvPicPr>
          <p:cNvPr id="13316" name="Picture 6"/>
          <p:cNvPicPr>
            <a:picLocks noChangeAspect="1" noChangeArrowheads="1"/>
          </p:cNvPicPr>
          <p:nvPr/>
        </p:nvPicPr>
        <p:blipFill>
          <a:blip r:embed="rId2"/>
          <a:srcRect t="11563" b="16724"/>
          <a:stretch>
            <a:fillRect/>
          </a:stretch>
        </p:blipFill>
        <p:spPr bwMode="auto">
          <a:xfrm>
            <a:off x="7110413" y="1052513"/>
            <a:ext cx="1854200" cy="8302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23850" y="1341438"/>
            <a:ext cx="8559800" cy="4537075"/>
          </a:xfrm>
        </p:spPr>
        <p:txBody>
          <a:bodyPr/>
          <a:lstStyle/>
          <a:p>
            <a:pPr>
              <a:defRPr/>
            </a:pPr>
            <a:r>
              <a:rPr lang="it-IT" b="1" dirty="0">
                <a:solidFill>
                  <a:srgbClr val="00377B"/>
                </a:solidFill>
              </a:rPr>
              <a:t>Come </a:t>
            </a:r>
            <a:r>
              <a:rPr lang="it-IT" b="1" dirty="0" smtClean="0">
                <a:solidFill>
                  <a:srgbClr val="00377B"/>
                </a:solidFill>
              </a:rPr>
              <a:t>strutturarlo</a:t>
            </a:r>
          </a:p>
          <a:p>
            <a:pPr algn="ctr">
              <a:defRPr/>
            </a:pPr>
            <a:endParaRPr lang="it-IT" dirty="0">
              <a:solidFill>
                <a:srgbClr val="00377B"/>
              </a:solidFill>
            </a:endParaRPr>
          </a:p>
          <a:p>
            <a:pPr marL="457200" indent="-457200">
              <a:buClr>
                <a:srgbClr val="002060"/>
              </a:buClr>
              <a:buFont typeface="+mj-lt"/>
              <a:buAutoNum type="arabicPeriod"/>
              <a:defRPr/>
            </a:pPr>
            <a:r>
              <a:rPr lang="it-IT" dirty="0" smtClean="0">
                <a:solidFill>
                  <a:srgbClr val="00377B"/>
                </a:solidFill>
              </a:rPr>
              <a:t>Introduzione</a:t>
            </a:r>
            <a:endParaRPr lang="it-IT" dirty="0">
              <a:solidFill>
                <a:srgbClr val="00377B"/>
              </a:solidFill>
            </a:endParaRPr>
          </a:p>
          <a:p>
            <a:pPr marL="457200" indent="-457200">
              <a:buClr>
                <a:srgbClr val="002060"/>
              </a:buClr>
              <a:buFont typeface="+mj-lt"/>
              <a:buAutoNum type="arabicPeriod"/>
              <a:defRPr/>
            </a:pPr>
            <a:r>
              <a:rPr lang="it-IT" dirty="0" smtClean="0">
                <a:solidFill>
                  <a:srgbClr val="00377B"/>
                </a:solidFill>
              </a:rPr>
              <a:t>Analisi </a:t>
            </a:r>
            <a:r>
              <a:rPr lang="it-IT" dirty="0">
                <a:solidFill>
                  <a:srgbClr val="00377B"/>
                </a:solidFill>
              </a:rPr>
              <a:t>commentata dei risultati </a:t>
            </a:r>
            <a:r>
              <a:rPr lang="it-IT" dirty="0" smtClean="0">
                <a:solidFill>
                  <a:srgbClr val="00377B"/>
                </a:solidFill>
              </a:rPr>
              <a:t>ottenuti dalla VQR 2011-2014 qualora disponibile (esercizio che si svolge sulla falsa riga della compilazione della scheda precedente)</a:t>
            </a:r>
            <a:endParaRPr lang="it-IT" dirty="0">
              <a:solidFill>
                <a:srgbClr val="00377B"/>
              </a:solidFill>
            </a:endParaRPr>
          </a:p>
          <a:p>
            <a:pPr marL="457200" indent="-457200">
              <a:buClr>
                <a:srgbClr val="002060"/>
              </a:buClr>
              <a:buFont typeface="+mj-lt"/>
              <a:buAutoNum type="arabicPeriod"/>
              <a:defRPr/>
            </a:pPr>
            <a:r>
              <a:rPr lang="it-IT" dirty="0" smtClean="0">
                <a:solidFill>
                  <a:srgbClr val="00377B"/>
                </a:solidFill>
              </a:rPr>
              <a:t>Analisi </a:t>
            </a:r>
            <a:r>
              <a:rPr lang="it-IT" dirty="0">
                <a:solidFill>
                  <a:srgbClr val="00377B"/>
                </a:solidFill>
              </a:rPr>
              <a:t>e monitoraggio degli Obiettivi individuati nel quadro A1 della scheda </a:t>
            </a:r>
            <a:r>
              <a:rPr lang="it-IT" dirty="0" smtClean="0">
                <a:solidFill>
                  <a:srgbClr val="00377B"/>
                </a:solidFill>
              </a:rPr>
              <a:t>precedente (esercizio ex novo)</a:t>
            </a:r>
            <a:endParaRPr lang="it-IT" dirty="0">
              <a:solidFill>
                <a:srgbClr val="00377B"/>
              </a:solidFill>
            </a:endParaRPr>
          </a:p>
          <a:p>
            <a:pPr>
              <a:defRPr/>
            </a:pPr>
            <a:endParaRPr lang="it-IT" dirty="0">
              <a:solidFill>
                <a:srgbClr val="00377B"/>
              </a:solidFill>
            </a:endParaRPr>
          </a:p>
        </p:txBody>
      </p:sp>
      <p:sp>
        <p:nvSpPr>
          <p:cNvPr id="14339" name="Titolo 3"/>
          <p:cNvSpPr>
            <a:spLocks noGrp="1"/>
          </p:cNvSpPr>
          <p:nvPr>
            <p:ph type="title"/>
          </p:nvPr>
        </p:nvSpPr>
        <p:spPr>
          <a:xfrm>
            <a:off x="1187450" y="404813"/>
            <a:ext cx="7334250" cy="595312"/>
          </a:xfrm>
        </p:spPr>
        <p:txBody>
          <a:bodyPr/>
          <a:lstStyle/>
          <a:p>
            <a:pPr algn="ctr"/>
            <a:r>
              <a:rPr lang="it-IT" altLang="it-IT" sz="1800" b="1" smtClean="0">
                <a:solidFill>
                  <a:srgbClr val="00377B"/>
                </a:solidFill>
              </a:rPr>
              <a:t>Il Quadro B3</a:t>
            </a:r>
            <a:br>
              <a:rPr lang="it-IT" altLang="it-IT" sz="1800" b="1" smtClean="0">
                <a:solidFill>
                  <a:srgbClr val="00377B"/>
                </a:solidFill>
              </a:rPr>
            </a:br>
            <a:r>
              <a:rPr lang="it-IT" altLang="it-IT" sz="1800" b="1" smtClean="0">
                <a:solidFill>
                  <a:srgbClr val="00377B"/>
                </a:solidFill>
              </a:rPr>
              <a:t>Riesame della Ricerca Dipartimentale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50825" y="1125538"/>
            <a:ext cx="8559800" cy="5040312"/>
          </a:xfrm>
        </p:spPr>
        <p:txBody>
          <a:bodyPr/>
          <a:lstStyle/>
          <a:p>
            <a:pPr>
              <a:defRPr/>
            </a:pPr>
            <a:r>
              <a:rPr lang="it-IT" sz="2000" b="1" dirty="0" smtClean="0">
                <a:solidFill>
                  <a:srgbClr val="00377B"/>
                </a:solidFill>
              </a:rPr>
              <a:t>1. </a:t>
            </a:r>
            <a:r>
              <a:rPr lang="it-IT" sz="1800" b="1" dirty="0" smtClean="0">
                <a:solidFill>
                  <a:srgbClr val="00377B"/>
                </a:solidFill>
              </a:rPr>
              <a:t>Introduzione</a:t>
            </a:r>
            <a:endParaRPr lang="it-IT" sz="1800" b="1" dirty="0">
              <a:solidFill>
                <a:srgbClr val="00377B"/>
              </a:solidFill>
            </a:endParaRPr>
          </a:p>
          <a:p>
            <a:pPr marL="0" indent="0">
              <a:buClr>
                <a:schemeClr val="accent2"/>
              </a:buClr>
              <a:defRPr/>
            </a:pPr>
            <a:endParaRPr lang="it-IT" sz="2000" dirty="0" smtClean="0">
              <a:solidFill>
                <a:srgbClr val="00377B"/>
              </a:solidFill>
            </a:endParaRPr>
          </a:p>
          <a:p>
            <a:pPr marL="0" indent="0">
              <a:buClr>
                <a:schemeClr val="accent2"/>
              </a:buClr>
              <a:defRPr/>
            </a:pPr>
            <a:r>
              <a:rPr lang="it-IT" sz="2000" dirty="0" smtClean="0">
                <a:solidFill>
                  <a:srgbClr val="00377B"/>
                </a:solidFill>
              </a:rPr>
              <a:t>In </a:t>
            </a:r>
            <a:r>
              <a:rPr lang="it-IT" sz="2000" dirty="0">
                <a:solidFill>
                  <a:srgbClr val="00377B"/>
                </a:solidFill>
              </a:rPr>
              <a:t>questa prima fase è </a:t>
            </a:r>
            <a:r>
              <a:rPr lang="it-IT" sz="2000" dirty="0" smtClean="0">
                <a:solidFill>
                  <a:srgbClr val="00377B"/>
                </a:solidFill>
              </a:rPr>
              <a:t>fondamentale:</a:t>
            </a:r>
          </a:p>
          <a:p>
            <a:pPr marL="285750" indent="-285750">
              <a:buClr>
                <a:srgbClr val="002060"/>
              </a:buClr>
              <a:buFont typeface="Wingdings" pitchFamily="2" charset="2"/>
              <a:buChar char="ü"/>
              <a:defRPr/>
            </a:pPr>
            <a:r>
              <a:rPr lang="it-IT" sz="2000" dirty="0" smtClean="0">
                <a:solidFill>
                  <a:srgbClr val="00377B"/>
                </a:solidFill>
              </a:rPr>
              <a:t>restituire un quadro sintetico generale delle </a:t>
            </a:r>
            <a:r>
              <a:rPr lang="it-IT" sz="2000" dirty="0">
                <a:solidFill>
                  <a:srgbClr val="00377B"/>
                </a:solidFill>
              </a:rPr>
              <a:t>linee strategiche di sviluppo delle attività di ricerca </a:t>
            </a:r>
            <a:r>
              <a:rPr lang="it-IT" sz="2000" dirty="0" smtClean="0">
                <a:solidFill>
                  <a:srgbClr val="00377B"/>
                </a:solidFill>
              </a:rPr>
              <a:t>dipartimentale </a:t>
            </a:r>
            <a:r>
              <a:rPr lang="it-IT" sz="2000" dirty="0">
                <a:solidFill>
                  <a:srgbClr val="00377B"/>
                </a:solidFill>
              </a:rPr>
              <a:t>e la relazione tra queste </a:t>
            </a:r>
            <a:r>
              <a:rPr lang="it-IT" sz="2000" dirty="0" smtClean="0">
                <a:solidFill>
                  <a:srgbClr val="00377B"/>
                </a:solidFill>
              </a:rPr>
              <a:t>e </a:t>
            </a:r>
            <a:r>
              <a:rPr lang="it-IT" sz="2000" dirty="0">
                <a:solidFill>
                  <a:srgbClr val="00377B"/>
                </a:solidFill>
              </a:rPr>
              <a:t>il Piano Strategico di Ateneo (PSA</a:t>
            </a:r>
            <a:r>
              <a:rPr lang="it-IT" sz="2000" dirty="0" smtClean="0">
                <a:solidFill>
                  <a:srgbClr val="00377B"/>
                </a:solidFill>
              </a:rPr>
              <a:t>), riportate nel quadro A1 della SUA-RD precedente (</a:t>
            </a:r>
            <a:r>
              <a:rPr lang="it-IT" sz="2000" i="1" dirty="0" smtClean="0">
                <a:solidFill>
                  <a:srgbClr val="00377B"/>
                </a:solidFill>
              </a:rPr>
              <a:t>dal momento che il PSA è stato redatto nel 2014 è necessario tenere in considerazione anche le diverse azioni attuative deliberate dagli OO.GG. e rintracciabili nell’Action Plan. Si rifletta ad esempio sui Laboratori Interdipartimentali, declinazione concreta dell’asse strategico della trasversalità e della multidisciplinarietà nella ricerca</a:t>
            </a:r>
            <a:r>
              <a:rPr lang="it-IT" sz="2000" dirty="0" smtClean="0">
                <a:solidFill>
                  <a:srgbClr val="00377B"/>
                </a:solidFill>
              </a:rPr>
              <a:t>);</a:t>
            </a:r>
          </a:p>
          <a:p>
            <a:pPr>
              <a:defRPr/>
            </a:pPr>
            <a:endParaRPr lang="it-IT" dirty="0">
              <a:solidFill>
                <a:srgbClr val="00377B"/>
              </a:solidFill>
            </a:endParaRPr>
          </a:p>
        </p:txBody>
      </p:sp>
      <p:sp>
        <p:nvSpPr>
          <p:cNvPr id="15363" name="Titolo 3"/>
          <p:cNvSpPr>
            <a:spLocks noGrp="1"/>
          </p:cNvSpPr>
          <p:nvPr>
            <p:ph type="title"/>
          </p:nvPr>
        </p:nvSpPr>
        <p:spPr>
          <a:xfrm>
            <a:off x="1187450" y="404813"/>
            <a:ext cx="7334250" cy="595312"/>
          </a:xfrm>
        </p:spPr>
        <p:txBody>
          <a:bodyPr/>
          <a:lstStyle/>
          <a:p>
            <a:pPr algn="ctr"/>
            <a:r>
              <a:rPr lang="it-IT" altLang="it-IT" sz="1800" b="1" smtClean="0">
                <a:solidFill>
                  <a:srgbClr val="00377B"/>
                </a:solidFill>
              </a:rPr>
              <a:t>Il Quadro B3</a:t>
            </a:r>
            <a:br>
              <a:rPr lang="it-IT" altLang="it-IT" sz="1800" b="1" smtClean="0">
                <a:solidFill>
                  <a:srgbClr val="00377B"/>
                </a:solidFill>
              </a:rPr>
            </a:br>
            <a:r>
              <a:rPr lang="it-IT" altLang="it-IT" sz="1800" b="1" smtClean="0">
                <a:solidFill>
                  <a:srgbClr val="00377B"/>
                </a:solidFill>
              </a:rPr>
              <a:t>Riesame della Ricerca Dipartimentale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50825" y="1125538"/>
            <a:ext cx="8559800" cy="5040312"/>
          </a:xfrm>
        </p:spPr>
        <p:txBody>
          <a:bodyPr/>
          <a:lstStyle/>
          <a:p>
            <a:pPr>
              <a:defRPr/>
            </a:pPr>
            <a:endParaRPr lang="it-IT" sz="2000" dirty="0" smtClean="0">
              <a:solidFill>
                <a:srgbClr val="00377B"/>
              </a:solidFill>
            </a:endParaRPr>
          </a:p>
          <a:p>
            <a:pPr marL="285750" indent="-285750">
              <a:buClr>
                <a:srgbClr val="002060"/>
              </a:buClr>
              <a:buFont typeface="Wingdings" pitchFamily="2" charset="2"/>
              <a:buChar char="ü"/>
              <a:defRPr/>
            </a:pPr>
            <a:r>
              <a:rPr lang="it-IT" sz="2000" dirty="0" smtClean="0">
                <a:solidFill>
                  <a:srgbClr val="00377B"/>
                </a:solidFill>
              </a:rPr>
              <a:t>sottolineare </a:t>
            </a:r>
            <a:r>
              <a:rPr lang="it-IT" sz="2000" dirty="0">
                <a:solidFill>
                  <a:srgbClr val="00377B"/>
                </a:solidFill>
              </a:rPr>
              <a:t>come il Dipartimento si inserisca ed interagisca con il sistema socio economico circostante, quali siano i suoi principali punti di forza, le sue principali debolezze e le opportunità di crescita rintracciabili in relazione al sistema </a:t>
            </a:r>
            <a:r>
              <a:rPr lang="it-IT" sz="2000" dirty="0" smtClean="0">
                <a:solidFill>
                  <a:srgbClr val="00377B"/>
                </a:solidFill>
              </a:rPr>
              <a:t>circostante (saranno in questa sezione sufficienti cenni in quanto esiste apposita sezione dedicata alla Terza missione);</a:t>
            </a:r>
          </a:p>
          <a:p>
            <a:pPr marL="285750" indent="-285750">
              <a:buClr>
                <a:srgbClr val="002060"/>
              </a:buClr>
              <a:buFont typeface="Wingdings" pitchFamily="2" charset="2"/>
              <a:buChar char="ü"/>
              <a:defRPr/>
            </a:pPr>
            <a:r>
              <a:rPr lang="it-IT" sz="2000" dirty="0" smtClean="0">
                <a:solidFill>
                  <a:srgbClr val="00377B"/>
                </a:solidFill>
              </a:rPr>
              <a:t>presentare </a:t>
            </a:r>
            <a:r>
              <a:rPr lang="it-IT" sz="2000" dirty="0">
                <a:solidFill>
                  <a:srgbClr val="00377B"/>
                </a:solidFill>
              </a:rPr>
              <a:t>in maniera sintetica un esame del quadro generale relativo al sistema di ricerca </a:t>
            </a:r>
            <a:r>
              <a:rPr lang="it-IT" sz="2000" dirty="0" smtClean="0">
                <a:solidFill>
                  <a:srgbClr val="00377B"/>
                </a:solidFill>
              </a:rPr>
              <a:t>dipartimentale, procedendo ad un’analisi di tipo SWOT</a:t>
            </a:r>
            <a:r>
              <a:rPr lang="it-IT" sz="2000" dirty="0">
                <a:solidFill>
                  <a:srgbClr val="00377B"/>
                </a:solidFill>
              </a:rPr>
              <a:t>;</a:t>
            </a:r>
            <a:endParaRPr lang="it-IT" sz="2000" dirty="0" smtClean="0">
              <a:solidFill>
                <a:srgbClr val="00377B"/>
              </a:solidFill>
            </a:endParaRPr>
          </a:p>
          <a:p>
            <a:pPr marL="285750" indent="-285750">
              <a:buClr>
                <a:srgbClr val="002060"/>
              </a:buClr>
              <a:buFont typeface="Wingdings" pitchFamily="2" charset="2"/>
              <a:buChar char="ü"/>
              <a:defRPr/>
            </a:pPr>
            <a:r>
              <a:rPr lang="it-IT" sz="2000" dirty="0" smtClean="0">
                <a:solidFill>
                  <a:srgbClr val="00377B"/>
                </a:solidFill>
              </a:rPr>
              <a:t>fare riferimento, quando necessario, </a:t>
            </a:r>
            <a:r>
              <a:rPr lang="it-IT" sz="2000" dirty="0">
                <a:solidFill>
                  <a:srgbClr val="00377B"/>
                </a:solidFill>
              </a:rPr>
              <a:t>alle sezioni successive attraverso richiami </a:t>
            </a:r>
            <a:r>
              <a:rPr lang="it-IT" sz="2000" dirty="0" smtClean="0">
                <a:solidFill>
                  <a:srgbClr val="00377B"/>
                </a:solidFill>
              </a:rPr>
              <a:t>puntuali </a:t>
            </a:r>
            <a:r>
              <a:rPr lang="it-IT" sz="2000" dirty="0">
                <a:solidFill>
                  <a:srgbClr val="00377B"/>
                </a:solidFill>
              </a:rPr>
              <a:t>evitando al contempo di duplicare le informazioni che verranno successivamente specificate. </a:t>
            </a:r>
          </a:p>
          <a:p>
            <a:pPr>
              <a:defRPr/>
            </a:pPr>
            <a:endParaRPr lang="it-IT" sz="3200" dirty="0">
              <a:solidFill>
                <a:srgbClr val="00377B"/>
              </a:solidFill>
            </a:endParaRPr>
          </a:p>
        </p:txBody>
      </p:sp>
      <p:sp>
        <p:nvSpPr>
          <p:cNvPr id="16387" name="Titolo 3"/>
          <p:cNvSpPr>
            <a:spLocks noGrp="1"/>
          </p:cNvSpPr>
          <p:nvPr>
            <p:ph type="title"/>
          </p:nvPr>
        </p:nvSpPr>
        <p:spPr>
          <a:xfrm>
            <a:off x="1187450" y="404813"/>
            <a:ext cx="7334250" cy="595312"/>
          </a:xfrm>
        </p:spPr>
        <p:txBody>
          <a:bodyPr/>
          <a:lstStyle/>
          <a:p>
            <a:pPr algn="ctr"/>
            <a:r>
              <a:rPr lang="it-IT" altLang="it-IT" sz="1800" b="1" smtClean="0">
                <a:solidFill>
                  <a:srgbClr val="00377B"/>
                </a:solidFill>
              </a:rPr>
              <a:t>Il Quadro B3</a:t>
            </a:r>
            <a:br>
              <a:rPr lang="it-IT" altLang="it-IT" sz="1800" b="1" smtClean="0">
                <a:solidFill>
                  <a:srgbClr val="00377B"/>
                </a:solidFill>
              </a:rPr>
            </a:br>
            <a:r>
              <a:rPr lang="it-IT" altLang="it-IT" sz="1800" b="1" smtClean="0">
                <a:solidFill>
                  <a:srgbClr val="00377B"/>
                </a:solidFill>
              </a:rPr>
              <a:t>Riesame della Ricerca Dipartimentale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23850" y="1196975"/>
            <a:ext cx="8559800" cy="4968875"/>
          </a:xfrm>
        </p:spPr>
        <p:txBody>
          <a:bodyPr/>
          <a:lstStyle/>
          <a:p>
            <a:pPr>
              <a:defRPr/>
            </a:pPr>
            <a:r>
              <a:rPr lang="it-IT" sz="2000" b="1" dirty="0" smtClean="0">
                <a:solidFill>
                  <a:srgbClr val="00377B"/>
                </a:solidFill>
              </a:rPr>
              <a:t>2. Analisi </a:t>
            </a:r>
            <a:r>
              <a:rPr lang="it-IT" sz="2000" b="1" dirty="0">
                <a:solidFill>
                  <a:srgbClr val="00377B"/>
                </a:solidFill>
              </a:rPr>
              <a:t>commentata dei risultati ottenuti </a:t>
            </a:r>
            <a:r>
              <a:rPr lang="it-IT" sz="2000" b="1" dirty="0" smtClean="0">
                <a:solidFill>
                  <a:srgbClr val="00377B"/>
                </a:solidFill>
              </a:rPr>
              <a:t>dalla VQR 2011-2014 (qualora disponibile).</a:t>
            </a:r>
            <a:endParaRPr lang="it-IT" sz="2000" b="1" dirty="0">
              <a:solidFill>
                <a:srgbClr val="00377B"/>
              </a:solidFill>
            </a:endParaRPr>
          </a:p>
          <a:p>
            <a:pPr marL="0" algn="ctr">
              <a:defRPr/>
            </a:pPr>
            <a:endParaRPr lang="it-IT" sz="2000" dirty="0" smtClean="0">
              <a:solidFill>
                <a:srgbClr val="00377B"/>
              </a:solidFill>
            </a:endParaRPr>
          </a:p>
          <a:p>
            <a:pPr marL="0" algn="just">
              <a:defRPr/>
            </a:pPr>
            <a:r>
              <a:rPr lang="it-IT" sz="2000" dirty="0" smtClean="0">
                <a:solidFill>
                  <a:srgbClr val="00377B"/>
                </a:solidFill>
              </a:rPr>
              <a:t>Nella </a:t>
            </a:r>
            <a:r>
              <a:rPr lang="it-IT" sz="2000" dirty="0">
                <a:solidFill>
                  <a:srgbClr val="00377B"/>
                </a:solidFill>
              </a:rPr>
              <a:t>prima sezione del Rapporto dovrà essere riportata un’analisi commentata dei risultati della </a:t>
            </a:r>
            <a:r>
              <a:rPr lang="it-IT" sz="2000" b="1" dirty="0" smtClean="0">
                <a:solidFill>
                  <a:srgbClr val="00377B"/>
                </a:solidFill>
              </a:rPr>
              <a:t>VQR </a:t>
            </a:r>
            <a:r>
              <a:rPr lang="it-IT" sz="2000" dirty="0" smtClean="0">
                <a:solidFill>
                  <a:srgbClr val="00377B"/>
                </a:solidFill>
              </a:rPr>
              <a:t>(ultima disponibile). </a:t>
            </a:r>
            <a:r>
              <a:rPr lang="it-IT" sz="2000" dirty="0">
                <a:solidFill>
                  <a:srgbClr val="00377B"/>
                </a:solidFill>
              </a:rPr>
              <a:t>Nello specifico in questa prima sezione dovranno essere messe in evidenza, secondo una struttura schematica e puntuale</a:t>
            </a:r>
            <a:r>
              <a:rPr lang="it-IT" sz="2000" dirty="0" smtClean="0">
                <a:solidFill>
                  <a:srgbClr val="00377B"/>
                </a:solidFill>
              </a:rPr>
              <a:t>:</a:t>
            </a:r>
          </a:p>
          <a:p>
            <a:pPr marL="114300" indent="-457200">
              <a:buClr>
                <a:srgbClr val="002060"/>
              </a:buClr>
              <a:buFont typeface="+mj-lt"/>
              <a:buAutoNum type="alphaLcParenR"/>
              <a:defRPr/>
            </a:pPr>
            <a:r>
              <a:rPr lang="it-IT" sz="2000" dirty="0" smtClean="0">
                <a:solidFill>
                  <a:srgbClr val="00377B"/>
                </a:solidFill>
              </a:rPr>
              <a:t>i </a:t>
            </a:r>
            <a:r>
              <a:rPr lang="it-IT" sz="2000" dirty="0">
                <a:solidFill>
                  <a:srgbClr val="00377B"/>
                </a:solidFill>
              </a:rPr>
              <a:t>punti di </a:t>
            </a:r>
            <a:r>
              <a:rPr lang="it-IT" sz="2000" dirty="0" smtClean="0">
                <a:solidFill>
                  <a:srgbClr val="00377B"/>
                </a:solidFill>
              </a:rPr>
              <a:t>forza</a:t>
            </a:r>
            <a:endParaRPr lang="it-IT" sz="2000" dirty="0">
              <a:solidFill>
                <a:srgbClr val="00377B"/>
              </a:solidFill>
            </a:endParaRPr>
          </a:p>
          <a:p>
            <a:pPr marL="114300" indent="-457200">
              <a:buClr>
                <a:srgbClr val="002060"/>
              </a:buClr>
              <a:buFont typeface="+mj-lt"/>
              <a:buAutoNum type="alphaLcParenR"/>
              <a:defRPr/>
            </a:pPr>
            <a:r>
              <a:rPr lang="it-IT" sz="2000" dirty="0" smtClean="0">
                <a:solidFill>
                  <a:srgbClr val="00377B"/>
                </a:solidFill>
              </a:rPr>
              <a:t>le debolezze</a:t>
            </a:r>
            <a:endParaRPr lang="it-IT" sz="2000" dirty="0">
              <a:solidFill>
                <a:srgbClr val="00377B"/>
              </a:solidFill>
            </a:endParaRPr>
          </a:p>
        </p:txBody>
      </p:sp>
      <p:sp>
        <p:nvSpPr>
          <p:cNvPr id="17411" name="Titolo 3"/>
          <p:cNvSpPr>
            <a:spLocks noGrp="1"/>
          </p:cNvSpPr>
          <p:nvPr>
            <p:ph type="title"/>
          </p:nvPr>
        </p:nvSpPr>
        <p:spPr>
          <a:xfrm>
            <a:off x="1187450" y="404813"/>
            <a:ext cx="7334250" cy="595312"/>
          </a:xfrm>
        </p:spPr>
        <p:txBody>
          <a:bodyPr/>
          <a:lstStyle/>
          <a:p>
            <a:pPr algn="ctr"/>
            <a:r>
              <a:rPr lang="it-IT" altLang="it-IT" sz="1800" b="1" smtClean="0">
                <a:solidFill>
                  <a:srgbClr val="00377B"/>
                </a:solidFill>
              </a:rPr>
              <a:t>Il Quadro B3</a:t>
            </a:r>
            <a:br>
              <a:rPr lang="it-IT" altLang="it-IT" sz="1800" b="1" smtClean="0">
                <a:solidFill>
                  <a:srgbClr val="00377B"/>
                </a:solidFill>
              </a:rPr>
            </a:br>
            <a:r>
              <a:rPr lang="it-IT" altLang="it-IT" sz="1800" b="1" smtClean="0">
                <a:solidFill>
                  <a:srgbClr val="00377B"/>
                </a:solidFill>
              </a:rPr>
              <a:t>Riesame della Ricerca Dipartimentale</a:t>
            </a:r>
          </a:p>
        </p:txBody>
      </p:sp>
      <p:pic>
        <p:nvPicPr>
          <p:cNvPr id="17412" name="Picture 6" descr="Risultati immagini per punti di forza e debolezza "/>
          <p:cNvPicPr>
            <a:picLocks noChangeAspect="1" noChangeArrowheads="1"/>
          </p:cNvPicPr>
          <p:nvPr/>
        </p:nvPicPr>
        <p:blipFill>
          <a:blip r:embed="rId2"/>
          <a:srcRect/>
          <a:stretch>
            <a:fillRect/>
          </a:stretch>
        </p:blipFill>
        <p:spPr bwMode="auto">
          <a:xfrm>
            <a:off x="3203575" y="3500438"/>
            <a:ext cx="2962275" cy="1152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arrotondato 6"/>
          <p:cNvSpPr/>
          <p:nvPr/>
        </p:nvSpPr>
        <p:spPr bwMode="auto">
          <a:xfrm>
            <a:off x="539750" y="1916113"/>
            <a:ext cx="8135938" cy="4176712"/>
          </a:xfrm>
          <a:prstGeom prst="roundRect">
            <a:avLst/>
          </a:prstGeom>
          <a:ln>
            <a:solidFill>
              <a:srgbClr val="FF7C11"/>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lstStyle/>
          <a:p>
            <a:pPr algn="ctr">
              <a:defRPr/>
            </a:pPr>
            <a:r>
              <a:rPr lang="it-IT" sz="1600" b="1" dirty="0">
                <a:solidFill>
                  <a:srgbClr val="00377B"/>
                </a:solidFill>
              </a:rPr>
              <a:t>Esempio: </a:t>
            </a:r>
            <a:endParaRPr lang="it-IT" sz="1600" dirty="0">
              <a:solidFill>
                <a:srgbClr val="00377B"/>
              </a:solidFill>
            </a:endParaRPr>
          </a:p>
          <a:p>
            <a:pPr>
              <a:defRPr/>
            </a:pPr>
            <a:r>
              <a:rPr lang="it-IT" sz="1600" dirty="0">
                <a:solidFill>
                  <a:srgbClr val="00377B"/>
                </a:solidFill>
              </a:rPr>
              <a:t>La Valutazione della Qualità della Ricerca (VQR) per il periodo 2011-2014 ha restituito risultati positivi per il Dipartimento X (link al rapporto ANVUR). In particolare, si rileva che:</a:t>
            </a:r>
          </a:p>
          <a:p>
            <a:pPr marL="1371600" lvl="2" indent="-457200">
              <a:buClr>
                <a:srgbClr val="002060"/>
              </a:buClr>
              <a:buFont typeface="+mj-lt"/>
              <a:buAutoNum type="alphaLcParenR"/>
              <a:defRPr/>
            </a:pPr>
            <a:r>
              <a:rPr lang="it-IT" sz="1600" dirty="0">
                <a:solidFill>
                  <a:srgbClr val="00377B"/>
                </a:solidFill>
              </a:rPr>
              <a:t>Prendendo in considerazione il parametro X, rappresentativo del rapporto tra la frazione di prodotti eccellenti dell’Area su base nazionale, il risultato per il Dipartimento risulta essere molto positivo. Difatti esso si colloca al terzo posto nella graduatoria totale e al primo posto nel segmento di riferimento.  </a:t>
            </a:r>
          </a:p>
          <a:p>
            <a:pPr marL="1371600" lvl="2" indent="-457200">
              <a:buClr>
                <a:srgbClr val="002060"/>
              </a:buClr>
              <a:buFont typeface="+mj-lt"/>
              <a:buAutoNum type="alphaLcParenR"/>
              <a:defRPr/>
            </a:pPr>
            <a:r>
              <a:rPr lang="it-IT" sz="1600" dirty="0">
                <a:solidFill>
                  <a:srgbClr val="00377B"/>
                </a:solidFill>
              </a:rPr>
              <a:t>L’indicatore R, calcolato come il rapporto fra il voto medio conseguito dai docenti di una data Area in un dato Dipartimento (punteggio totale dei prodotti attesi diviso per il loro numero) e il voto medio nazionale dell’Area. Per il Dipartimento si ottiene un valore nettamente al disopra dell’unità, R=1.24, che lo qualifica al secondo posto a livello nazionale (link rapporto ANVUR). </a:t>
            </a:r>
          </a:p>
        </p:txBody>
      </p:sp>
      <p:sp>
        <p:nvSpPr>
          <p:cNvPr id="18435" name="Segnaposto contenuto 8"/>
          <p:cNvSpPr>
            <a:spLocks noGrp="1"/>
          </p:cNvSpPr>
          <p:nvPr>
            <p:ph idx="1"/>
          </p:nvPr>
        </p:nvSpPr>
        <p:spPr>
          <a:xfrm>
            <a:off x="395288" y="1125538"/>
            <a:ext cx="8415337" cy="2663825"/>
          </a:xfrm>
        </p:spPr>
        <p:txBody>
          <a:bodyPr/>
          <a:lstStyle/>
          <a:p>
            <a:r>
              <a:rPr lang="it-IT" altLang="it-IT" smtClean="0">
                <a:solidFill>
                  <a:srgbClr val="00377B"/>
                </a:solidFill>
              </a:rPr>
              <a:t>a) i punti di forza risultanti dalla VQR:</a:t>
            </a:r>
          </a:p>
        </p:txBody>
      </p:sp>
      <p:sp>
        <p:nvSpPr>
          <p:cNvPr id="18436" name="Titolo 3"/>
          <p:cNvSpPr>
            <a:spLocks noGrp="1"/>
          </p:cNvSpPr>
          <p:nvPr>
            <p:ph type="title"/>
          </p:nvPr>
        </p:nvSpPr>
        <p:spPr>
          <a:xfrm>
            <a:off x="1187450" y="404813"/>
            <a:ext cx="7334250" cy="595312"/>
          </a:xfrm>
        </p:spPr>
        <p:txBody>
          <a:bodyPr/>
          <a:lstStyle/>
          <a:p>
            <a:pPr algn="ctr"/>
            <a:r>
              <a:rPr lang="it-IT" altLang="it-IT" sz="1800" b="1" smtClean="0">
                <a:solidFill>
                  <a:srgbClr val="00377B"/>
                </a:solidFill>
              </a:rPr>
              <a:t>Il Quadro B3</a:t>
            </a:r>
            <a:br>
              <a:rPr lang="it-IT" altLang="it-IT" sz="1800" b="1" smtClean="0">
                <a:solidFill>
                  <a:srgbClr val="00377B"/>
                </a:solidFill>
              </a:rPr>
            </a:br>
            <a:r>
              <a:rPr lang="it-IT" altLang="it-IT" sz="1800" b="1" smtClean="0">
                <a:solidFill>
                  <a:srgbClr val="00377B"/>
                </a:solidFill>
              </a:rPr>
              <a:t>Riesame della Ricerca Dipartimentale</a:t>
            </a:r>
          </a:p>
        </p:txBody>
      </p:sp>
      <p:pic>
        <p:nvPicPr>
          <p:cNvPr id="18437" name="Picture 6" descr="Risultati immagini per punti di forza e debolezza "/>
          <p:cNvPicPr>
            <a:picLocks noChangeAspect="1" noChangeArrowheads="1"/>
          </p:cNvPicPr>
          <p:nvPr/>
        </p:nvPicPr>
        <p:blipFill>
          <a:blip r:embed="rId2"/>
          <a:srcRect/>
          <a:stretch>
            <a:fillRect/>
          </a:stretch>
        </p:blipFill>
        <p:spPr bwMode="auto">
          <a:xfrm>
            <a:off x="5737225" y="1412875"/>
            <a:ext cx="2962275" cy="1152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egnaposto contenuto 2"/>
          <p:cNvSpPr>
            <a:spLocks noGrp="1"/>
          </p:cNvSpPr>
          <p:nvPr>
            <p:ph idx="1"/>
          </p:nvPr>
        </p:nvSpPr>
        <p:spPr>
          <a:xfrm>
            <a:off x="323850" y="1268413"/>
            <a:ext cx="8559800" cy="4897437"/>
          </a:xfrm>
        </p:spPr>
        <p:txBody>
          <a:bodyPr/>
          <a:lstStyle/>
          <a:p>
            <a:r>
              <a:rPr lang="it-IT" altLang="it-IT" smtClean="0">
                <a:solidFill>
                  <a:srgbClr val="00377B"/>
                </a:solidFill>
              </a:rPr>
              <a:t>b) Le debolezze rilevabili dall’analisi dei risultati VQR:</a:t>
            </a:r>
          </a:p>
          <a:p>
            <a:pPr algn="ctr"/>
            <a:endParaRPr lang="it-IT" altLang="it-IT" smtClean="0">
              <a:solidFill>
                <a:srgbClr val="00377B"/>
              </a:solidFill>
            </a:endParaRPr>
          </a:p>
        </p:txBody>
      </p:sp>
      <p:sp>
        <p:nvSpPr>
          <p:cNvPr id="5" name="Rettangolo arrotondato 4"/>
          <p:cNvSpPr/>
          <p:nvPr/>
        </p:nvSpPr>
        <p:spPr bwMode="auto">
          <a:xfrm>
            <a:off x="539750" y="2325688"/>
            <a:ext cx="8135938" cy="2951162"/>
          </a:xfrm>
          <a:prstGeom prst="roundRect">
            <a:avLst/>
          </a:prstGeom>
          <a:ln>
            <a:solidFill>
              <a:srgbClr val="FF7C11"/>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lstStyle/>
          <a:p>
            <a:pPr algn="ctr">
              <a:defRPr/>
            </a:pPr>
            <a:r>
              <a:rPr lang="it-IT" sz="1600" b="1" dirty="0">
                <a:solidFill>
                  <a:srgbClr val="00377B"/>
                </a:solidFill>
              </a:rPr>
              <a:t>Esempio: </a:t>
            </a:r>
          </a:p>
          <a:p>
            <a:pPr>
              <a:defRPr/>
            </a:pPr>
            <a:endParaRPr lang="it-IT" sz="1600" dirty="0">
              <a:solidFill>
                <a:srgbClr val="00377B"/>
              </a:solidFill>
            </a:endParaRPr>
          </a:p>
          <a:p>
            <a:pPr algn="just">
              <a:defRPr/>
            </a:pPr>
            <a:r>
              <a:rPr lang="it-IT" sz="1600" dirty="0">
                <a:solidFill>
                  <a:srgbClr val="00377B"/>
                </a:solidFill>
              </a:rPr>
              <a:t>Dall’analisi delle risultanze ottenute dalla VQR 2011-2014 (link rapporto ANVUR) è stato possibile individuare una criticità relativa al grado di internazionalizzazione del Dipartimento. A tal proposito, con l’obiettivo di sanare tale situazione, il Dipartimento X ha deciso di mettere in atto  una serie di azioni correttive, come riportato nel Quadro A1 (Obiettivo 5;6).</a:t>
            </a:r>
          </a:p>
        </p:txBody>
      </p:sp>
      <p:sp>
        <p:nvSpPr>
          <p:cNvPr id="19460" name="Titolo 3"/>
          <p:cNvSpPr>
            <a:spLocks noGrp="1"/>
          </p:cNvSpPr>
          <p:nvPr>
            <p:ph type="title"/>
          </p:nvPr>
        </p:nvSpPr>
        <p:spPr>
          <a:xfrm>
            <a:off x="1187450" y="404813"/>
            <a:ext cx="7334250" cy="595312"/>
          </a:xfrm>
        </p:spPr>
        <p:txBody>
          <a:bodyPr/>
          <a:lstStyle/>
          <a:p>
            <a:pPr algn="ctr"/>
            <a:r>
              <a:rPr lang="it-IT" altLang="it-IT" sz="1800" b="1" smtClean="0">
                <a:solidFill>
                  <a:srgbClr val="00377B"/>
                </a:solidFill>
              </a:rPr>
              <a:t>Il Quadro B3</a:t>
            </a:r>
            <a:br>
              <a:rPr lang="it-IT" altLang="it-IT" sz="1800" b="1" smtClean="0">
                <a:solidFill>
                  <a:srgbClr val="00377B"/>
                </a:solidFill>
              </a:rPr>
            </a:br>
            <a:r>
              <a:rPr lang="it-IT" altLang="it-IT" sz="1800" b="1" smtClean="0">
                <a:solidFill>
                  <a:srgbClr val="00377B"/>
                </a:solidFill>
              </a:rPr>
              <a:t>Riesame della Ricerca Dipartimentale</a:t>
            </a:r>
          </a:p>
        </p:txBody>
      </p:sp>
      <p:pic>
        <p:nvPicPr>
          <p:cNvPr id="19461" name="Picture 6" descr="Risultati immagini per punti di forza e debolezza "/>
          <p:cNvPicPr>
            <a:picLocks noChangeAspect="1" noChangeArrowheads="1"/>
          </p:cNvPicPr>
          <p:nvPr/>
        </p:nvPicPr>
        <p:blipFill>
          <a:blip r:embed="rId2"/>
          <a:srcRect/>
          <a:stretch>
            <a:fillRect/>
          </a:stretch>
        </p:blipFill>
        <p:spPr bwMode="auto">
          <a:xfrm>
            <a:off x="5713413" y="1844675"/>
            <a:ext cx="2962275" cy="1152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5" descr="Risultati immagini per obiettivi raggiunti"/>
          <p:cNvPicPr>
            <a:picLocks noChangeAspect="1" noChangeArrowheads="1"/>
          </p:cNvPicPr>
          <p:nvPr/>
        </p:nvPicPr>
        <p:blipFill>
          <a:blip r:embed="rId2" cstate="print"/>
          <a:srcRect/>
          <a:stretch>
            <a:fillRect/>
          </a:stretch>
        </p:blipFill>
        <p:spPr bwMode="auto">
          <a:xfrm>
            <a:off x="7019925" y="1628775"/>
            <a:ext cx="1439863" cy="1439863"/>
          </a:xfrm>
          <a:prstGeom prst="rect">
            <a:avLst/>
          </a:prstGeom>
          <a:noFill/>
          <a:ln w="9525">
            <a:noFill/>
            <a:miter lim="800000"/>
            <a:headEnd/>
            <a:tailEnd/>
          </a:ln>
        </p:spPr>
      </p:pic>
      <p:sp>
        <p:nvSpPr>
          <p:cNvPr id="17410" name="Segnaposto contenuto 2"/>
          <p:cNvSpPr>
            <a:spLocks noGrp="1"/>
          </p:cNvSpPr>
          <p:nvPr>
            <p:ph idx="1"/>
          </p:nvPr>
        </p:nvSpPr>
        <p:spPr>
          <a:xfrm>
            <a:off x="250825" y="1341438"/>
            <a:ext cx="8559800" cy="4608512"/>
          </a:xfrm>
        </p:spPr>
        <p:txBody>
          <a:bodyPr/>
          <a:lstStyle/>
          <a:p>
            <a:pPr algn="just">
              <a:defRPr/>
            </a:pPr>
            <a:r>
              <a:rPr lang="it-IT" altLang="it-IT" sz="2000" b="1" dirty="0" smtClean="0">
                <a:solidFill>
                  <a:srgbClr val="00377B"/>
                </a:solidFill>
              </a:rPr>
              <a:t>3. Analisi e monitoraggio degli Obiettivi individuati nel quadro A1 della scheda precedente:</a:t>
            </a:r>
          </a:p>
          <a:p>
            <a:pPr marL="0" indent="0" algn="just">
              <a:defRPr/>
            </a:pPr>
            <a:endParaRPr lang="it-IT" altLang="it-IT" sz="2000" dirty="0" smtClean="0">
              <a:solidFill>
                <a:srgbClr val="00377B"/>
              </a:solidFill>
            </a:endParaRPr>
          </a:p>
          <a:p>
            <a:pPr marL="0" indent="0" algn="just">
              <a:defRPr/>
            </a:pPr>
            <a:r>
              <a:rPr lang="it-IT" altLang="it-IT" sz="2000" dirty="0" smtClean="0">
                <a:solidFill>
                  <a:srgbClr val="00377B"/>
                </a:solidFill>
              </a:rPr>
              <a:t>In questa terza sezione del Rapporto sarà necessario:</a:t>
            </a:r>
          </a:p>
          <a:p>
            <a:pPr algn="just">
              <a:buClr>
                <a:srgbClr val="002060"/>
              </a:buClr>
              <a:buFont typeface="Arial" panose="020B0604020202020204" pitchFamily="34" charset="0"/>
              <a:buChar char="•"/>
              <a:defRPr/>
            </a:pPr>
            <a:r>
              <a:rPr lang="it-IT" altLang="it-IT" sz="2000" dirty="0" smtClean="0">
                <a:solidFill>
                  <a:srgbClr val="00377B"/>
                </a:solidFill>
              </a:rPr>
              <a:t>analizzare e commentare in maniera puntuale gli obiettivi individuati nella SUA-RD (Quadro A1), ovvero bisognerà chiarire se gli obiettivi posti siano stati raggiunti e nel caso contrario analizzare le cause che hanno portato a ciò, proponendo al contempo nuove soluzioni (anche in questo caso le soluzioni individuate dovranno essere riportate sotto forma di Obiettivi all’interno del Quadro A1 della scheda in compilazione)</a:t>
            </a:r>
          </a:p>
          <a:p>
            <a:pPr algn="just">
              <a:buClr>
                <a:srgbClr val="002060"/>
              </a:buClr>
              <a:buFont typeface="Arial" panose="020B0604020202020204" pitchFamily="34" charset="0"/>
              <a:buChar char="•"/>
              <a:defRPr/>
            </a:pPr>
            <a:r>
              <a:rPr lang="it-IT" altLang="it-IT" sz="2000" dirty="0" smtClean="0">
                <a:solidFill>
                  <a:srgbClr val="00377B"/>
                </a:solidFill>
              </a:rPr>
              <a:t>analizzare i risultati del monitoraggio dell’attività di ricerca e l’efficacia delle eventuali azioni intraprese</a:t>
            </a:r>
          </a:p>
          <a:p>
            <a:pPr algn="just">
              <a:buFont typeface="Arial" panose="020B0604020202020204" pitchFamily="34" charset="0"/>
              <a:buChar char="•"/>
              <a:defRPr/>
            </a:pPr>
            <a:endParaRPr lang="it-IT" altLang="it-IT" sz="2000" dirty="0" smtClean="0">
              <a:solidFill>
                <a:srgbClr val="00377B"/>
              </a:solidFill>
            </a:endParaRPr>
          </a:p>
          <a:p>
            <a:pPr algn="just">
              <a:buFont typeface="Arial" panose="020B0604020202020204" pitchFamily="34" charset="0"/>
              <a:buChar char="•"/>
              <a:defRPr/>
            </a:pPr>
            <a:endParaRPr lang="it-IT" altLang="it-IT" sz="2000" dirty="0" smtClean="0">
              <a:solidFill>
                <a:srgbClr val="00377B"/>
              </a:solidFill>
            </a:endParaRPr>
          </a:p>
        </p:txBody>
      </p:sp>
      <p:sp>
        <p:nvSpPr>
          <p:cNvPr id="20484" name="Titolo 3"/>
          <p:cNvSpPr>
            <a:spLocks noGrp="1"/>
          </p:cNvSpPr>
          <p:nvPr>
            <p:ph type="title"/>
          </p:nvPr>
        </p:nvSpPr>
        <p:spPr>
          <a:xfrm>
            <a:off x="1187450" y="404813"/>
            <a:ext cx="7334250" cy="595312"/>
          </a:xfrm>
        </p:spPr>
        <p:txBody>
          <a:bodyPr/>
          <a:lstStyle/>
          <a:p>
            <a:pPr algn="ctr"/>
            <a:r>
              <a:rPr lang="it-IT" altLang="it-IT" sz="1800" b="1" smtClean="0">
                <a:solidFill>
                  <a:srgbClr val="00377B"/>
                </a:solidFill>
              </a:rPr>
              <a:t>Il Quadro B3</a:t>
            </a:r>
            <a:br>
              <a:rPr lang="it-IT" altLang="it-IT" sz="1800" b="1" smtClean="0">
                <a:solidFill>
                  <a:srgbClr val="00377B"/>
                </a:solidFill>
              </a:rPr>
            </a:br>
            <a:r>
              <a:rPr lang="it-IT" altLang="it-IT" sz="1800" b="1" smtClean="0">
                <a:solidFill>
                  <a:srgbClr val="00377B"/>
                </a:solidFill>
              </a:rPr>
              <a:t>Riesame della Ricerca Dipartimentale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Text Box 3"/>
          <p:cNvSpPr txBox="1">
            <a:spLocks noChangeArrowheads="1"/>
          </p:cNvSpPr>
          <p:nvPr/>
        </p:nvSpPr>
        <p:spPr bwMode="auto">
          <a:xfrm>
            <a:off x="539750" y="1568450"/>
            <a:ext cx="7991475" cy="4524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200150" indent="-28575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spcBef>
                <a:spcPct val="20000"/>
              </a:spcBef>
              <a:buClr>
                <a:srgbClr val="002060"/>
              </a:buClr>
              <a:buSzPct val="75000"/>
              <a:buFont typeface="Arial" pitchFamily="34" charset="0"/>
              <a:buChar char="•"/>
              <a:defRPr/>
            </a:pPr>
            <a:r>
              <a:rPr lang="it-IT" altLang="it-IT" dirty="0" smtClean="0">
                <a:solidFill>
                  <a:srgbClr val="002060"/>
                </a:solidFill>
                <a:latin typeface="+mn-lt"/>
                <a:ea typeface="Arial Unicode MS" pitchFamily="34" charset="-128"/>
                <a:cs typeface="Arial Unicode MS" pitchFamily="34" charset="-128"/>
              </a:rPr>
              <a:t>L’ANVUR ha individuato nella SUA - RD lo strumento </a:t>
            </a:r>
          </a:p>
          <a:p>
            <a:pPr marL="266700" indent="0">
              <a:spcBef>
                <a:spcPct val="20000"/>
              </a:spcBef>
              <a:buClr>
                <a:srgbClr val="002060"/>
              </a:buClr>
              <a:buSzPct val="75000"/>
              <a:defRPr/>
            </a:pPr>
            <a:r>
              <a:rPr lang="it-IT" altLang="it-IT" dirty="0" smtClean="0">
                <a:solidFill>
                  <a:srgbClr val="002060"/>
                </a:solidFill>
                <a:latin typeface="+mn-lt"/>
                <a:ea typeface="Arial Unicode MS" pitchFamily="34" charset="-128"/>
                <a:cs typeface="Arial Unicode MS" pitchFamily="34" charset="-128"/>
              </a:rPr>
              <a:t>per analizzare il quadro della ricerca dipartimentale </a:t>
            </a:r>
          </a:p>
          <a:p>
            <a:pPr marL="266700" indent="0">
              <a:spcBef>
                <a:spcPct val="20000"/>
              </a:spcBef>
              <a:buClr>
                <a:srgbClr val="002060"/>
              </a:buClr>
              <a:buSzPct val="75000"/>
              <a:defRPr/>
            </a:pPr>
            <a:r>
              <a:rPr lang="it-IT" altLang="it-IT" dirty="0" smtClean="0">
                <a:solidFill>
                  <a:srgbClr val="002060"/>
                </a:solidFill>
                <a:latin typeface="+mn-lt"/>
                <a:ea typeface="Arial Unicode MS" pitchFamily="34" charset="-128"/>
                <a:cs typeface="Arial Unicode MS" pitchFamily="34" charset="-128"/>
              </a:rPr>
              <a:t>negli anni che intercorrono tra due esercizi VQR. </a:t>
            </a:r>
          </a:p>
          <a:p>
            <a:pPr>
              <a:spcBef>
                <a:spcPct val="20000"/>
              </a:spcBef>
              <a:buClr>
                <a:srgbClr val="002060"/>
              </a:buClr>
              <a:buSzPct val="75000"/>
              <a:buFont typeface="Arial" pitchFamily="34" charset="0"/>
              <a:buChar char="•"/>
              <a:defRPr/>
            </a:pPr>
            <a:r>
              <a:rPr lang="it-IT" altLang="it-IT" dirty="0" smtClean="0">
                <a:solidFill>
                  <a:srgbClr val="002060"/>
                </a:solidFill>
                <a:latin typeface="+mn-lt"/>
                <a:ea typeface="Arial Unicode MS" pitchFamily="34" charset="-128"/>
                <a:cs typeface="Arial Unicode MS" pitchFamily="34" charset="-128"/>
              </a:rPr>
              <a:t>Mediante la SUA-RD  si  mette  a  disposizione  del  Ministero e  degli  Atenei  lo strumento  per  una  più  tempestiva distribuzione della parte premiale del FFO nei periodi intermedi tra una VQR e la successiva. </a:t>
            </a:r>
          </a:p>
          <a:p>
            <a:pPr>
              <a:spcBef>
                <a:spcPct val="20000"/>
              </a:spcBef>
              <a:buClr>
                <a:srgbClr val="002060"/>
              </a:buClr>
              <a:buSzPct val="75000"/>
              <a:buFont typeface="Arial" pitchFamily="34" charset="0"/>
              <a:buChar char="•"/>
              <a:defRPr/>
            </a:pPr>
            <a:r>
              <a:rPr lang="it-IT" altLang="it-IT" dirty="0" smtClean="0">
                <a:solidFill>
                  <a:srgbClr val="002060"/>
                </a:solidFill>
                <a:latin typeface="+mn-lt"/>
                <a:ea typeface="Arial Unicode MS" pitchFamily="34" charset="-128"/>
                <a:cs typeface="Arial Unicode MS" pitchFamily="34" charset="-128"/>
              </a:rPr>
              <a:t>La SUA-RD per gli anni 2014-2016 è suddivisa in tre parti:</a:t>
            </a:r>
          </a:p>
          <a:p>
            <a:pPr lvl="2" eaLnBrk="1" hangingPunct="1">
              <a:buClr>
                <a:srgbClr val="002060"/>
              </a:buClr>
              <a:buFont typeface="Wingdings" pitchFamily="2" charset="2"/>
              <a:buChar char="ü"/>
              <a:defRPr/>
            </a:pPr>
            <a:r>
              <a:rPr lang="it-IT" altLang="it-IT" dirty="0" smtClean="0">
                <a:solidFill>
                  <a:srgbClr val="002060"/>
                </a:solidFill>
                <a:latin typeface="+mn-lt"/>
                <a:ea typeface="Arial Unicode MS" pitchFamily="34" charset="-128"/>
                <a:cs typeface="Arial Unicode MS" pitchFamily="34" charset="-128"/>
              </a:rPr>
              <a:t>Parte I: Obiettivi, risorse e gestione del Dipartimento;</a:t>
            </a:r>
          </a:p>
          <a:p>
            <a:pPr lvl="2" eaLnBrk="1" hangingPunct="1">
              <a:buClr>
                <a:srgbClr val="002060"/>
              </a:buClr>
              <a:buFont typeface="Wingdings" pitchFamily="2" charset="2"/>
              <a:buChar char="ü"/>
              <a:defRPr/>
            </a:pPr>
            <a:r>
              <a:rPr lang="it-IT" altLang="it-IT" dirty="0" smtClean="0">
                <a:solidFill>
                  <a:srgbClr val="002060"/>
                </a:solidFill>
                <a:latin typeface="+mn-lt"/>
                <a:ea typeface="Arial Unicode MS" pitchFamily="34" charset="-128"/>
                <a:cs typeface="Arial Unicode MS" pitchFamily="34" charset="-128"/>
              </a:rPr>
              <a:t>Parte II: Risultati della ricerca;</a:t>
            </a:r>
          </a:p>
          <a:p>
            <a:pPr lvl="2" eaLnBrk="1" hangingPunct="1">
              <a:buClr>
                <a:srgbClr val="002060"/>
              </a:buClr>
              <a:buFont typeface="Wingdings" pitchFamily="2" charset="2"/>
              <a:buChar char="ü"/>
              <a:defRPr/>
            </a:pPr>
            <a:r>
              <a:rPr lang="it-IT" altLang="it-IT" dirty="0" smtClean="0">
                <a:solidFill>
                  <a:srgbClr val="002060"/>
                </a:solidFill>
                <a:latin typeface="+mn-lt"/>
                <a:ea typeface="Arial Unicode MS" pitchFamily="34" charset="-128"/>
                <a:cs typeface="Arial Unicode MS" pitchFamily="34" charset="-128"/>
              </a:rPr>
              <a:t>Parte III: Terza missione.</a:t>
            </a:r>
          </a:p>
          <a:p>
            <a:pPr>
              <a:spcBef>
                <a:spcPct val="20000"/>
              </a:spcBef>
              <a:buClr>
                <a:srgbClr val="002060"/>
              </a:buClr>
              <a:buSzPct val="75000"/>
              <a:buFont typeface="Arial" pitchFamily="34" charset="0"/>
              <a:buChar char="•"/>
              <a:defRPr/>
            </a:pPr>
            <a:r>
              <a:rPr lang="it-IT" altLang="it-IT" dirty="0" smtClean="0">
                <a:solidFill>
                  <a:srgbClr val="002060"/>
                </a:solidFill>
                <a:latin typeface="+mn-lt"/>
                <a:ea typeface="Arial Unicode MS" pitchFamily="34" charset="-128"/>
                <a:cs typeface="Arial Unicode MS" pitchFamily="34" charset="-128"/>
              </a:rPr>
              <a:t>La SUA-RD dovrà essere compilata da tutti i Dipartimenti attivi al 31.12.2016 facendo riferimento al personale in servizio al 31.12.2016. La compilazione della scheda della parte I è richiesta soltanto per l’anno 2016, mentre la compilazione della parte II è richiesta anche per gli anni 2014 e 2015.</a:t>
            </a:r>
          </a:p>
        </p:txBody>
      </p:sp>
      <p:sp>
        <p:nvSpPr>
          <p:cNvPr id="3075" name="Titolo 4"/>
          <p:cNvSpPr>
            <a:spLocks noGrp="1"/>
          </p:cNvSpPr>
          <p:nvPr>
            <p:ph type="title"/>
          </p:nvPr>
        </p:nvSpPr>
        <p:spPr>
          <a:xfrm>
            <a:off x="1476375" y="188913"/>
            <a:ext cx="6048375" cy="704850"/>
          </a:xfrm>
        </p:spPr>
        <p:txBody>
          <a:bodyPr/>
          <a:lstStyle/>
          <a:p>
            <a:pPr algn="ctr"/>
            <a:r>
              <a:rPr lang="it-IT" altLang="it-IT" b="1" smtClean="0">
                <a:solidFill>
                  <a:srgbClr val="002060"/>
                </a:solidFill>
              </a:rPr>
              <a:t>Introduzione</a:t>
            </a:r>
          </a:p>
        </p:txBody>
      </p:sp>
      <p:pic>
        <p:nvPicPr>
          <p:cNvPr id="3076" name="Picture 4"/>
          <p:cNvPicPr>
            <a:picLocks noChangeAspect="1" noChangeArrowheads="1"/>
          </p:cNvPicPr>
          <p:nvPr/>
        </p:nvPicPr>
        <p:blipFill>
          <a:blip r:embed="rId3"/>
          <a:srcRect t="10719" b="14424"/>
          <a:stretch>
            <a:fillRect/>
          </a:stretch>
        </p:blipFill>
        <p:spPr bwMode="auto">
          <a:xfrm>
            <a:off x="6443663" y="1249363"/>
            <a:ext cx="2573337" cy="1203325"/>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3"/>
          <p:cNvSpPr>
            <a:spLocks noGrp="1"/>
          </p:cNvSpPr>
          <p:nvPr>
            <p:ph idx="1"/>
          </p:nvPr>
        </p:nvSpPr>
        <p:spPr>
          <a:xfrm>
            <a:off x="323850" y="1341438"/>
            <a:ext cx="8559800" cy="4679950"/>
          </a:xfrm>
          <a:prstGeom prst="roundRect">
            <a:avLst/>
          </a:prstGeom>
          <a:ln>
            <a:solidFill>
              <a:srgbClr val="FF7C11"/>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lIns="91440" tIns="45720" rIns="91440" bIns="45720" rtlCol="0"/>
          <a:lstStyle/>
          <a:p>
            <a:pPr>
              <a:defRPr/>
            </a:pPr>
            <a:r>
              <a:rPr lang="it-IT" sz="1800" b="1" dirty="0" smtClean="0">
                <a:solidFill>
                  <a:srgbClr val="00377B"/>
                </a:solidFill>
              </a:rPr>
              <a:t>Esempio</a:t>
            </a:r>
          </a:p>
          <a:p>
            <a:pPr algn="ctr">
              <a:defRPr/>
            </a:pPr>
            <a:endParaRPr lang="it-IT" sz="1600" dirty="0">
              <a:solidFill>
                <a:srgbClr val="00377B"/>
              </a:solidFill>
            </a:endParaRPr>
          </a:p>
          <a:p>
            <a:pPr marL="0">
              <a:defRPr/>
            </a:pPr>
            <a:r>
              <a:rPr lang="it-IT" sz="1600" b="1" dirty="0">
                <a:solidFill>
                  <a:srgbClr val="00377B"/>
                </a:solidFill>
              </a:rPr>
              <a:t>Obiettivo 1</a:t>
            </a:r>
            <a:r>
              <a:rPr lang="it-IT" sz="1600" dirty="0">
                <a:solidFill>
                  <a:srgbClr val="00377B"/>
                </a:solidFill>
              </a:rPr>
              <a:t>: portare </a:t>
            </a:r>
            <a:r>
              <a:rPr lang="it-IT" sz="1600" dirty="0" smtClean="0">
                <a:solidFill>
                  <a:srgbClr val="00377B"/>
                </a:solidFill>
              </a:rPr>
              <a:t>al 65% la </a:t>
            </a:r>
            <a:r>
              <a:rPr lang="it-IT" sz="1600" dirty="0">
                <a:solidFill>
                  <a:srgbClr val="00377B"/>
                </a:solidFill>
              </a:rPr>
              <a:t>percentuale delle pubblicazioni appartenenti al primo quartile delle riviste censite dal database </a:t>
            </a:r>
            <a:r>
              <a:rPr lang="it-IT" sz="1600" dirty="0" smtClean="0">
                <a:solidFill>
                  <a:srgbClr val="00377B"/>
                </a:solidFill>
              </a:rPr>
              <a:t>WOS e/o SCOPUS</a:t>
            </a:r>
            <a:endParaRPr lang="it-IT" sz="1600" dirty="0">
              <a:solidFill>
                <a:srgbClr val="00377B"/>
              </a:solidFill>
            </a:endParaRPr>
          </a:p>
          <a:p>
            <a:pPr marL="0">
              <a:defRPr/>
            </a:pPr>
            <a:r>
              <a:rPr lang="it-IT" sz="1600" dirty="0">
                <a:solidFill>
                  <a:srgbClr val="00377B"/>
                </a:solidFill>
              </a:rPr>
              <a:t>Il costante monitoraggio dei dati relativi </a:t>
            </a:r>
            <a:r>
              <a:rPr lang="it-IT" sz="1600" dirty="0" smtClean="0">
                <a:solidFill>
                  <a:srgbClr val="00377B"/>
                </a:solidFill>
              </a:rPr>
              <a:t>delle pubblicazioni ha </a:t>
            </a:r>
            <a:r>
              <a:rPr lang="it-IT" sz="1600" dirty="0">
                <a:solidFill>
                  <a:srgbClr val="00377B"/>
                </a:solidFill>
              </a:rPr>
              <a:t>messo in evidenza un </a:t>
            </a:r>
            <a:r>
              <a:rPr lang="it-IT" sz="1600" dirty="0" smtClean="0">
                <a:solidFill>
                  <a:srgbClr val="00377B"/>
                </a:solidFill>
              </a:rPr>
              <a:t>aumento del </a:t>
            </a:r>
            <a:r>
              <a:rPr lang="it-IT" sz="1600" dirty="0">
                <a:solidFill>
                  <a:srgbClr val="00377B"/>
                </a:solidFill>
              </a:rPr>
              <a:t>numero </a:t>
            </a:r>
            <a:r>
              <a:rPr lang="it-IT" sz="1600" dirty="0" smtClean="0">
                <a:solidFill>
                  <a:srgbClr val="00377B"/>
                </a:solidFill>
              </a:rPr>
              <a:t>delle </a:t>
            </a:r>
            <a:r>
              <a:rPr lang="it-IT" sz="1600" dirty="0">
                <a:solidFill>
                  <a:srgbClr val="00377B"/>
                </a:solidFill>
              </a:rPr>
              <a:t>pubblicazioni appartenenti al primo quartile. Come riportato dai grafici in allegato (Allegato </a:t>
            </a:r>
            <a:r>
              <a:rPr lang="it-IT" sz="1600" dirty="0" smtClean="0">
                <a:solidFill>
                  <a:srgbClr val="00377B"/>
                </a:solidFill>
              </a:rPr>
              <a:t>x) </a:t>
            </a:r>
            <a:r>
              <a:rPr lang="it-IT" sz="1600" dirty="0">
                <a:solidFill>
                  <a:srgbClr val="00377B"/>
                </a:solidFill>
              </a:rPr>
              <a:t>è osservabile un aumento del 5% delle pubblicazioni appartenenti al primo quartile delle riviste censite dal database </a:t>
            </a:r>
            <a:r>
              <a:rPr lang="it-IT" sz="1600" dirty="0" smtClean="0">
                <a:solidFill>
                  <a:srgbClr val="00377B"/>
                </a:solidFill>
              </a:rPr>
              <a:t>WOS/SCOPUS, </a:t>
            </a:r>
            <a:r>
              <a:rPr lang="it-IT" sz="1600" dirty="0">
                <a:solidFill>
                  <a:srgbClr val="00377B"/>
                </a:solidFill>
              </a:rPr>
              <a:t>che hanno quindi raggiunto il 62% sul totale. Su tale base si intende dunque perseguire il raggiungimento di tale obiettivo integrando le misure già messe in atto attraverso nuove azioni specificate nell’Obiettivo 2 riportato nel quadro A1.</a:t>
            </a:r>
          </a:p>
        </p:txBody>
      </p:sp>
      <p:sp>
        <p:nvSpPr>
          <p:cNvPr id="21507" name="Titolo 3"/>
          <p:cNvSpPr>
            <a:spLocks noGrp="1"/>
          </p:cNvSpPr>
          <p:nvPr>
            <p:ph type="title"/>
          </p:nvPr>
        </p:nvSpPr>
        <p:spPr>
          <a:xfrm>
            <a:off x="1187450" y="404813"/>
            <a:ext cx="7334250" cy="595312"/>
          </a:xfrm>
        </p:spPr>
        <p:txBody>
          <a:bodyPr/>
          <a:lstStyle/>
          <a:p>
            <a:pPr algn="ctr"/>
            <a:r>
              <a:rPr lang="it-IT" altLang="it-IT" sz="1800" b="1" smtClean="0">
                <a:solidFill>
                  <a:srgbClr val="00377B"/>
                </a:solidFill>
              </a:rPr>
              <a:t>Il Quadro B3</a:t>
            </a:r>
            <a:br>
              <a:rPr lang="it-IT" altLang="it-IT" sz="1800" b="1" smtClean="0">
                <a:solidFill>
                  <a:srgbClr val="00377B"/>
                </a:solidFill>
              </a:rPr>
            </a:br>
            <a:r>
              <a:rPr lang="it-IT" altLang="it-IT" sz="1800" b="1" smtClean="0">
                <a:solidFill>
                  <a:srgbClr val="00377B"/>
                </a:solidFill>
              </a:rPr>
              <a:t>Riesame della Ricerca Dipartimentale</a:t>
            </a:r>
          </a:p>
        </p:txBody>
      </p:sp>
      <p:pic>
        <p:nvPicPr>
          <p:cNvPr id="21508" name="Picture 4"/>
          <p:cNvPicPr>
            <a:picLocks noChangeAspect="1" noChangeArrowheads="1"/>
          </p:cNvPicPr>
          <p:nvPr/>
        </p:nvPicPr>
        <p:blipFill>
          <a:blip r:embed="rId2"/>
          <a:srcRect/>
          <a:stretch>
            <a:fillRect/>
          </a:stretch>
        </p:blipFill>
        <p:spPr bwMode="auto">
          <a:xfrm>
            <a:off x="7451725" y="981075"/>
            <a:ext cx="1295400" cy="1295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3"/>
          <p:cNvSpPr>
            <a:spLocks noGrp="1"/>
          </p:cNvSpPr>
          <p:nvPr>
            <p:ph idx="1"/>
          </p:nvPr>
        </p:nvSpPr>
        <p:spPr>
          <a:xfrm>
            <a:off x="323850" y="1341438"/>
            <a:ext cx="8559800" cy="4679950"/>
          </a:xfrm>
          <a:prstGeom prst="roundRect">
            <a:avLst/>
          </a:prstGeom>
          <a:ln>
            <a:solidFill>
              <a:srgbClr val="FF7C11"/>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lIns="91440" tIns="45720" rIns="91440" bIns="45720" rtlCol="0"/>
          <a:lstStyle/>
          <a:p>
            <a:pPr marL="0">
              <a:defRPr/>
            </a:pPr>
            <a:r>
              <a:rPr lang="it-IT" sz="1600" b="1" dirty="0">
                <a:solidFill>
                  <a:srgbClr val="00377B"/>
                </a:solidFill>
              </a:rPr>
              <a:t>Obiettivo 2</a:t>
            </a:r>
            <a:r>
              <a:rPr lang="it-IT" sz="1600" dirty="0">
                <a:solidFill>
                  <a:srgbClr val="00377B"/>
                </a:solidFill>
              </a:rPr>
              <a:t>: mantenere costante il livello di autofinanziamento della struttura derivante da contratti e commesse da parte dell’industria o di enti territoriali.</a:t>
            </a:r>
          </a:p>
          <a:p>
            <a:pPr marL="0">
              <a:defRPr/>
            </a:pPr>
            <a:r>
              <a:rPr lang="it-IT" sz="1600" dirty="0">
                <a:solidFill>
                  <a:srgbClr val="00377B"/>
                </a:solidFill>
              </a:rPr>
              <a:t>Se pur con difficoltà dovute al permanere di una situazione di instabilità economica, il Dipartimento X è riuscito ad assolvere a tale obiettivo. Ciò </a:t>
            </a:r>
            <a:r>
              <a:rPr lang="it-IT" sz="1600" dirty="0" smtClean="0">
                <a:solidFill>
                  <a:srgbClr val="00377B"/>
                </a:solidFill>
              </a:rPr>
              <a:t>constatato, </a:t>
            </a:r>
            <a:r>
              <a:rPr lang="it-IT" sz="1600" dirty="0">
                <a:solidFill>
                  <a:srgbClr val="00377B"/>
                </a:solidFill>
              </a:rPr>
              <a:t>il Dipartimento ha deciso di rinnovare tale impegno mettendo in atto nuove azioni per il reperimento di finanziamenti esterni, come riportato nel Quadro A1 Obiettivo 3.</a:t>
            </a:r>
          </a:p>
          <a:p>
            <a:pPr marL="0">
              <a:defRPr/>
            </a:pPr>
            <a:r>
              <a:rPr lang="it-IT" sz="1600" dirty="0">
                <a:solidFill>
                  <a:srgbClr val="00377B"/>
                </a:solidFill>
              </a:rPr>
              <a:t> </a:t>
            </a:r>
          </a:p>
          <a:p>
            <a:pPr marL="0">
              <a:defRPr/>
            </a:pPr>
            <a:r>
              <a:rPr lang="it-IT" sz="1600" b="1" dirty="0">
                <a:solidFill>
                  <a:srgbClr val="00377B"/>
                </a:solidFill>
              </a:rPr>
              <a:t>Obiettivo 3</a:t>
            </a:r>
            <a:r>
              <a:rPr lang="it-IT" sz="1600" dirty="0">
                <a:solidFill>
                  <a:srgbClr val="00377B"/>
                </a:solidFill>
              </a:rPr>
              <a:t>: investire nel settore di ricerca X considerato come ambito strategico per la ricerca dipartimentale.</a:t>
            </a:r>
          </a:p>
          <a:p>
            <a:pPr marL="0">
              <a:defRPr/>
            </a:pPr>
            <a:r>
              <a:rPr lang="it-IT" sz="1600" dirty="0">
                <a:solidFill>
                  <a:srgbClr val="00377B"/>
                </a:solidFill>
              </a:rPr>
              <a:t>Da un’analisi del quadro relativo al settore di ricerca X, le azioni messe in atto dal Dipartimento risultano aver portato agli obiettivi prefissati. Nello specifico, relativamente a tale settore, si evidenzia un incremento della percentuale di pubblicazioni appartenenti al primo quartile delle riviste censite dal database </a:t>
            </a:r>
            <a:r>
              <a:rPr lang="it-IT" sz="1600" dirty="0" smtClean="0">
                <a:solidFill>
                  <a:srgbClr val="00377B"/>
                </a:solidFill>
              </a:rPr>
              <a:t>WOS/SCOPUS pari </a:t>
            </a:r>
            <a:r>
              <a:rPr lang="it-IT" sz="1600" dirty="0">
                <a:solidFill>
                  <a:srgbClr val="00377B"/>
                </a:solidFill>
              </a:rPr>
              <a:t>al 10%, una percentuale doppia rispetto alla media di dipartimentale attestatasi al 5%. Sempre in questo settore è inoltre da sottolinearsi l’attivazione di un progetto ERC Advanced a testimonianza dell’eccellenza raggiunta nello specifico ambito di ricerca. </a:t>
            </a:r>
          </a:p>
          <a:p>
            <a:pPr algn="ctr">
              <a:defRPr/>
            </a:pPr>
            <a:endParaRPr lang="it-IT" sz="1600" dirty="0">
              <a:solidFill>
                <a:srgbClr val="00377B"/>
              </a:solidFill>
            </a:endParaRPr>
          </a:p>
        </p:txBody>
      </p:sp>
      <p:sp>
        <p:nvSpPr>
          <p:cNvPr id="22531" name="Titolo 3"/>
          <p:cNvSpPr>
            <a:spLocks noGrp="1"/>
          </p:cNvSpPr>
          <p:nvPr>
            <p:ph type="title"/>
          </p:nvPr>
        </p:nvSpPr>
        <p:spPr>
          <a:xfrm>
            <a:off x="1187450" y="404813"/>
            <a:ext cx="7334250" cy="595312"/>
          </a:xfrm>
        </p:spPr>
        <p:txBody>
          <a:bodyPr/>
          <a:lstStyle/>
          <a:p>
            <a:pPr algn="ctr"/>
            <a:r>
              <a:rPr lang="it-IT" altLang="it-IT" sz="1800" b="1" smtClean="0">
                <a:solidFill>
                  <a:srgbClr val="00377B"/>
                </a:solidFill>
              </a:rPr>
              <a:t>Il Quadro B3</a:t>
            </a:r>
            <a:br>
              <a:rPr lang="it-IT" altLang="it-IT" sz="1800" b="1" smtClean="0">
                <a:solidFill>
                  <a:srgbClr val="00377B"/>
                </a:solidFill>
              </a:rPr>
            </a:br>
            <a:r>
              <a:rPr lang="it-IT" altLang="it-IT" sz="1800" b="1" smtClean="0">
                <a:solidFill>
                  <a:srgbClr val="00377B"/>
                </a:solidFill>
              </a:rPr>
              <a:t>Riesame della Ricerca Dipartimentale</a:t>
            </a:r>
          </a:p>
        </p:txBody>
      </p:sp>
      <p:pic>
        <p:nvPicPr>
          <p:cNvPr id="22532" name="Picture 4"/>
          <p:cNvPicPr>
            <a:picLocks noChangeAspect="1" noChangeArrowheads="1"/>
          </p:cNvPicPr>
          <p:nvPr/>
        </p:nvPicPr>
        <p:blipFill>
          <a:blip r:embed="rId2"/>
          <a:srcRect/>
          <a:stretch>
            <a:fillRect/>
          </a:stretch>
        </p:blipFill>
        <p:spPr bwMode="auto">
          <a:xfrm>
            <a:off x="7710488" y="771525"/>
            <a:ext cx="1438275" cy="14382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olo 1"/>
          <p:cNvSpPr>
            <a:spLocks noGrp="1"/>
          </p:cNvSpPr>
          <p:nvPr>
            <p:ph type="title"/>
          </p:nvPr>
        </p:nvSpPr>
        <p:spPr>
          <a:xfrm>
            <a:off x="1258888" y="404813"/>
            <a:ext cx="6769100" cy="595312"/>
          </a:xfrm>
        </p:spPr>
        <p:txBody>
          <a:bodyPr/>
          <a:lstStyle/>
          <a:p>
            <a:pPr algn="ctr"/>
            <a:r>
              <a:rPr lang="it-IT" altLang="it-IT" smtClean="0">
                <a:solidFill>
                  <a:srgbClr val="00377B"/>
                </a:solidFill>
              </a:rPr>
              <a:t>Assicurare la Qualità</a:t>
            </a:r>
          </a:p>
        </p:txBody>
      </p:sp>
      <p:pic>
        <p:nvPicPr>
          <p:cNvPr id="23555" name="Picture 2" descr="d:\utenti\d040754\Desktop\immagini\screenshot-www.qualita.polito.it-2016-11-15-11-23-08.png"/>
          <p:cNvPicPr>
            <a:picLocks noChangeAspect="1" noChangeArrowheads="1"/>
          </p:cNvPicPr>
          <p:nvPr/>
        </p:nvPicPr>
        <p:blipFill>
          <a:blip r:embed="rId2"/>
          <a:srcRect/>
          <a:stretch>
            <a:fillRect/>
          </a:stretch>
        </p:blipFill>
        <p:spPr bwMode="auto">
          <a:xfrm>
            <a:off x="442913" y="1196975"/>
            <a:ext cx="4321175" cy="2592388"/>
          </a:xfrm>
          <a:prstGeom prst="rect">
            <a:avLst/>
          </a:prstGeom>
          <a:noFill/>
          <a:ln w="9525">
            <a:noFill/>
            <a:miter lim="800000"/>
            <a:headEnd/>
            <a:tailEnd/>
          </a:ln>
        </p:spPr>
      </p:pic>
      <p:sp>
        <p:nvSpPr>
          <p:cNvPr id="4" name="Ovale 3"/>
          <p:cNvSpPr>
            <a:spLocks noChangeArrowheads="1"/>
          </p:cNvSpPr>
          <p:nvPr/>
        </p:nvSpPr>
        <p:spPr bwMode="auto">
          <a:xfrm>
            <a:off x="3419475" y="2997200"/>
            <a:ext cx="1657350" cy="576263"/>
          </a:xfrm>
          <a:prstGeom prst="ellipse">
            <a:avLst/>
          </a:prstGeom>
          <a:noFill/>
          <a:ln w="38100" algn="ctr">
            <a:solidFill>
              <a:srgbClr val="FF7C11"/>
            </a:solidFill>
            <a:round/>
            <a:headEnd/>
            <a:tailEnd/>
          </a:ln>
        </p:spPr>
        <p:txBody>
          <a:bodyPr/>
          <a:lstStyle/>
          <a:p>
            <a:pPr defTabSz="449263" eaLnBrk="0" hangingPunct="0">
              <a:buClr>
                <a:srgbClr val="000000"/>
              </a:buClr>
              <a:buSzPct val="100000"/>
              <a:buFont typeface="Times New Roman" pitchFamily="18" charset="0"/>
              <a:buNone/>
            </a:pPr>
            <a:endParaRPr lang="it-IT" altLang="it-IT" sz="1600" i="1">
              <a:solidFill>
                <a:schemeClr val="bg1"/>
              </a:solidFill>
              <a:latin typeface="Tahoma" pitchFamily="34" charset="0"/>
              <a:ea typeface="Arial Unicode MS" pitchFamily="34" charset="-128"/>
              <a:cs typeface="Arial Unicode MS" pitchFamily="34" charset="-128"/>
            </a:endParaRPr>
          </a:p>
        </p:txBody>
      </p:sp>
      <p:pic>
        <p:nvPicPr>
          <p:cNvPr id="5" name="Picture 2" descr="d:\utenti\d040754\Desktop\immagini\screenshot-www.qualita.polito.it-2016-11-16-10-13-04.png"/>
          <p:cNvPicPr>
            <a:picLocks noChangeAspect="1" noChangeArrowheads="1"/>
          </p:cNvPicPr>
          <p:nvPr/>
        </p:nvPicPr>
        <p:blipFill>
          <a:blip r:embed="rId3"/>
          <a:srcRect/>
          <a:stretch>
            <a:fillRect/>
          </a:stretch>
        </p:blipFill>
        <p:spPr bwMode="auto">
          <a:xfrm>
            <a:off x="4248150" y="3644900"/>
            <a:ext cx="4310063" cy="2617788"/>
          </a:xfrm>
          <a:prstGeom prst="rect">
            <a:avLst/>
          </a:prstGeom>
          <a:noFill/>
          <a:ln w="9525">
            <a:noFill/>
            <a:miter lim="800000"/>
            <a:headEnd/>
            <a:tailEnd/>
          </a:ln>
        </p:spPr>
      </p:pic>
      <p:sp>
        <p:nvSpPr>
          <p:cNvPr id="6" name="Ovale 5"/>
          <p:cNvSpPr>
            <a:spLocks noChangeArrowheads="1"/>
          </p:cNvSpPr>
          <p:nvPr/>
        </p:nvSpPr>
        <p:spPr bwMode="auto">
          <a:xfrm>
            <a:off x="5795963" y="5300663"/>
            <a:ext cx="936625" cy="431800"/>
          </a:xfrm>
          <a:prstGeom prst="ellipse">
            <a:avLst/>
          </a:prstGeom>
          <a:noFill/>
          <a:ln w="38100" algn="ctr">
            <a:solidFill>
              <a:srgbClr val="FF7C11"/>
            </a:solidFill>
            <a:round/>
            <a:headEnd/>
            <a:tailEnd/>
          </a:ln>
        </p:spPr>
        <p:txBody>
          <a:bodyPr/>
          <a:lstStyle/>
          <a:p>
            <a:pPr defTabSz="449263" eaLnBrk="0" hangingPunct="0">
              <a:buClr>
                <a:srgbClr val="000000"/>
              </a:buClr>
              <a:buSzPct val="100000"/>
              <a:buFont typeface="Times New Roman" pitchFamily="18" charset="0"/>
              <a:buNone/>
            </a:pPr>
            <a:endParaRPr lang="it-IT" altLang="it-IT" sz="1600" i="1">
              <a:solidFill>
                <a:schemeClr val="bg1"/>
              </a:solidFill>
              <a:latin typeface="Tahoma" pitchFamily="34" charset="0"/>
              <a:ea typeface="Arial Unicode MS" pitchFamily="34" charset="-128"/>
              <a:cs typeface="Arial Unicode MS"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d:\utenti\d040754\Desktop\immagini\screenshot-www.qualita.polito.it-2016-11-16-10-13-34.png"/>
          <p:cNvPicPr>
            <a:picLocks noChangeAspect="1" noChangeArrowheads="1"/>
          </p:cNvPicPr>
          <p:nvPr/>
        </p:nvPicPr>
        <p:blipFill>
          <a:blip r:embed="rId2"/>
          <a:srcRect/>
          <a:stretch>
            <a:fillRect/>
          </a:stretch>
        </p:blipFill>
        <p:spPr bwMode="auto">
          <a:xfrm>
            <a:off x="539750" y="1341438"/>
            <a:ext cx="8135938" cy="4679950"/>
          </a:xfrm>
          <a:prstGeom prst="rect">
            <a:avLst/>
          </a:prstGeom>
          <a:noFill/>
          <a:ln w="9525">
            <a:noFill/>
            <a:miter lim="800000"/>
            <a:headEnd/>
            <a:tailEnd/>
          </a:ln>
        </p:spPr>
      </p:pic>
      <p:sp>
        <p:nvSpPr>
          <p:cNvPr id="4" name="Ovale 3"/>
          <p:cNvSpPr>
            <a:spLocks noChangeArrowheads="1"/>
          </p:cNvSpPr>
          <p:nvPr/>
        </p:nvSpPr>
        <p:spPr bwMode="auto">
          <a:xfrm>
            <a:off x="2484438" y="3357563"/>
            <a:ext cx="1079500" cy="323850"/>
          </a:xfrm>
          <a:prstGeom prst="ellipse">
            <a:avLst/>
          </a:prstGeom>
          <a:noFill/>
          <a:ln w="38100" algn="ctr">
            <a:solidFill>
              <a:srgbClr val="FF7C11"/>
            </a:solidFill>
            <a:round/>
            <a:headEnd/>
            <a:tailEnd/>
          </a:ln>
        </p:spPr>
        <p:txBody>
          <a:bodyPr/>
          <a:lstStyle/>
          <a:p>
            <a:pPr defTabSz="449263" eaLnBrk="0" hangingPunct="0">
              <a:buClr>
                <a:srgbClr val="000000"/>
              </a:buClr>
              <a:buSzPct val="100000"/>
              <a:buFont typeface="Times New Roman" pitchFamily="18" charset="0"/>
              <a:buNone/>
            </a:pPr>
            <a:endParaRPr lang="it-IT" altLang="it-IT" sz="1600" i="1">
              <a:solidFill>
                <a:schemeClr val="bg1"/>
              </a:solidFill>
              <a:latin typeface="Tahoma" pitchFamily="34" charset="0"/>
              <a:ea typeface="Arial Unicode MS" pitchFamily="34" charset="-128"/>
              <a:cs typeface="Arial Unicode MS" pitchFamily="34" charset="-128"/>
            </a:endParaRPr>
          </a:p>
        </p:txBody>
      </p:sp>
      <p:sp>
        <p:nvSpPr>
          <p:cNvPr id="24580" name="Titolo 1"/>
          <p:cNvSpPr>
            <a:spLocks noGrp="1"/>
          </p:cNvSpPr>
          <p:nvPr>
            <p:ph type="title"/>
          </p:nvPr>
        </p:nvSpPr>
        <p:spPr/>
        <p:txBody>
          <a:bodyPr/>
          <a:lstStyle/>
          <a:p>
            <a:pPr algn="ctr"/>
            <a:r>
              <a:rPr lang="it-IT" altLang="it-IT" smtClean="0">
                <a:solidFill>
                  <a:srgbClr val="00377B"/>
                </a:solidFill>
              </a:rPr>
              <a:t>Assicurare la Qualità</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olo 1"/>
          <p:cNvSpPr>
            <a:spLocks noGrp="1"/>
          </p:cNvSpPr>
          <p:nvPr>
            <p:ph type="title"/>
          </p:nvPr>
        </p:nvSpPr>
        <p:spPr/>
        <p:txBody>
          <a:bodyPr/>
          <a:lstStyle/>
          <a:p>
            <a:endParaRPr lang="it-IT" altLang="it-IT" smtClean="0"/>
          </a:p>
        </p:txBody>
      </p:sp>
      <p:pic>
        <p:nvPicPr>
          <p:cNvPr id="25603" name="Picture 2" descr="d:\utenti\d040754\Desktop\immagini\screenshot-www.qualita.polito.it-2016-11-16-10-14-08.png"/>
          <p:cNvPicPr>
            <a:picLocks noChangeAspect="1" noChangeArrowheads="1"/>
          </p:cNvPicPr>
          <p:nvPr/>
        </p:nvPicPr>
        <p:blipFill>
          <a:blip r:embed="rId2"/>
          <a:srcRect/>
          <a:stretch>
            <a:fillRect/>
          </a:stretch>
        </p:blipFill>
        <p:spPr bwMode="auto">
          <a:xfrm>
            <a:off x="401638" y="1228725"/>
            <a:ext cx="8280400" cy="4797425"/>
          </a:xfrm>
          <a:prstGeom prst="rect">
            <a:avLst/>
          </a:prstGeom>
          <a:noFill/>
          <a:ln w="9525">
            <a:noFill/>
            <a:miter lim="800000"/>
            <a:headEnd/>
            <a:tailEnd/>
          </a:ln>
        </p:spPr>
      </p:pic>
      <p:sp>
        <p:nvSpPr>
          <p:cNvPr id="4" name="Rettangolo 3"/>
          <p:cNvSpPr>
            <a:spLocks noChangeArrowheads="1"/>
          </p:cNvSpPr>
          <p:nvPr/>
        </p:nvSpPr>
        <p:spPr bwMode="auto">
          <a:xfrm>
            <a:off x="2674938" y="3360738"/>
            <a:ext cx="2449512" cy="193675"/>
          </a:xfrm>
          <a:prstGeom prst="rect">
            <a:avLst/>
          </a:prstGeom>
          <a:noFill/>
          <a:ln w="38100" algn="ctr">
            <a:solidFill>
              <a:srgbClr val="FF7C11"/>
            </a:solidFill>
            <a:round/>
            <a:headEnd/>
            <a:tailEnd/>
          </a:ln>
        </p:spPr>
        <p:txBody>
          <a:bodyPr/>
          <a:lstStyle/>
          <a:p>
            <a:pPr defTabSz="449263" eaLnBrk="0" hangingPunct="0">
              <a:buClr>
                <a:srgbClr val="000000"/>
              </a:buClr>
              <a:buSzPct val="100000"/>
              <a:buFont typeface="Times New Roman" pitchFamily="18" charset="0"/>
              <a:buNone/>
            </a:pPr>
            <a:endParaRPr lang="it-IT" altLang="it-IT" sz="1600" i="1">
              <a:solidFill>
                <a:schemeClr val="bg1"/>
              </a:solidFill>
              <a:latin typeface="Tahoma" pitchFamily="34" charset="0"/>
              <a:ea typeface="Arial Unicode MS" pitchFamily="34" charset="-128"/>
              <a:cs typeface="Arial Unicode MS" pitchFamily="34" charset="-128"/>
            </a:endParaRPr>
          </a:p>
        </p:txBody>
      </p:sp>
      <p:sp>
        <p:nvSpPr>
          <p:cNvPr id="6" name="Rettangolo 5"/>
          <p:cNvSpPr>
            <a:spLocks noChangeArrowheads="1"/>
          </p:cNvSpPr>
          <p:nvPr/>
        </p:nvSpPr>
        <p:spPr bwMode="auto">
          <a:xfrm>
            <a:off x="2674938" y="3536950"/>
            <a:ext cx="2752725" cy="250825"/>
          </a:xfrm>
          <a:prstGeom prst="rect">
            <a:avLst/>
          </a:prstGeom>
          <a:noFill/>
          <a:ln w="38100" algn="ctr">
            <a:solidFill>
              <a:srgbClr val="FF7C11"/>
            </a:solidFill>
            <a:round/>
            <a:headEnd/>
            <a:tailEnd/>
          </a:ln>
        </p:spPr>
        <p:txBody>
          <a:bodyPr/>
          <a:lstStyle/>
          <a:p>
            <a:pPr defTabSz="449263" eaLnBrk="0" hangingPunct="0">
              <a:buClr>
                <a:srgbClr val="000000"/>
              </a:buClr>
              <a:buSzPct val="100000"/>
              <a:buFont typeface="Times New Roman" pitchFamily="18" charset="0"/>
              <a:buNone/>
            </a:pPr>
            <a:endParaRPr lang="it-IT" altLang="it-IT" sz="1600" i="1">
              <a:solidFill>
                <a:schemeClr val="bg1"/>
              </a:solidFill>
              <a:latin typeface="Tahoma" pitchFamily="34" charset="0"/>
              <a:ea typeface="Arial Unicode MS" pitchFamily="34" charset="-128"/>
              <a:cs typeface="Arial Unicode MS" pitchFamily="34" charset="-128"/>
            </a:endParaRPr>
          </a:p>
        </p:txBody>
      </p:sp>
      <p:sp>
        <p:nvSpPr>
          <p:cNvPr id="7" name="Rettangolo 6"/>
          <p:cNvSpPr>
            <a:spLocks noChangeArrowheads="1"/>
          </p:cNvSpPr>
          <p:nvPr/>
        </p:nvSpPr>
        <p:spPr bwMode="auto">
          <a:xfrm>
            <a:off x="2671763" y="3787775"/>
            <a:ext cx="2447925" cy="193675"/>
          </a:xfrm>
          <a:prstGeom prst="rect">
            <a:avLst/>
          </a:prstGeom>
          <a:noFill/>
          <a:ln w="38100" algn="ctr">
            <a:solidFill>
              <a:srgbClr val="FF7C11"/>
            </a:solidFill>
            <a:round/>
            <a:headEnd/>
            <a:tailEnd/>
          </a:ln>
        </p:spPr>
        <p:txBody>
          <a:bodyPr/>
          <a:lstStyle/>
          <a:p>
            <a:pPr defTabSz="449263" eaLnBrk="0" hangingPunct="0">
              <a:buClr>
                <a:srgbClr val="000000"/>
              </a:buClr>
              <a:buSzPct val="100000"/>
              <a:buFont typeface="Times New Roman" pitchFamily="18" charset="0"/>
              <a:buNone/>
            </a:pPr>
            <a:endParaRPr lang="it-IT" altLang="it-IT" sz="1600" i="1">
              <a:solidFill>
                <a:schemeClr val="bg1"/>
              </a:solidFill>
              <a:latin typeface="Tahoma" pitchFamily="34" charset="0"/>
              <a:ea typeface="Arial Unicode MS" pitchFamily="34" charset="-128"/>
              <a:cs typeface="Arial Unicode MS"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0"/>
                                        <p:tgtEl>
                                          <p:spTgt spid="4"/>
                                        </p:tgtEl>
                                      </p:cBhvr>
                                    </p:animEffect>
                                  </p:childTnLst>
                                  <p:subTnLst>
                                    <p:set>
                                      <p:cBhvr override="childStyle">
                                        <p:cTn dur="1" fill="hold" display="0" masterRel="sameClick" afterEffect="1">
                                          <p:stCondLst>
                                            <p:cond evt="end" delay="0">
                                              <p:tn val="5"/>
                                            </p:cond>
                                          </p:stCondLst>
                                        </p:cTn>
                                        <p:tgtEl>
                                          <p:spTgt spid="4"/>
                                        </p:tgtEl>
                                        <p:attrNameLst>
                                          <p:attrName>style.visibility</p:attrName>
                                        </p:attrNameLst>
                                      </p:cBhvr>
                                      <p:to>
                                        <p:strVal val="hidden"/>
                                      </p:to>
                                    </p:set>
                                  </p:sub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remove"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remove"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P spid="6" grpId="0" animBg="1"/>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olo 1"/>
          <p:cNvSpPr>
            <a:spLocks noGrp="1"/>
          </p:cNvSpPr>
          <p:nvPr>
            <p:ph type="title"/>
          </p:nvPr>
        </p:nvSpPr>
        <p:spPr/>
        <p:txBody>
          <a:bodyPr/>
          <a:lstStyle/>
          <a:p>
            <a:endParaRPr lang="it-IT" altLang="it-IT" smtClean="0"/>
          </a:p>
        </p:txBody>
      </p:sp>
      <p:pic>
        <p:nvPicPr>
          <p:cNvPr id="26627" name="Picture 2" descr="d:\utenti\d040754\Desktop\immagini\screenshot-www.qualita.polito.it-2016-11-16-10-14-08.png"/>
          <p:cNvPicPr>
            <a:picLocks noChangeAspect="1" noChangeArrowheads="1"/>
          </p:cNvPicPr>
          <p:nvPr/>
        </p:nvPicPr>
        <p:blipFill>
          <a:blip r:embed="rId2"/>
          <a:srcRect/>
          <a:stretch>
            <a:fillRect/>
          </a:stretch>
        </p:blipFill>
        <p:spPr bwMode="auto">
          <a:xfrm>
            <a:off x="393700" y="2636838"/>
            <a:ext cx="3424238" cy="1984375"/>
          </a:xfrm>
          <a:prstGeom prst="rect">
            <a:avLst/>
          </a:prstGeom>
          <a:noFill/>
          <a:ln w="9525">
            <a:noFill/>
            <a:miter lim="800000"/>
            <a:headEnd/>
            <a:tailEnd/>
          </a:ln>
        </p:spPr>
      </p:pic>
      <p:pic>
        <p:nvPicPr>
          <p:cNvPr id="26628" name="Picture 2"/>
          <p:cNvPicPr>
            <a:picLocks noChangeAspect="1" noChangeArrowheads="1"/>
          </p:cNvPicPr>
          <p:nvPr/>
        </p:nvPicPr>
        <p:blipFill>
          <a:blip r:embed="rId3"/>
          <a:srcRect t="11456" b="33113"/>
          <a:stretch>
            <a:fillRect/>
          </a:stretch>
        </p:blipFill>
        <p:spPr bwMode="auto">
          <a:xfrm>
            <a:off x="4500563" y="1125538"/>
            <a:ext cx="3959225" cy="1371600"/>
          </a:xfrm>
          <a:prstGeom prst="rect">
            <a:avLst/>
          </a:prstGeom>
          <a:noFill/>
          <a:ln w="9525">
            <a:noFill/>
            <a:miter lim="800000"/>
            <a:headEnd/>
            <a:tailEnd/>
          </a:ln>
        </p:spPr>
      </p:pic>
      <p:pic>
        <p:nvPicPr>
          <p:cNvPr id="26629" name="Picture 3"/>
          <p:cNvPicPr>
            <a:picLocks noChangeAspect="1" noChangeArrowheads="1"/>
          </p:cNvPicPr>
          <p:nvPr/>
        </p:nvPicPr>
        <p:blipFill>
          <a:blip r:embed="rId4" cstate="print"/>
          <a:srcRect l="20416" t="14673" r="21428" b="4083"/>
          <a:stretch>
            <a:fillRect/>
          </a:stretch>
        </p:blipFill>
        <p:spPr bwMode="auto">
          <a:xfrm>
            <a:off x="5638800" y="2514600"/>
            <a:ext cx="1979613" cy="1728788"/>
          </a:xfrm>
          <a:prstGeom prst="rect">
            <a:avLst/>
          </a:prstGeom>
          <a:noFill/>
          <a:ln w="9525">
            <a:noFill/>
            <a:miter lim="800000"/>
            <a:headEnd/>
            <a:tailEnd/>
          </a:ln>
        </p:spPr>
      </p:pic>
      <p:pic>
        <p:nvPicPr>
          <p:cNvPr id="26630" name="Picture 5"/>
          <p:cNvPicPr>
            <a:picLocks noChangeAspect="1" noChangeArrowheads="1"/>
          </p:cNvPicPr>
          <p:nvPr/>
        </p:nvPicPr>
        <p:blipFill>
          <a:blip r:embed="rId5"/>
          <a:srcRect t="11690" b="10889"/>
          <a:stretch>
            <a:fillRect/>
          </a:stretch>
        </p:blipFill>
        <p:spPr bwMode="auto">
          <a:xfrm>
            <a:off x="4687888" y="4365625"/>
            <a:ext cx="3584575" cy="1733550"/>
          </a:xfrm>
          <a:prstGeom prst="rect">
            <a:avLst/>
          </a:prstGeom>
          <a:noFill/>
          <a:ln w="9525">
            <a:noFill/>
            <a:miter lim="800000"/>
            <a:headEnd/>
            <a:tailEnd/>
          </a:ln>
        </p:spPr>
      </p:pic>
      <p:sp>
        <p:nvSpPr>
          <p:cNvPr id="11" name="Rettangolo 10"/>
          <p:cNvSpPr>
            <a:spLocks noChangeArrowheads="1"/>
          </p:cNvSpPr>
          <p:nvPr/>
        </p:nvSpPr>
        <p:spPr bwMode="auto">
          <a:xfrm>
            <a:off x="4140200" y="1609725"/>
            <a:ext cx="360363" cy="303213"/>
          </a:xfrm>
          <a:prstGeom prst="rect">
            <a:avLst/>
          </a:prstGeom>
          <a:noFill/>
          <a:ln w="38100" algn="ctr">
            <a:solidFill>
              <a:srgbClr val="FF7C11"/>
            </a:solidFill>
            <a:round/>
            <a:headEnd/>
            <a:tailEnd/>
          </a:ln>
        </p:spPr>
        <p:txBody>
          <a:bodyPr/>
          <a:lstStyle/>
          <a:p>
            <a:pPr defTabSz="449263" eaLnBrk="0" hangingPunct="0">
              <a:buClr>
                <a:srgbClr val="000000"/>
              </a:buClr>
              <a:buSzPct val="100000"/>
              <a:buFont typeface="Times New Roman" pitchFamily="18" charset="0"/>
              <a:buNone/>
            </a:pPr>
            <a:r>
              <a:rPr lang="it-IT" altLang="it-IT" sz="1600" b="1">
                <a:solidFill>
                  <a:srgbClr val="00377B"/>
                </a:solidFill>
                <a:latin typeface="Tahoma" pitchFamily="34" charset="0"/>
                <a:ea typeface="Arial Unicode MS" pitchFamily="34" charset="-128"/>
                <a:cs typeface="Arial Unicode MS" pitchFamily="34" charset="-128"/>
              </a:rPr>
              <a:t>1</a:t>
            </a:r>
          </a:p>
        </p:txBody>
      </p:sp>
      <p:sp>
        <p:nvSpPr>
          <p:cNvPr id="12" name="Rettangolo 11"/>
          <p:cNvSpPr>
            <a:spLocks noChangeArrowheads="1"/>
          </p:cNvSpPr>
          <p:nvPr/>
        </p:nvSpPr>
        <p:spPr bwMode="auto">
          <a:xfrm>
            <a:off x="4140200" y="3303588"/>
            <a:ext cx="360363" cy="373062"/>
          </a:xfrm>
          <a:prstGeom prst="rect">
            <a:avLst/>
          </a:prstGeom>
          <a:noFill/>
          <a:ln w="38100" algn="ctr">
            <a:solidFill>
              <a:srgbClr val="FF7C11"/>
            </a:solidFill>
            <a:round/>
            <a:headEnd/>
            <a:tailEnd/>
          </a:ln>
        </p:spPr>
        <p:txBody>
          <a:bodyPr/>
          <a:lstStyle/>
          <a:p>
            <a:pPr defTabSz="449263" eaLnBrk="0" hangingPunct="0">
              <a:buClr>
                <a:srgbClr val="000000"/>
              </a:buClr>
              <a:buSzPct val="100000"/>
              <a:buFont typeface="Times New Roman" pitchFamily="18" charset="0"/>
              <a:buNone/>
            </a:pPr>
            <a:r>
              <a:rPr lang="it-IT" altLang="it-IT" sz="1600" b="1">
                <a:solidFill>
                  <a:srgbClr val="00377B"/>
                </a:solidFill>
                <a:latin typeface="Tahoma" pitchFamily="34" charset="0"/>
                <a:ea typeface="Arial Unicode MS" pitchFamily="34" charset="-128"/>
                <a:cs typeface="Arial Unicode MS" pitchFamily="34" charset="-128"/>
              </a:rPr>
              <a:t>2</a:t>
            </a:r>
          </a:p>
        </p:txBody>
      </p:sp>
      <p:sp>
        <p:nvSpPr>
          <p:cNvPr id="13" name="Rettangolo 12"/>
          <p:cNvSpPr>
            <a:spLocks noChangeArrowheads="1"/>
          </p:cNvSpPr>
          <p:nvPr/>
        </p:nvSpPr>
        <p:spPr bwMode="auto">
          <a:xfrm>
            <a:off x="4140200" y="5084763"/>
            <a:ext cx="360363" cy="431800"/>
          </a:xfrm>
          <a:prstGeom prst="rect">
            <a:avLst/>
          </a:prstGeom>
          <a:noFill/>
          <a:ln w="38100" algn="ctr">
            <a:solidFill>
              <a:srgbClr val="FF7C11"/>
            </a:solidFill>
            <a:round/>
            <a:headEnd/>
            <a:tailEnd/>
          </a:ln>
        </p:spPr>
        <p:txBody>
          <a:bodyPr/>
          <a:lstStyle/>
          <a:p>
            <a:pPr defTabSz="449263" eaLnBrk="0" hangingPunct="0">
              <a:buClr>
                <a:srgbClr val="000000"/>
              </a:buClr>
              <a:buSzPct val="100000"/>
              <a:buFont typeface="Times New Roman" pitchFamily="18" charset="0"/>
              <a:buNone/>
            </a:pPr>
            <a:r>
              <a:rPr lang="it-IT" altLang="it-IT" sz="1600" b="1">
                <a:solidFill>
                  <a:srgbClr val="00377B"/>
                </a:solidFill>
                <a:latin typeface="Tahoma" pitchFamily="34" charset="0"/>
                <a:ea typeface="Arial Unicode MS" pitchFamily="34" charset="-128"/>
                <a:cs typeface="Arial Unicode MS" pitchFamily="34" charset="-128"/>
              </a:rPr>
              <a:t>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0"/>
                                        <p:tgtEl>
                                          <p:spTgt spid="11"/>
                                        </p:tgtEl>
                                      </p:cBhvr>
                                    </p:animEffect>
                                  </p:childTnLst>
                                  <p:subTnLst>
                                    <p:set>
                                      <p:cBhvr override="childStyle">
                                        <p:cTn dur="1" fill="hold" display="0" masterRel="sameClick" afterEffect="1">
                                          <p:stCondLst>
                                            <p:cond evt="end" delay="0">
                                              <p:tn val="5"/>
                                            </p:cond>
                                          </p:stCondLst>
                                        </p:cTn>
                                        <p:tgtEl>
                                          <p:spTgt spid="11"/>
                                        </p:tgtEl>
                                        <p:attrNameLst>
                                          <p:attrName>style.visibility</p:attrName>
                                        </p:attrNameLst>
                                      </p:cBhvr>
                                      <p:to>
                                        <p:strVal val="hidden"/>
                                      </p:to>
                                    </p:set>
                                  </p:sub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remove"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0"/>
                                        <p:tgtEl>
                                          <p:spTgt spid="1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remove"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autoUpdateAnimBg="0"/>
      <p:bldP spid="12"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23850" y="1268413"/>
            <a:ext cx="8559800" cy="4394200"/>
          </a:xfrm>
        </p:spPr>
        <p:txBody>
          <a:bodyPr/>
          <a:lstStyle/>
          <a:p>
            <a:pPr>
              <a:buClr>
                <a:srgbClr val="002060"/>
              </a:buClr>
              <a:buFont typeface="Wingdings" panose="05000000000000000000" pitchFamily="2" charset="2"/>
              <a:buChar char="ü"/>
              <a:defRPr/>
            </a:pPr>
            <a:r>
              <a:rPr lang="it-IT" sz="1600" dirty="0" smtClean="0">
                <a:solidFill>
                  <a:srgbClr val="00377B"/>
                </a:solidFill>
              </a:rPr>
              <a:t>Linee Guida ANVUR per la compilazione della Scheda Unica Annuale di Ricerca degli anni 2014, 2015, 2016. (</a:t>
            </a:r>
            <a:r>
              <a:rPr lang="it-IT" sz="1600" u="sng" dirty="0" smtClean="0">
                <a:solidFill>
                  <a:srgbClr val="00377B"/>
                </a:solidFill>
                <a:hlinkClick r:id="rId2"/>
              </a:rPr>
              <a:t>http://www.anvur.org/</a:t>
            </a:r>
            <a:r>
              <a:rPr lang="it-IT" sz="1600" u="sng" dirty="0" err="1" smtClean="0">
                <a:solidFill>
                  <a:srgbClr val="00377B"/>
                </a:solidFill>
                <a:hlinkClick r:id="rId2"/>
              </a:rPr>
              <a:t>attachments</a:t>
            </a:r>
            <a:r>
              <a:rPr lang="it-IT" sz="1600" u="sng" dirty="0" smtClean="0">
                <a:solidFill>
                  <a:srgbClr val="00377B"/>
                </a:solidFill>
                <a:hlinkClick r:id="rId2"/>
              </a:rPr>
              <a:t>/</a:t>
            </a:r>
            <a:r>
              <a:rPr lang="it-IT" sz="1600" u="sng" dirty="0" err="1" smtClean="0">
                <a:solidFill>
                  <a:srgbClr val="00377B"/>
                </a:solidFill>
                <a:hlinkClick r:id="rId2"/>
              </a:rPr>
              <a:t>article</a:t>
            </a:r>
            <a:r>
              <a:rPr lang="it-IT" sz="1600" u="sng" dirty="0" smtClean="0">
                <a:solidFill>
                  <a:srgbClr val="00377B"/>
                </a:solidFill>
                <a:hlinkClick r:id="rId2"/>
              </a:rPr>
              <a:t>/26/Linee_GuidaSUA_RD_2014-20~.pdf</a:t>
            </a:r>
            <a:r>
              <a:rPr lang="it-IT" sz="1600" dirty="0" smtClean="0">
                <a:solidFill>
                  <a:srgbClr val="00377B"/>
                </a:solidFill>
              </a:rPr>
              <a:t>).</a:t>
            </a:r>
          </a:p>
          <a:p>
            <a:pPr marL="285750" indent="-285750">
              <a:buClr>
                <a:srgbClr val="002060"/>
              </a:buClr>
              <a:buFont typeface="Wingdings" panose="05000000000000000000" pitchFamily="2" charset="2"/>
              <a:buChar char="ü"/>
              <a:defRPr/>
            </a:pPr>
            <a:endParaRPr lang="it-IT" sz="1600" dirty="0" smtClean="0">
              <a:solidFill>
                <a:srgbClr val="00377B"/>
              </a:solidFill>
            </a:endParaRPr>
          </a:p>
          <a:p>
            <a:pPr marL="0">
              <a:buClr>
                <a:srgbClr val="002060"/>
              </a:buClr>
              <a:buFont typeface="Wingdings" pitchFamily="2" charset="2"/>
              <a:buChar char="ü"/>
              <a:defRPr/>
            </a:pPr>
            <a:r>
              <a:rPr lang="it-IT" sz="1600" dirty="0" smtClean="0">
                <a:solidFill>
                  <a:srgbClr val="00377B"/>
                </a:solidFill>
              </a:rPr>
              <a:t>Le Politiche per la Qualità del Politecnico di Torino. (</a:t>
            </a:r>
            <a:r>
              <a:rPr lang="it-IT" sz="1600" u="sng" dirty="0" smtClean="0">
                <a:solidFill>
                  <a:srgbClr val="00377B"/>
                </a:solidFill>
                <a:hlinkClick r:id="rId3"/>
              </a:rPr>
              <a:t>http://www.qualita.polito.it/</a:t>
            </a:r>
            <a:r>
              <a:rPr lang="it-IT" sz="1600" u="sng" dirty="0" err="1" smtClean="0">
                <a:solidFill>
                  <a:srgbClr val="00377B"/>
                </a:solidFill>
                <a:hlinkClick r:id="rId3"/>
              </a:rPr>
              <a:t>presidio_della_qualita</a:t>
            </a:r>
            <a:r>
              <a:rPr lang="it-IT" sz="1600" u="sng" dirty="0" smtClean="0">
                <a:solidFill>
                  <a:srgbClr val="00377B"/>
                </a:solidFill>
                <a:hlinkClick r:id="rId3"/>
              </a:rPr>
              <a:t>/</a:t>
            </a:r>
            <a:r>
              <a:rPr lang="it-IT" sz="1600" u="sng" dirty="0" err="1" smtClean="0">
                <a:solidFill>
                  <a:srgbClr val="00377B"/>
                </a:solidFill>
                <a:hlinkClick r:id="rId3"/>
              </a:rPr>
              <a:t>documentazione_generale</a:t>
            </a:r>
            <a:r>
              <a:rPr lang="it-IT" sz="1600" u="sng" dirty="0" smtClean="0">
                <a:solidFill>
                  <a:srgbClr val="00377B"/>
                </a:solidFill>
                <a:hlinkClick r:id="rId3"/>
              </a:rPr>
              <a:t>/</a:t>
            </a:r>
            <a:r>
              <a:rPr lang="it-IT" sz="1600" u="sng" dirty="0" err="1" smtClean="0">
                <a:solidFill>
                  <a:srgbClr val="00377B"/>
                </a:solidFill>
                <a:hlinkClick r:id="rId3"/>
              </a:rPr>
              <a:t>documentazione_di_ateneo</a:t>
            </a:r>
            <a:r>
              <a:rPr lang="it-IT" sz="1600" dirty="0" smtClean="0">
                <a:solidFill>
                  <a:srgbClr val="00377B"/>
                </a:solidFill>
              </a:rPr>
              <a:t>).</a:t>
            </a:r>
          </a:p>
          <a:p>
            <a:pPr marL="0">
              <a:buClr>
                <a:srgbClr val="002060"/>
              </a:buClr>
              <a:buFont typeface="Wingdings" pitchFamily="2" charset="2"/>
              <a:buChar char="ü"/>
              <a:defRPr/>
            </a:pPr>
            <a:endParaRPr lang="it-IT" sz="1600" dirty="0">
              <a:solidFill>
                <a:srgbClr val="00377B"/>
              </a:solidFill>
            </a:endParaRPr>
          </a:p>
          <a:p>
            <a:pPr marL="0">
              <a:buClr>
                <a:srgbClr val="002060"/>
              </a:buClr>
              <a:buFont typeface="Wingdings" pitchFamily="2" charset="2"/>
              <a:buChar char="ü"/>
              <a:defRPr/>
            </a:pPr>
            <a:r>
              <a:rPr lang="it-IT" sz="1600" dirty="0" smtClean="0">
                <a:solidFill>
                  <a:srgbClr val="00377B"/>
                </a:solidFill>
              </a:rPr>
              <a:t>Action Plan </a:t>
            </a:r>
            <a:r>
              <a:rPr lang="it-IT" sz="1600" dirty="0" err="1" smtClean="0">
                <a:solidFill>
                  <a:srgbClr val="00377B"/>
                </a:solidFill>
              </a:rPr>
              <a:t>Horizon</a:t>
            </a:r>
            <a:r>
              <a:rPr lang="it-IT" sz="1600" dirty="0" smtClean="0">
                <a:solidFill>
                  <a:srgbClr val="00377B"/>
                </a:solidFill>
              </a:rPr>
              <a:t> 2020</a:t>
            </a:r>
            <a:r>
              <a:rPr lang="it-IT" sz="1600" dirty="0">
                <a:solidFill>
                  <a:srgbClr val="00377B"/>
                </a:solidFill>
              </a:rPr>
              <a:t>. (</a:t>
            </a:r>
            <a:r>
              <a:rPr lang="it-IT" sz="1600" dirty="0">
                <a:solidFill>
                  <a:srgbClr val="00377B"/>
                </a:solidFill>
                <a:hlinkClick r:id="rId4"/>
              </a:rPr>
              <a:t>http://www.pianostrategico.polito.it</a:t>
            </a:r>
            <a:r>
              <a:rPr lang="it-IT" sz="1600" dirty="0" smtClean="0">
                <a:solidFill>
                  <a:srgbClr val="00377B"/>
                </a:solidFill>
                <a:hlinkClick r:id="rId4"/>
              </a:rPr>
              <a:t>/</a:t>
            </a:r>
            <a:r>
              <a:rPr lang="it-IT" sz="1600" dirty="0" smtClean="0">
                <a:solidFill>
                  <a:srgbClr val="00377B"/>
                </a:solidFill>
              </a:rPr>
              <a:t>). </a:t>
            </a:r>
          </a:p>
        </p:txBody>
      </p:sp>
      <p:sp>
        <p:nvSpPr>
          <p:cNvPr id="2" name="Rettangolo 1"/>
          <p:cNvSpPr/>
          <p:nvPr/>
        </p:nvSpPr>
        <p:spPr>
          <a:xfrm>
            <a:off x="2700338" y="450850"/>
            <a:ext cx="3900487" cy="400050"/>
          </a:xfrm>
          <a:prstGeom prst="rect">
            <a:avLst/>
          </a:prstGeom>
        </p:spPr>
        <p:txBody>
          <a:bodyPr>
            <a:spAutoFit/>
          </a:bodyPr>
          <a:lstStyle/>
          <a:p>
            <a:pPr>
              <a:defRPr/>
            </a:pPr>
            <a:r>
              <a:rPr lang="it-IT" sz="2000" kern="0" dirty="0">
                <a:solidFill>
                  <a:srgbClr val="00377B"/>
                </a:solidFill>
                <a:latin typeface="Tahoma"/>
                <a:ea typeface="Arial Unicode MS" pitchFamily="34" charset="-128"/>
                <a:cs typeface="Arial Unicode MS"/>
              </a:rPr>
              <a:t>Documentazione a supporto</a:t>
            </a:r>
            <a:endParaRPr lang="it-IT"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Gruppo 1"/>
          <p:cNvGrpSpPr>
            <a:grpSpLocks/>
          </p:cNvGrpSpPr>
          <p:nvPr/>
        </p:nvGrpSpPr>
        <p:grpSpPr bwMode="auto">
          <a:xfrm>
            <a:off x="60325" y="2060575"/>
            <a:ext cx="9013825" cy="3041650"/>
            <a:chOff x="12020" y="2475589"/>
            <a:chExt cx="9139056" cy="3041643"/>
          </a:xfrm>
        </p:grpSpPr>
        <p:sp>
          <p:nvSpPr>
            <p:cNvPr id="3" name="Ovale 2"/>
            <p:cNvSpPr/>
            <p:nvPr/>
          </p:nvSpPr>
          <p:spPr>
            <a:xfrm>
              <a:off x="7668676" y="2475589"/>
              <a:ext cx="1482400" cy="1482722"/>
            </a:xfrm>
            <a:prstGeom prst="ellipse">
              <a:avLst/>
            </a:prstGeom>
            <a:solidFill>
              <a:srgbClr val="0033CC"/>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5" name="Figura a mano libera 4"/>
            <p:cNvSpPr/>
            <p:nvPr/>
          </p:nvSpPr>
          <p:spPr>
            <a:xfrm>
              <a:off x="7718572" y="2524802"/>
              <a:ext cx="1384218" cy="1384297"/>
            </a:xfrm>
            <a:custGeom>
              <a:avLst/>
              <a:gdLst>
                <a:gd name="connsiteX0" fmla="*/ 0 w 1383494"/>
                <a:gd name="connsiteY0" fmla="*/ 691638 h 1383276"/>
                <a:gd name="connsiteX1" fmla="*/ 691747 w 1383494"/>
                <a:gd name="connsiteY1" fmla="*/ 0 h 1383276"/>
                <a:gd name="connsiteX2" fmla="*/ 1383494 w 1383494"/>
                <a:gd name="connsiteY2" fmla="*/ 691638 h 1383276"/>
                <a:gd name="connsiteX3" fmla="*/ 691747 w 1383494"/>
                <a:gd name="connsiteY3" fmla="*/ 1383276 h 1383276"/>
                <a:gd name="connsiteX4" fmla="*/ 0 w 1383494"/>
                <a:gd name="connsiteY4" fmla="*/ 691638 h 1383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3494" h="1383276">
                  <a:moveTo>
                    <a:pt x="0" y="691638"/>
                  </a:moveTo>
                  <a:cubicBezTo>
                    <a:pt x="0" y="309657"/>
                    <a:pt x="309706" y="0"/>
                    <a:pt x="691747" y="0"/>
                  </a:cubicBezTo>
                  <a:cubicBezTo>
                    <a:pt x="1073788" y="0"/>
                    <a:pt x="1383494" y="309657"/>
                    <a:pt x="1383494" y="691638"/>
                  </a:cubicBezTo>
                  <a:cubicBezTo>
                    <a:pt x="1383494" y="1073619"/>
                    <a:pt x="1073788" y="1383276"/>
                    <a:pt x="691747" y="1383276"/>
                  </a:cubicBezTo>
                  <a:cubicBezTo>
                    <a:pt x="309706" y="1383276"/>
                    <a:pt x="0" y="1073619"/>
                    <a:pt x="0" y="691638"/>
                  </a:cubicBezTo>
                  <a:close/>
                </a:path>
              </a:pathLst>
            </a:custGeom>
            <a:solidFill>
              <a:srgbClr val="F5750B"/>
            </a:solidFill>
            <a:ln>
              <a:solidFill>
                <a:srgbClr val="F5750B"/>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lIns="216826" tIns="216698" rIns="216827" bIns="216698" spcCol="1270" anchor="ctr"/>
            <a:lstStyle/>
            <a:p>
              <a:pPr algn="ctr" defTabSz="666750">
                <a:lnSpc>
                  <a:spcPct val="90000"/>
                </a:lnSpc>
                <a:spcAft>
                  <a:spcPct val="35000"/>
                </a:spcAft>
                <a:defRPr/>
              </a:pPr>
              <a:r>
                <a:rPr lang="it-IT" sz="1500" b="1" dirty="0">
                  <a:solidFill>
                    <a:srgbClr val="002060"/>
                  </a:solidFill>
                </a:rPr>
                <a:t>15 Giugno 2017</a:t>
              </a:r>
            </a:p>
          </p:txBody>
        </p:sp>
        <p:sp>
          <p:nvSpPr>
            <p:cNvPr id="6" name="Figura a mano libera 5"/>
            <p:cNvSpPr/>
            <p:nvPr/>
          </p:nvSpPr>
          <p:spPr>
            <a:xfrm>
              <a:off x="7718572" y="3985299"/>
              <a:ext cx="1384218" cy="1531933"/>
            </a:xfrm>
            <a:custGeom>
              <a:avLst/>
              <a:gdLst>
                <a:gd name="connsiteX0" fmla="*/ 0 w 1383494"/>
                <a:gd name="connsiteY0" fmla="*/ 0 h 812437"/>
                <a:gd name="connsiteX1" fmla="*/ 1383494 w 1383494"/>
                <a:gd name="connsiteY1" fmla="*/ 0 h 812437"/>
                <a:gd name="connsiteX2" fmla="*/ 1383494 w 1383494"/>
                <a:gd name="connsiteY2" fmla="*/ 812437 h 812437"/>
                <a:gd name="connsiteX3" fmla="*/ 0 w 1383494"/>
                <a:gd name="connsiteY3" fmla="*/ 812437 h 812437"/>
                <a:gd name="connsiteX4" fmla="*/ 0 w 1383494"/>
                <a:gd name="connsiteY4" fmla="*/ 0 h 8124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3494" h="812437">
                  <a:moveTo>
                    <a:pt x="0" y="0"/>
                  </a:moveTo>
                  <a:lnTo>
                    <a:pt x="1383494" y="0"/>
                  </a:lnTo>
                  <a:lnTo>
                    <a:pt x="1383494" y="812437"/>
                  </a:lnTo>
                  <a:lnTo>
                    <a:pt x="0" y="812437"/>
                  </a:lnTo>
                  <a:lnTo>
                    <a:pt x="0" y="0"/>
                  </a:lnTo>
                  <a:close/>
                </a:path>
              </a:pathLst>
            </a:custGeom>
            <a:gradFill flip="none" rotWithShape="1">
              <a:gsLst>
                <a:gs pos="0">
                  <a:srgbClr val="002060"/>
                </a:gs>
                <a:gs pos="18000">
                  <a:srgbClr val="85C2FF"/>
                </a:gs>
                <a:gs pos="100000">
                  <a:srgbClr val="C4D6EB"/>
                </a:gs>
                <a:gs pos="100000">
                  <a:srgbClr val="FFEBFA"/>
                </a:gs>
              </a:gsLst>
              <a:lin ang="16200000" scaled="1"/>
              <a:tileRect/>
            </a:gradFill>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lIns="38100" tIns="38100" rIns="38100" bIns="38100" spcCol="1270"/>
            <a:lstStyle/>
            <a:p>
              <a:pPr marL="57150" lvl="1" indent="-57150" defTabSz="444500">
                <a:lnSpc>
                  <a:spcPct val="90000"/>
                </a:lnSpc>
                <a:spcAft>
                  <a:spcPct val="15000"/>
                </a:spcAft>
                <a:buFontTx/>
                <a:buChar char="••"/>
                <a:defRPr/>
              </a:pPr>
              <a:r>
                <a:rPr lang="it-IT" sz="1100" b="1" dirty="0">
                  <a:solidFill>
                    <a:srgbClr val="002060"/>
                  </a:solidFill>
                </a:rPr>
                <a:t>Approvazione in Dipartimento del documento finale</a:t>
              </a:r>
            </a:p>
            <a:p>
              <a:pPr marL="57150" lvl="1" indent="-57150" defTabSz="444500">
                <a:lnSpc>
                  <a:spcPct val="90000"/>
                </a:lnSpc>
                <a:spcAft>
                  <a:spcPct val="15000"/>
                </a:spcAft>
                <a:buFontTx/>
                <a:buChar char="••"/>
                <a:defRPr/>
              </a:pPr>
              <a:r>
                <a:rPr lang="it-IT" sz="1100" b="1" dirty="0">
                  <a:solidFill>
                    <a:srgbClr val="002060"/>
                  </a:solidFill>
                </a:rPr>
                <a:t>Chiusura della SUA-RD sulla procedura CINECA</a:t>
              </a:r>
            </a:p>
          </p:txBody>
        </p:sp>
        <p:sp>
          <p:nvSpPr>
            <p:cNvPr id="7" name="Goccia 6"/>
            <p:cNvSpPr/>
            <p:nvPr/>
          </p:nvSpPr>
          <p:spPr>
            <a:xfrm rot="2700000">
              <a:off x="6137827" y="2475750"/>
              <a:ext cx="1482722" cy="1482401"/>
            </a:xfrm>
            <a:prstGeom prst="teardrop">
              <a:avLst>
                <a:gd name="adj" fmla="val 100000"/>
              </a:avLst>
            </a:prstGeom>
            <a:solidFill>
              <a:srgbClr val="F5750B"/>
            </a:solidFill>
            <a:ln>
              <a:solidFill>
                <a:srgbClr val="F5750B"/>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 name="Figura a mano libera 7"/>
            <p:cNvSpPr/>
            <p:nvPr/>
          </p:nvSpPr>
          <p:spPr>
            <a:xfrm>
              <a:off x="6187885" y="2524802"/>
              <a:ext cx="1382608" cy="1384297"/>
            </a:xfrm>
            <a:custGeom>
              <a:avLst/>
              <a:gdLst>
                <a:gd name="connsiteX0" fmla="*/ 0 w 1383494"/>
                <a:gd name="connsiteY0" fmla="*/ 691638 h 1383276"/>
                <a:gd name="connsiteX1" fmla="*/ 691747 w 1383494"/>
                <a:gd name="connsiteY1" fmla="*/ 0 h 1383276"/>
                <a:gd name="connsiteX2" fmla="*/ 1383494 w 1383494"/>
                <a:gd name="connsiteY2" fmla="*/ 691638 h 1383276"/>
                <a:gd name="connsiteX3" fmla="*/ 691747 w 1383494"/>
                <a:gd name="connsiteY3" fmla="*/ 1383276 h 1383276"/>
                <a:gd name="connsiteX4" fmla="*/ 0 w 1383494"/>
                <a:gd name="connsiteY4" fmla="*/ 691638 h 1383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3494" h="1383276">
                  <a:moveTo>
                    <a:pt x="0" y="691638"/>
                  </a:moveTo>
                  <a:cubicBezTo>
                    <a:pt x="0" y="309657"/>
                    <a:pt x="309706" y="0"/>
                    <a:pt x="691747" y="0"/>
                  </a:cubicBezTo>
                  <a:cubicBezTo>
                    <a:pt x="1073788" y="0"/>
                    <a:pt x="1383494" y="309657"/>
                    <a:pt x="1383494" y="691638"/>
                  </a:cubicBezTo>
                  <a:cubicBezTo>
                    <a:pt x="1383494" y="1073619"/>
                    <a:pt x="1073788" y="1383276"/>
                    <a:pt x="691747" y="1383276"/>
                  </a:cubicBezTo>
                  <a:cubicBezTo>
                    <a:pt x="309706" y="1383276"/>
                    <a:pt x="0" y="1073619"/>
                    <a:pt x="0" y="691638"/>
                  </a:cubicBezTo>
                  <a:close/>
                </a:path>
              </a:pathLst>
            </a:custGeom>
            <a:solidFill>
              <a:srgbClr val="A9C4F1"/>
            </a:solidFill>
            <a:ln>
              <a:solidFill>
                <a:srgbClr val="F5750B"/>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lIns="216827" tIns="216698" rIns="216826" bIns="216698" spcCol="1270" anchor="ctr"/>
            <a:lstStyle/>
            <a:p>
              <a:pPr algn="ctr" defTabSz="666750">
                <a:lnSpc>
                  <a:spcPct val="90000"/>
                </a:lnSpc>
                <a:spcAft>
                  <a:spcPct val="35000"/>
                </a:spcAft>
                <a:defRPr/>
              </a:pPr>
              <a:r>
                <a:rPr lang="it-IT" sz="1500">
                  <a:solidFill>
                    <a:srgbClr val="002060"/>
                  </a:solidFill>
                </a:rPr>
                <a:t>Aprile </a:t>
              </a:r>
            </a:p>
            <a:p>
              <a:pPr algn="ctr" defTabSz="666750">
                <a:lnSpc>
                  <a:spcPct val="90000"/>
                </a:lnSpc>
                <a:spcAft>
                  <a:spcPct val="35000"/>
                </a:spcAft>
                <a:defRPr/>
              </a:pPr>
              <a:r>
                <a:rPr lang="it-IT" sz="1500">
                  <a:solidFill>
                    <a:srgbClr val="002060"/>
                  </a:solidFill>
                </a:rPr>
                <a:t>2017</a:t>
              </a:r>
              <a:endParaRPr lang="it-IT" sz="1500" dirty="0">
                <a:solidFill>
                  <a:srgbClr val="002060"/>
                </a:solidFill>
              </a:endParaRPr>
            </a:p>
          </p:txBody>
        </p:sp>
        <p:sp>
          <p:nvSpPr>
            <p:cNvPr id="9" name="Figura a mano libera 8"/>
            <p:cNvSpPr/>
            <p:nvPr/>
          </p:nvSpPr>
          <p:spPr>
            <a:xfrm>
              <a:off x="6187885" y="3985299"/>
              <a:ext cx="1382608" cy="1531933"/>
            </a:xfrm>
            <a:custGeom>
              <a:avLst/>
              <a:gdLst>
                <a:gd name="connsiteX0" fmla="*/ 0 w 1383494"/>
                <a:gd name="connsiteY0" fmla="*/ 0 h 812437"/>
                <a:gd name="connsiteX1" fmla="*/ 1383494 w 1383494"/>
                <a:gd name="connsiteY1" fmla="*/ 0 h 812437"/>
                <a:gd name="connsiteX2" fmla="*/ 1383494 w 1383494"/>
                <a:gd name="connsiteY2" fmla="*/ 812437 h 812437"/>
                <a:gd name="connsiteX3" fmla="*/ 0 w 1383494"/>
                <a:gd name="connsiteY3" fmla="*/ 812437 h 812437"/>
                <a:gd name="connsiteX4" fmla="*/ 0 w 1383494"/>
                <a:gd name="connsiteY4" fmla="*/ 0 h 8124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3494" h="812437">
                  <a:moveTo>
                    <a:pt x="0" y="0"/>
                  </a:moveTo>
                  <a:lnTo>
                    <a:pt x="1383494" y="0"/>
                  </a:lnTo>
                  <a:lnTo>
                    <a:pt x="1383494" y="812437"/>
                  </a:lnTo>
                  <a:lnTo>
                    <a:pt x="0" y="812437"/>
                  </a:lnTo>
                  <a:lnTo>
                    <a:pt x="0" y="0"/>
                  </a:lnTo>
                  <a:close/>
                </a:path>
              </a:pathLst>
            </a:custGeom>
            <a:gradFill flip="none" rotWithShape="1">
              <a:gsLst>
                <a:gs pos="0">
                  <a:srgbClr val="002060"/>
                </a:gs>
                <a:gs pos="18000">
                  <a:srgbClr val="85C2FF"/>
                </a:gs>
                <a:gs pos="100000">
                  <a:srgbClr val="C4D6EB"/>
                </a:gs>
                <a:gs pos="100000">
                  <a:srgbClr val="FFEBFA"/>
                </a:gs>
              </a:gsLst>
              <a:lin ang="16200000" scaled="1"/>
              <a:tileRect/>
            </a:gradFill>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lIns="38100" tIns="38100" rIns="38100" bIns="38100" spcCol="1270"/>
            <a:lstStyle/>
            <a:p>
              <a:pPr marL="0" lvl="1" defTabSz="444500">
                <a:lnSpc>
                  <a:spcPct val="90000"/>
                </a:lnSpc>
                <a:spcAft>
                  <a:spcPct val="15000"/>
                </a:spcAft>
                <a:defRPr/>
              </a:pPr>
              <a:r>
                <a:rPr lang="it-IT" sz="1100" dirty="0">
                  <a:solidFill>
                    <a:srgbClr val="002060"/>
                  </a:solidFill>
                </a:rPr>
                <a:t>Restituzione da parte del PQA ai Dipartimenti dei suggerimenti sulla documentazione trasmessa</a:t>
              </a:r>
            </a:p>
          </p:txBody>
        </p:sp>
        <p:sp>
          <p:nvSpPr>
            <p:cNvPr id="10" name="Goccia 9"/>
            <p:cNvSpPr/>
            <p:nvPr/>
          </p:nvSpPr>
          <p:spPr>
            <a:xfrm rot="2700000">
              <a:off x="4605531" y="2475750"/>
              <a:ext cx="1482722" cy="1482401"/>
            </a:xfrm>
            <a:prstGeom prst="teardrop">
              <a:avLst>
                <a:gd name="adj" fmla="val 100000"/>
              </a:avLst>
            </a:prstGeom>
            <a:solidFill>
              <a:srgbClr val="F5750B"/>
            </a:solidFill>
            <a:ln>
              <a:solidFill>
                <a:srgbClr val="F5750B"/>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Figura a mano libera 10"/>
            <p:cNvSpPr/>
            <p:nvPr/>
          </p:nvSpPr>
          <p:spPr>
            <a:xfrm>
              <a:off x="4655588" y="2524802"/>
              <a:ext cx="1384218" cy="1384297"/>
            </a:xfrm>
            <a:custGeom>
              <a:avLst/>
              <a:gdLst>
                <a:gd name="connsiteX0" fmla="*/ 0 w 1383494"/>
                <a:gd name="connsiteY0" fmla="*/ 691638 h 1383276"/>
                <a:gd name="connsiteX1" fmla="*/ 691747 w 1383494"/>
                <a:gd name="connsiteY1" fmla="*/ 0 h 1383276"/>
                <a:gd name="connsiteX2" fmla="*/ 1383494 w 1383494"/>
                <a:gd name="connsiteY2" fmla="*/ 691638 h 1383276"/>
                <a:gd name="connsiteX3" fmla="*/ 691747 w 1383494"/>
                <a:gd name="connsiteY3" fmla="*/ 1383276 h 1383276"/>
                <a:gd name="connsiteX4" fmla="*/ 0 w 1383494"/>
                <a:gd name="connsiteY4" fmla="*/ 691638 h 1383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3494" h="1383276">
                  <a:moveTo>
                    <a:pt x="0" y="691638"/>
                  </a:moveTo>
                  <a:cubicBezTo>
                    <a:pt x="0" y="309657"/>
                    <a:pt x="309706" y="0"/>
                    <a:pt x="691747" y="0"/>
                  </a:cubicBezTo>
                  <a:cubicBezTo>
                    <a:pt x="1073788" y="0"/>
                    <a:pt x="1383494" y="309657"/>
                    <a:pt x="1383494" y="691638"/>
                  </a:cubicBezTo>
                  <a:cubicBezTo>
                    <a:pt x="1383494" y="1073619"/>
                    <a:pt x="1073788" y="1383276"/>
                    <a:pt x="691747" y="1383276"/>
                  </a:cubicBezTo>
                  <a:cubicBezTo>
                    <a:pt x="309706" y="1383276"/>
                    <a:pt x="0" y="1073619"/>
                    <a:pt x="0" y="691638"/>
                  </a:cubicBezTo>
                  <a:close/>
                </a:path>
              </a:pathLst>
            </a:custGeom>
            <a:solidFill>
              <a:srgbClr val="A9C4F1"/>
            </a:solidFill>
            <a:ln>
              <a:solidFill>
                <a:srgbClr val="F5750B"/>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lIns="216827" tIns="216698" rIns="216826" bIns="216698" spcCol="1270" anchor="ctr"/>
            <a:lstStyle/>
            <a:p>
              <a:pPr algn="ctr" defTabSz="666750">
                <a:lnSpc>
                  <a:spcPct val="90000"/>
                </a:lnSpc>
                <a:spcAft>
                  <a:spcPct val="35000"/>
                </a:spcAft>
                <a:defRPr/>
              </a:pPr>
              <a:r>
                <a:rPr lang="it-IT" sz="1500">
                  <a:solidFill>
                    <a:srgbClr val="002060"/>
                  </a:solidFill>
                </a:rPr>
                <a:t>Marzo </a:t>
              </a:r>
            </a:p>
            <a:p>
              <a:pPr algn="ctr" defTabSz="666750">
                <a:lnSpc>
                  <a:spcPct val="90000"/>
                </a:lnSpc>
                <a:spcAft>
                  <a:spcPct val="35000"/>
                </a:spcAft>
                <a:defRPr/>
              </a:pPr>
              <a:r>
                <a:rPr lang="it-IT" sz="1500">
                  <a:solidFill>
                    <a:srgbClr val="002060"/>
                  </a:solidFill>
                </a:rPr>
                <a:t>2017</a:t>
              </a:r>
              <a:endParaRPr lang="it-IT" sz="1500" dirty="0">
                <a:solidFill>
                  <a:srgbClr val="002060"/>
                </a:solidFill>
              </a:endParaRPr>
            </a:p>
          </p:txBody>
        </p:sp>
        <p:sp>
          <p:nvSpPr>
            <p:cNvPr id="12" name="Figura a mano libera 11"/>
            <p:cNvSpPr/>
            <p:nvPr/>
          </p:nvSpPr>
          <p:spPr>
            <a:xfrm>
              <a:off x="4655588" y="3985299"/>
              <a:ext cx="1384218" cy="1531933"/>
            </a:xfrm>
            <a:custGeom>
              <a:avLst/>
              <a:gdLst>
                <a:gd name="connsiteX0" fmla="*/ 0 w 1383494"/>
                <a:gd name="connsiteY0" fmla="*/ 0 h 812437"/>
                <a:gd name="connsiteX1" fmla="*/ 1383494 w 1383494"/>
                <a:gd name="connsiteY1" fmla="*/ 0 h 812437"/>
                <a:gd name="connsiteX2" fmla="*/ 1383494 w 1383494"/>
                <a:gd name="connsiteY2" fmla="*/ 812437 h 812437"/>
                <a:gd name="connsiteX3" fmla="*/ 0 w 1383494"/>
                <a:gd name="connsiteY3" fmla="*/ 812437 h 812437"/>
                <a:gd name="connsiteX4" fmla="*/ 0 w 1383494"/>
                <a:gd name="connsiteY4" fmla="*/ 0 h 8124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3494" h="812437">
                  <a:moveTo>
                    <a:pt x="0" y="0"/>
                  </a:moveTo>
                  <a:lnTo>
                    <a:pt x="1383494" y="0"/>
                  </a:lnTo>
                  <a:lnTo>
                    <a:pt x="1383494" y="812437"/>
                  </a:lnTo>
                  <a:lnTo>
                    <a:pt x="0" y="812437"/>
                  </a:lnTo>
                  <a:lnTo>
                    <a:pt x="0" y="0"/>
                  </a:lnTo>
                  <a:close/>
                </a:path>
              </a:pathLst>
            </a:custGeom>
            <a:gradFill flip="none" rotWithShape="1">
              <a:gsLst>
                <a:gs pos="0">
                  <a:srgbClr val="002060"/>
                </a:gs>
                <a:gs pos="18000">
                  <a:srgbClr val="85C2FF"/>
                </a:gs>
                <a:gs pos="100000">
                  <a:srgbClr val="C4D6EB"/>
                </a:gs>
                <a:gs pos="100000">
                  <a:srgbClr val="FFEBFA"/>
                </a:gs>
              </a:gsLst>
              <a:lin ang="16200000" scaled="1"/>
              <a:tileRect/>
            </a:gradFill>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lIns="38100" tIns="38100" rIns="38100" bIns="38100" spcCol="1270"/>
            <a:lstStyle/>
            <a:p>
              <a:pPr marL="57150" lvl="1" indent="-57150" defTabSz="444500">
                <a:lnSpc>
                  <a:spcPct val="90000"/>
                </a:lnSpc>
                <a:spcAft>
                  <a:spcPct val="15000"/>
                </a:spcAft>
                <a:buFontTx/>
                <a:buChar char="••"/>
                <a:defRPr/>
              </a:pPr>
              <a:r>
                <a:rPr lang="it-IT" sz="1100">
                  <a:solidFill>
                    <a:srgbClr val="002060"/>
                  </a:solidFill>
                </a:rPr>
                <a:t>Incontro di follow up sul documento</a:t>
              </a:r>
              <a:endParaRPr lang="it-IT" sz="1100" dirty="0">
                <a:solidFill>
                  <a:srgbClr val="002060"/>
                </a:solidFill>
              </a:endParaRPr>
            </a:p>
            <a:p>
              <a:pPr marL="57150" lvl="1" indent="-57150" defTabSz="444500">
                <a:lnSpc>
                  <a:spcPct val="90000"/>
                </a:lnSpc>
                <a:spcAft>
                  <a:spcPct val="15000"/>
                </a:spcAft>
                <a:buFontTx/>
                <a:buChar char="••"/>
                <a:defRPr/>
              </a:pPr>
              <a:r>
                <a:rPr lang="it-IT" sz="1100">
                  <a:solidFill>
                    <a:srgbClr val="002060"/>
                  </a:solidFill>
                </a:rPr>
                <a:t>Invio al PQA delle bozze della sezione B3 dedicata al Riesame</a:t>
              </a:r>
              <a:endParaRPr lang="it-IT" sz="1100" dirty="0">
                <a:solidFill>
                  <a:srgbClr val="002060"/>
                </a:solidFill>
              </a:endParaRPr>
            </a:p>
          </p:txBody>
        </p:sp>
        <p:sp>
          <p:nvSpPr>
            <p:cNvPr id="13" name="Goccia 12"/>
            <p:cNvSpPr/>
            <p:nvPr/>
          </p:nvSpPr>
          <p:spPr>
            <a:xfrm rot="2700000">
              <a:off x="3074844" y="2475750"/>
              <a:ext cx="1482722" cy="1482400"/>
            </a:xfrm>
            <a:prstGeom prst="teardrop">
              <a:avLst>
                <a:gd name="adj" fmla="val 100000"/>
              </a:avLst>
            </a:prstGeom>
            <a:solidFill>
              <a:srgbClr val="F5750B"/>
            </a:solidFill>
            <a:ln>
              <a:solidFill>
                <a:srgbClr val="F5750B"/>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4" name="Figura a mano libera 13"/>
            <p:cNvSpPr/>
            <p:nvPr/>
          </p:nvSpPr>
          <p:spPr>
            <a:xfrm>
              <a:off x="3124900" y="2524802"/>
              <a:ext cx="1382609" cy="1384297"/>
            </a:xfrm>
            <a:custGeom>
              <a:avLst/>
              <a:gdLst>
                <a:gd name="connsiteX0" fmla="*/ 0 w 1383494"/>
                <a:gd name="connsiteY0" fmla="*/ 691638 h 1383276"/>
                <a:gd name="connsiteX1" fmla="*/ 691747 w 1383494"/>
                <a:gd name="connsiteY1" fmla="*/ 0 h 1383276"/>
                <a:gd name="connsiteX2" fmla="*/ 1383494 w 1383494"/>
                <a:gd name="connsiteY2" fmla="*/ 691638 h 1383276"/>
                <a:gd name="connsiteX3" fmla="*/ 691747 w 1383494"/>
                <a:gd name="connsiteY3" fmla="*/ 1383276 h 1383276"/>
                <a:gd name="connsiteX4" fmla="*/ 0 w 1383494"/>
                <a:gd name="connsiteY4" fmla="*/ 691638 h 1383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3494" h="1383276">
                  <a:moveTo>
                    <a:pt x="0" y="691638"/>
                  </a:moveTo>
                  <a:cubicBezTo>
                    <a:pt x="0" y="309657"/>
                    <a:pt x="309706" y="0"/>
                    <a:pt x="691747" y="0"/>
                  </a:cubicBezTo>
                  <a:cubicBezTo>
                    <a:pt x="1073788" y="0"/>
                    <a:pt x="1383494" y="309657"/>
                    <a:pt x="1383494" y="691638"/>
                  </a:cubicBezTo>
                  <a:cubicBezTo>
                    <a:pt x="1383494" y="1073619"/>
                    <a:pt x="1073788" y="1383276"/>
                    <a:pt x="691747" y="1383276"/>
                  </a:cubicBezTo>
                  <a:cubicBezTo>
                    <a:pt x="309706" y="1383276"/>
                    <a:pt x="0" y="1073619"/>
                    <a:pt x="0" y="691638"/>
                  </a:cubicBezTo>
                  <a:close/>
                </a:path>
              </a:pathLst>
            </a:custGeom>
            <a:solidFill>
              <a:srgbClr val="A9C4F1"/>
            </a:solidFill>
            <a:ln>
              <a:solidFill>
                <a:srgbClr val="F5750B"/>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lIns="215885" tIns="216698" rIns="217768" bIns="216698" spcCol="1270" anchor="ctr"/>
            <a:lstStyle/>
            <a:p>
              <a:pPr algn="ctr" defTabSz="666750">
                <a:lnSpc>
                  <a:spcPct val="90000"/>
                </a:lnSpc>
                <a:spcAft>
                  <a:spcPct val="35000"/>
                </a:spcAft>
                <a:defRPr/>
              </a:pPr>
              <a:r>
                <a:rPr lang="it-IT" sz="1500" dirty="0">
                  <a:solidFill>
                    <a:srgbClr val="002060"/>
                  </a:solidFill>
                </a:rPr>
                <a:t>15 Gennaio 2017</a:t>
              </a:r>
            </a:p>
          </p:txBody>
        </p:sp>
        <p:sp>
          <p:nvSpPr>
            <p:cNvPr id="15" name="Figura a mano libera 14"/>
            <p:cNvSpPr/>
            <p:nvPr/>
          </p:nvSpPr>
          <p:spPr>
            <a:xfrm>
              <a:off x="3124900" y="3985299"/>
              <a:ext cx="1382609" cy="1531933"/>
            </a:xfrm>
            <a:custGeom>
              <a:avLst/>
              <a:gdLst>
                <a:gd name="connsiteX0" fmla="*/ 0 w 1383494"/>
                <a:gd name="connsiteY0" fmla="*/ 0 h 812437"/>
                <a:gd name="connsiteX1" fmla="*/ 1383494 w 1383494"/>
                <a:gd name="connsiteY1" fmla="*/ 0 h 812437"/>
                <a:gd name="connsiteX2" fmla="*/ 1383494 w 1383494"/>
                <a:gd name="connsiteY2" fmla="*/ 812437 h 812437"/>
                <a:gd name="connsiteX3" fmla="*/ 0 w 1383494"/>
                <a:gd name="connsiteY3" fmla="*/ 812437 h 812437"/>
                <a:gd name="connsiteX4" fmla="*/ 0 w 1383494"/>
                <a:gd name="connsiteY4" fmla="*/ 0 h 8124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3494" h="812437">
                  <a:moveTo>
                    <a:pt x="0" y="0"/>
                  </a:moveTo>
                  <a:lnTo>
                    <a:pt x="1383494" y="0"/>
                  </a:lnTo>
                  <a:lnTo>
                    <a:pt x="1383494" y="812437"/>
                  </a:lnTo>
                  <a:lnTo>
                    <a:pt x="0" y="812437"/>
                  </a:lnTo>
                  <a:lnTo>
                    <a:pt x="0" y="0"/>
                  </a:lnTo>
                  <a:close/>
                </a:path>
              </a:pathLst>
            </a:custGeom>
            <a:gradFill flip="none" rotWithShape="1">
              <a:gsLst>
                <a:gs pos="0">
                  <a:srgbClr val="002060"/>
                </a:gs>
                <a:gs pos="18000">
                  <a:srgbClr val="85C2FF"/>
                </a:gs>
                <a:gs pos="100000">
                  <a:srgbClr val="C4D6EB"/>
                </a:gs>
                <a:gs pos="100000">
                  <a:srgbClr val="FFEBFA"/>
                </a:gs>
              </a:gsLst>
              <a:lin ang="16200000" scaled="1"/>
              <a:tileRect/>
            </a:gradFill>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lIns="38100" tIns="38100" rIns="38100" bIns="38100" spcCol="1270"/>
            <a:lstStyle/>
            <a:p>
              <a:pPr marL="0" lvl="1" defTabSz="444500">
                <a:lnSpc>
                  <a:spcPct val="90000"/>
                </a:lnSpc>
                <a:spcAft>
                  <a:spcPct val="15000"/>
                </a:spcAft>
                <a:defRPr/>
              </a:pPr>
              <a:r>
                <a:rPr lang="it-IT" sz="1100" dirty="0">
                  <a:solidFill>
                    <a:srgbClr val="002060"/>
                  </a:solidFill>
                </a:rPr>
                <a:t>Avvio del processo di compilazione con apertura della procedura CINECA</a:t>
              </a:r>
            </a:p>
          </p:txBody>
        </p:sp>
        <p:sp>
          <p:nvSpPr>
            <p:cNvPr id="16" name="Goccia 15"/>
            <p:cNvSpPr/>
            <p:nvPr/>
          </p:nvSpPr>
          <p:spPr>
            <a:xfrm rot="2700000">
              <a:off x="1542547" y="2475750"/>
              <a:ext cx="1482722" cy="1482400"/>
            </a:xfrm>
            <a:prstGeom prst="teardrop">
              <a:avLst>
                <a:gd name="adj" fmla="val 100000"/>
              </a:avLst>
            </a:prstGeom>
            <a:solidFill>
              <a:srgbClr val="F5750B"/>
            </a:solidFill>
            <a:ln>
              <a:solidFill>
                <a:srgbClr val="F5750B"/>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7" name="Figura a mano libera 16"/>
            <p:cNvSpPr/>
            <p:nvPr/>
          </p:nvSpPr>
          <p:spPr>
            <a:xfrm>
              <a:off x="1592603" y="2524802"/>
              <a:ext cx="1384218" cy="1384297"/>
            </a:xfrm>
            <a:custGeom>
              <a:avLst/>
              <a:gdLst>
                <a:gd name="connsiteX0" fmla="*/ 0 w 1383494"/>
                <a:gd name="connsiteY0" fmla="*/ 691638 h 1383276"/>
                <a:gd name="connsiteX1" fmla="*/ 691747 w 1383494"/>
                <a:gd name="connsiteY1" fmla="*/ 0 h 1383276"/>
                <a:gd name="connsiteX2" fmla="*/ 1383494 w 1383494"/>
                <a:gd name="connsiteY2" fmla="*/ 691638 h 1383276"/>
                <a:gd name="connsiteX3" fmla="*/ 691747 w 1383494"/>
                <a:gd name="connsiteY3" fmla="*/ 1383276 h 1383276"/>
                <a:gd name="connsiteX4" fmla="*/ 0 w 1383494"/>
                <a:gd name="connsiteY4" fmla="*/ 691638 h 1383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3494" h="1383276">
                  <a:moveTo>
                    <a:pt x="0" y="691638"/>
                  </a:moveTo>
                  <a:cubicBezTo>
                    <a:pt x="0" y="309657"/>
                    <a:pt x="309706" y="0"/>
                    <a:pt x="691747" y="0"/>
                  </a:cubicBezTo>
                  <a:cubicBezTo>
                    <a:pt x="1073788" y="0"/>
                    <a:pt x="1383494" y="309657"/>
                    <a:pt x="1383494" y="691638"/>
                  </a:cubicBezTo>
                  <a:cubicBezTo>
                    <a:pt x="1383494" y="1073619"/>
                    <a:pt x="1073788" y="1383276"/>
                    <a:pt x="691747" y="1383276"/>
                  </a:cubicBezTo>
                  <a:cubicBezTo>
                    <a:pt x="309706" y="1383276"/>
                    <a:pt x="0" y="1073619"/>
                    <a:pt x="0" y="691638"/>
                  </a:cubicBezTo>
                  <a:close/>
                </a:path>
              </a:pathLst>
            </a:custGeom>
            <a:solidFill>
              <a:srgbClr val="A9C4F1"/>
            </a:solidFill>
            <a:ln>
              <a:solidFill>
                <a:srgbClr val="F5750B"/>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lIns="215885" tIns="216698" rIns="217768" bIns="216698" spcCol="1270" anchor="ctr"/>
            <a:lstStyle/>
            <a:p>
              <a:pPr algn="ctr" defTabSz="666750">
                <a:lnSpc>
                  <a:spcPct val="90000"/>
                </a:lnSpc>
                <a:spcAft>
                  <a:spcPct val="35000"/>
                </a:spcAft>
                <a:defRPr/>
              </a:pPr>
              <a:r>
                <a:rPr lang="it-IT" sz="1500" dirty="0">
                  <a:solidFill>
                    <a:srgbClr val="002060"/>
                  </a:solidFill>
                </a:rPr>
                <a:t>Novembre/ Dicembre 2016</a:t>
              </a:r>
            </a:p>
          </p:txBody>
        </p:sp>
        <p:sp>
          <p:nvSpPr>
            <p:cNvPr id="18" name="Figura a mano libera 17"/>
            <p:cNvSpPr/>
            <p:nvPr/>
          </p:nvSpPr>
          <p:spPr>
            <a:xfrm>
              <a:off x="1592603" y="3985299"/>
              <a:ext cx="1384218" cy="1531933"/>
            </a:xfrm>
            <a:custGeom>
              <a:avLst/>
              <a:gdLst>
                <a:gd name="connsiteX0" fmla="*/ 0 w 1383494"/>
                <a:gd name="connsiteY0" fmla="*/ 0 h 812437"/>
                <a:gd name="connsiteX1" fmla="*/ 1383494 w 1383494"/>
                <a:gd name="connsiteY1" fmla="*/ 0 h 812437"/>
                <a:gd name="connsiteX2" fmla="*/ 1383494 w 1383494"/>
                <a:gd name="connsiteY2" fmla="*/ 812437 h 812437"/>
                <a:gd name="connsiteX3" fmla="*/ 0 w 1383494"/>
                <a:gd name="connsiteY3" fmla="*/ 812437 h 812437"/>
                <a:gd name="connsiteX4" fmla="*/ 0 w 1383494"/>
                <a:gd name="connsiteY4" fmla="*/ 0 h 8124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3494" h="812437">
                  <a:moveTo>
                    <a:pt x="0" y="0"/>
                  </a:moveTo>
                  <a:lnTo>
                    <a:pt x="1383494" y="0"/>
                  </a:lnTo>
                  <a:lnTo>
                    <a:pt x="1383494" y="812437"/>
                  </a:lnTo>
                  <a:lnTo>
                    <a:pt x="0" y="812437"/>
                  </a:lnTo>
                  <a:lnTo>
                    <a:pt x="0" y="0"/>
                  </a:lnTo>
                  <a:close/>
                </a:path>
              </a:pathLst>
            </a:custGeom>
            <a:gradFill flip="none" rotWithShape="1">
              <a:gsLst>
                <a:gs pos="0">
                  <a:srgbClr val="002060"/>
                </a:gs>
                <a:gs pos="18000">
                  <a:srgbClr val="85C2FF"/>
                </a:gs>
                <a:gs pos="100000">
                  <a:srgbClr val="C4D6EB"/>
                </a:gs>
                <a:gs pos="100000">
                  <a:srgbClr val="FFEBFA"/>
                </a:gs>
              </a:gsLst>
              <a:lin ang="16200000" scaled="1"/>
              <a:tileRect/>
            </a:gradFill>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lIns="38100" tIns="38100" rIns="38100" bIns="38100" spcCol="1270"/>
            <a:lstStyle/>
            <a:p>
              <a:pPr marL="0" lvl="1" defTabSz="444500">
                <a:lnSpc>
                  <a:spcPct val="90000"/>
                </a:lnSpc>
                <a:spcAft>
                  <a:spcPct val="15000"/>
                </a:spcAft>
                <a:defRPr/>
              </a:pPr>
              <a:r>
                <a:rPr lang="it-IT" sz="1100" dirty="0">
                  <a:solidFill>
                    <a:srgbClr val="002060"/>
                  </a:solidFill>
                </a:rPr>
                <a:t>Incontri con i Direttori di Dipartimento e i  Referenti Qualità Ricerca sulle Linee Guida di compilazione della SUA-RD</a:t>
              </a:r>
            </a:p>
          </p:txBody>
        </p:sp>
        <p:sp>
          <p:nvSpPr>
            <p:cNvPr id="19" name="Goccia 18"/>
            <p:cNvSpPr/>
            <p:nvPr/>
          </p:nvSpPr>
          <p:spPr>
            <a:xfrm rot="2700000">
              <a:off x="11859" y="2475750"/>
              <a:ext cx="1482722" cy="1482401"/>
            </a:xfrm>
            <a:prstGeom prst="teardrop">
              <a:avLst>
                <a:gd name="adj" fmla="val 100000"/>
              </a:avLst>
            </a:prstGeom>
            <a:solidFill>
              <a:srgbClr val="F5750B"/>
            </a:solidFill>
            <a:ln>
              <a:solidFill>
                <a:srgbClr val="F5750B"/>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0" name="Figura a mano libera 19"/>
            <p:cNvSpPr/>
            <p:nvPr/>
          </p:nvSpPr>
          <p:spPr>
            <a:xfrm>
              <a:off x="60307" y="2524802"/>
              <a:ext cx="1384218" cy="1384297"/>
            </a:xfrm>
            <a:custGeom>
              <a:avLst/>
              <a:gdLst>
                <a:gd name="connsiteX0" fmla="*/ 0 w 1383494"/>
                <a:gd name="connsiteY0" fmla="*/ 691638 h 1383276"/>
                <a:gd name="connsiteX1" fmla="*/ 691747 w 1383494"/>
                <a:gd name="connsiteY1" fmla="*/ 0 h 1383276"/>
                <a:gd name="connsiteX2" fmla="*/ 1383494 w 1383494"/>
                <a:gd name="connsiteY2" fmla="*/ 691638 h 1383276"/>
                <a:gd name="connsiteX3" fmla="*/ 691747 w 1383494"/>
                <a:gd name="connsiteY3" fmla="*/ 1383276 h 1383276"/>
                <a:gd name="connsiteX4" fmla="*/ 0 w 1383494"/>
                <a:gd name="connsiteY4" fmla="*/ 691638 h 1383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3494" h="1383276">
                  <a:moveTo>
                    <a:pt x="0" y="691638"/>
                  </a:moveTo>
                  <a:cubicBezTo>
                    <a:pt x="0" y="309657"/>
                    <a:pt x="309706" y="0"/>
                    <a:pt x="691747" y="0"/>
                  </a:cubicBezTo>
                  <a:cubicBezTo>
                    <a:pt x="1073788" y="0"/>
                    <a:pt x="1383494" y="309657"/>
                    <a:pt x="1383494" y="691638"/>
                  </a:cubicBezTo>
                  <a:cubicBezTo>
                    <a:pt x="1383494" y="1073619"/>
                    <a:pt x="1073788" y="1383276"/>
                    <a:pt x="691747" y="1383276"/>
                  </a:cubicBezTo>
                  <a:cubicBezTo>
                    <a:pt x="309706" y="1383276"/>
                    <a:pt x="0" y="1073619"/>
                    <a:pt x="0" y="691638"/>
                  </a:cubicBezTo>
                  <a:close/>
                </a:path>
              </a:pathLst>
            </a:custGeom>
            <a:solidFill>
              <a:srgbClr val="A9C4F1"/>
            </a:solidFill>
            <a:ln>
              <a:solidFill>
                <a:srgbClr val="F5750B"/>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lIns="216826" tIns="216698" rIns="216827" bIns="216698" spcCol="1270" anchor="ctr"/>
            <a:lstStyle/>
            <a:p>
              <a:pPr algn="ctr" defTabSz="666750">
                <a:lnSpc>
                  <a:spcPct val="90000"/>
                </a:lnSpc>
                <a:spcAft>
                  <a:spcPct val="35000"/>
                </a:spcAft>
                <a:defRPr/>
              </a:pPr>
              <a:r>
                <a:rPr lang="it-IT" sz="1500" dirty="0">
                  <a:solidFill>
                    <a:srgbClr val="002060"/>
                  </a:solidFill>
                </a:rPr>
                <a:t>Luglio 2016</a:t>
              </a:r>
            </a:p>
          </p:txBody>
        </p:sp>
        <p:sp>
          <p:nvSpPr>
            <p:cNvPr id="21" name="Figura a mano libera 20"/>
            <p:cNvSpPr/>
            <p:nvPr/>
          </p:nvSpPr>
          <p:spPr>
            <a:xfrm>
              <a:off x="60307" y="3985299"/>
              <a:ext cx="1384218" cy="1531933"/>
            </a:xfrm>
            <a:custGeom>
              <a:avLst/>
              <a:gdLst>
                <a:gd name="connsiteX0" fmla="*/ 0 w 1383494"/>
                <a:gd name="connsiteY0" fmla="*/ 0 h 812437"/>
                <a:gd name="connsiteX1" fmla="*/ 1383494 w 1383494"/>
                <a:gd name="connsiteY1" fmla="*/ 0 h 812437"/>
                <a:gd name="connsiteX2" fmla="*/ 1383494 w 1383494"/>
                <a:gd name="connsiteY2" fmla="*/ 812437 h 812437"/>
                <a:gd name="connsiteX3" fmla="*/ 0 w 1383494"/>
                <a:gd name="connsiteY3" fmla="*/ 812437 h 812437"/>
                <a:gd name="connsiteX4" fmla="*/ 0 w 1383494"/>
                <a:gd name="connsiteY4" fmla="*/ 0 h 8124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3494" h="812437">
                  <a:moveTo>
                    <a:pt x="0" y="0"/>
                  </a:moveTo>
                  <a:lnTo>
                    <a:pt x="1383494" y="0"/>
                  </a:lnTo>
                  <a:lnTo>
                    <a:pt x="1383494" y="812437"/>
                  </a:lnTo>
                  <a:lnTo>
                    <a:pt x="0" y="812437"/>
                  </a:lnTo>
                  <a:lnTo>
                    <a:pt x="0" y="0"/>
                  </a:lnTo>
                  <a:close/>
                </a:path>
              </a:pathLst>
            </a:custGeom>
            <a:gradFill flip="none" rotWithShape="1">
              <a:gsLst>
                <a:gs pos="0">
                  <a:srgbClr val="002060"/>
                </a:gs>
                <a:gs pos="18000">
                  <a:srgbClr val="85C2FF"/>
                </a:gs>
                <a:gs pos="100000">
                  <a:srgbClr val="C4D6EB"/>
                </a:gs>
                <a:gs pos="100000">
                  <a:srgbClr val="FFEBFA"/>
                </a:gs>
              </a:gsLst>
              <a:lin ang="16200000" scaled="1"/>
              <a:tileRect/>
            </a:gradFill>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lIns="38100" tIns="38100" rIns="38100" bIns="38100" spcCol="1270"/>
            <a:lstStyle/>
            <a:p>
              <a:pPr marL="0" lvl="1" defTabSz="444500">
                <a:lnSpc>
                  <a:spcPct val="90000"/>
                </a:lnSpc>
                <a:spcAft>
                  <a:spcPct val="15000"/>
                </a:spcAft>
                <a:defRPr/>
              </a:pPr>
              <a:r>
                <a:rPr lang="it-IT" sz="1100" dirty="0">
                  <a:solidFill>
                    <a:srgbClr val="002060"/>
                  </a:solidFill>
                </a:rPr>
                <a:t>Pubblicazione nuove Linee Guida ANVUR </a:t>
              </a:r>
            </a:p>
            <a:p>
              <a:pPr marL="0" lvl="1" defTabSz="444500">
                <a:lnSpc>
                  <a:spcPct val="90000"/>
                </a:lnSpc>
                <a:spcAft>
                  <a:spcPct val="15000"/>
                </a:spcAft>
                <a:defRPr/>
              </a:pPr>
              <a:endParaRPr lang="it-IT" sz="1100" dirty="0">
                <a:solidFill>
                  <a:srgbClr val="002060"/>
                </a:solidFill>
              </a:endParaRPr>
            </a:p>
          </p:txBody>
        </p:sp>
      </p:grpSp>
      <p:sp>
        <p:nvSpPr>
          <p:cNvPr id="4099" name="Rectangle 3"/>
          <p:cNvSpPr>
            <a:spLocks noChangeArrowheads="1"/>
          </p:cNvSpPr>
          <p:nvPr/>
        </p:nvSpPr>
        <p:spPr bwMode="auto">
          <a:xfrm>
            <a:off x="971550" y="296863"/>
            <a:ext cx="7615238" cy="571500"/>
          </a:xfrm>
          <a:prstGeom prst="rect">
            <a:avLst/>
          </a:prstGeom>
          <a:noFill/>
          <a:ln w="9525">
            <a:noFill/>
            <a:round/>
            <a:headEnd/>
            <a:tailEnd/>
          </a:ln>
        </p:spPr>
        <p:txBody>
          <a:bodyPr lIns="90000" tIns="46800" rIns="90000" bIns="46800" anchor="b"/>
          <a:lstStyle/>
          <a:p>
            <a:pPr algn="ctr">
              <a:spcBef>
                <a:spcPts val="600"/>
              </a:spcBef>
              <a:buClr>
                <a:schemeClr val="tx1"/>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b="1">
                <a:solidFill>
                  <a:srgbClr val="00377B"/>
                </a:solidFill>
                <a:latin typeface="Tahoma" pitchFamily="34" charset="0"/>
                <a:ea typeface="Arial Unicode MS" pitchFamily="34" charset="-128"/>
                <a:cs typeface="Arial Unicode MS" pitchFamily="34" charset="-128"/>
              </a:rPr>
              <a:t>Timeline</a:t>
            </a:r>
            <a:endParaRPr lang="it-IT" altLang="it-IT" sz="1600" i="1">
              <a:solidFill>
                <a:srgbClr val="00377B"/>
              </a:solidFill>
              <a:latin typeface="Tahoma" pitchFamily="34" charset="0"/>
              <a:ea typeface="Arial Unicode MS" pitchFamily="34" charset="-128"/>
              <a:cs typeface="Arial Unicode MS" pitchFamily="34" charset="-128"/>
            </a:endParaRPr>
          </a:p>
        </p:txBody>
      </p:sp>
      <p:sp>
        <p:nvSpPr>
          <p:cNvPr id="4100" name="CasellaDiTesto 21"/>
          <p:cNvSpPr txBox="1">
            <a:spLocks noChangeArrowheads="1"/>
          </p:cNvSpPr>
          <p:nvPr/>
        </p:nvSpPr>
        <p:spPr bwMode="auto">
          <a:xfrm>
            <a:off x="323850" y="1341438"/>
            <a:ext cx="8569325"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defRPr/>
            </a:pPr>
            <a:r>
              <a:rPr lang="it-IT" altLang="it-IT" dirty="0" smtClean="0">
                <a:solidFill>
                  <a:srgbClr val="002060"/>
                </a:solidFill>
                <a:latin typeface="+mn-lt"/>
                <a:ea typeface="Arial Unicode MS" pitchFamily="34" charset="-128"/>
                <a:cs typeface="Arial Unicode MS" pitchFamily="34" charset="-128"/>
              </a:rPr>
              <a:t>In mancanza di ulteriori informazioni da parte di ANVUR sulle tempistiche, si definisce il seguente calendario di lavoro provvisorio </a:t>
            </a:r>
          </a:p>
        </p:txBody>
      </p:sp>
      <p:sp>
        <p:nvSpPr>
          <p:cNvPr id="4101" name="CasellaDiTesto 21"/>
          <p:cNvSpPr txBox="1">
            <a:spLocks noChangeArrowheads="1"/>
          </p:cNvSpPr>
          <p:nvPr/>
        </p:nvSpPr>
        <p:spPr bwMode="auto">
          <a:xfrm>
            <a:off x="250825" y="5445125"/>
            <a:ext cx="8642350" cy="738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defRPr/>
            </a:pPr>
            <a:r>
              <a:rPr lang="it-IT" altLang="it-IT" sz="1400" dirty="0" smtClean="0">
                <a:solidFill>
                  <a:srgbClr val="002060"/>
                </a:solidFill>
                <a:latin typeface="+mn-lt"/>
                <a:ea typeface="Arial Unicode MS" pitchFamily="34" charset="-128"/>
                <a:cs typeface="Arial Unicode MS" pitchFamily="34" charset="-128"/>
              </a:rPr>
              <a:t>Personale coinvolto: Direttori di Dipartimento; Referenti dipartimentali per la Qualità (personale docente con delega alla qualità della didattica e della ricerca); Eventuali Referenti dipartimentali per la Qualità della ricerca da individuare fra il personale amministrativo, sulla scorta di quanto già avvenuto per la didattica.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Rettangolo arrotondato 92"/>
          <p:cNvSpPr/>
          <p:nvPr/>
        </p:nvSpPr>
        <p:spPr>
          <a:xfrm>
            <a:off x="663575" y="1052513"/>
            <a:ext cx="7735888" cy="4059237"/>
          </a:xfrm>
          <a:prstGeom prst="roundRect">
            <a:avLst/>
          </a:prstGeom>
          <a:noFill/>
          <a:ln>
            <a:solidFill>
              <a:srgbClr val="21A92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cxnSp>
        <p:nvCxnSpPr>
          <p:cNvPr id="54" name="Connettore 4 53"/>
          <p:cNvCxnSpPr/>
          <p:nvPr/>
        </p:nvCxnSpPr>
        <p:spPr>
          <a:xfrm rot="5400000" flipH="1">
            <a:off x="85726" y="3122612"/>
            <a:ext cx="5111750" cy="1012825"/>
          </a:xfrm>
          <a:prstGeom prst="bentConnector5">
            <a:avLst>
              <a:gd name="adj1" fmla="val -2795"/>
              <a:gd name="adj2" fmla="val 293944"/>
              <a:gd name="adj3" fmla="val 104472"/>
            </a:avLst>
          </a:prstGeom>
          <a:ln w="31750">
            <a:solidFill>
              <a:srgbClr val="FF7C11"/>
            </a:solidFill>
            <a:prstDash val="sysDash"/>
            <a:headEnd type="none"/>
            <a:tailEnd type="arrow"/>
          </a:ln>
        </p:spPr>
        <p:style>
          <a:lnRef idx="1">
            <a:schemeClr val="accent1"/>
          </a:lnRef>
          <a:fillRef idx="0">
            <a:schemeClr val="accent1"/>
          </a:fillRef>
          <a:effectRef idx="0">
            <a:schemeClr val="accent1"/>
          </a:effectRef>
          <a:fontRef idx="minor">
            <a:schemeClr val="tx1"/>
          </a:fontRef>
        </p:style>
      </p:cxnSp>
      <p:sp>
        <p:nvSpPr>
          <p:cNvPr id="14" name="Rettangolo arrotondato 13"/>
          <p:cNvSpPr/>
          <p:nvPr/>
        </p:nvSpPr>
        <p:spPr>
          <a:xfrm>
            <a:off x="138113" y="1052513"/>
            <a:ext cx="8466137" cy="3960812"/>
          </a:xfrm>
          <a:prstGeom prst="roundRect">
            <a:avLst/>
          </a:prstGeom>
          <a:no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5125" name="Titolo 4"/>
          <p:cNvSpPr>
            <a:spLocks noGrp="1"/>
          </p:cNvSpPr>
          <p:nvPr>
            <p:ph type="title"/>
          </p:nvPr>
        </p:nvSpPr>
        <p:spPr>
          <a:xfrm>
            <a:off x="138113" y="203200"/>
            <a:ext cx="7818437" cy="704850"/>
          </a:xfrm>
        </p:spPr>
        <p:txBody>
          <a:bodyPr/>
          <a:lstStyle/>
          <a:p>
            <a:r>
              <a:rPr lang="it-IT" altLang="it-IT" sz="1800" smtClean="0">
                <a:solidFill>
                  <a:srgbClr val="00377B"/>
                </a:solidFill>
              </a:rPr>
              <a:t>                                    </a:t>
            </a:r>
            <a:r>
              <a:rPr lang="it-IT" altLang="it-IT" b="1" smtClean="0">
                <a:solidFill>
                  <a:srgbClr val="00377B"/>
                </a:solidFill>
              </a:rPr>
              <a:t>SUA – RD : indicazioni generali</a:t>
            </a:r>
            <a:endParaRPr lang="it-IT" altLang="it-IT" sz="1400" b="1" smtClean="0">
              <a:solidFill>
                <a:srgbClr val="00377B"/>
              </a:solidFill>
            </a:endParaRPr>
          </a:p>
        </p:txBody>
      </p:sp>
      <p:grpSp>
        <p:nvGrpSpPr>
          <p:cNvPr id="5126" name="Gruppo 4"/>
          <p:cNvGrpSpPr>
            <a:grpSpLocks/>
          </p:cNvGrpSpPr>
          <p:nvPr/>
        </p:nvGrpSpPr>
        <p:grpSpPr bwMode="auto">
          <a:xfrm>
            <a:off x="34925" y="1123950"/>
            <a:ext cx="3384550" cy="1409700"/>
            <a:chOff x="-118298" y="1101880"/>
            <a:chExt cx="3106122" cy="1185233"/>
          </a:xfrm>
        </p:grpSpPr>
        <p:sp>
          <p:nvSpPr>
            <p:cNvPr id="22" name="Ovale 21"/>
            <p:cNvSpPr/>
            <p:nvPr/>
          </p:nvSpPr>
          <p:spPr bwMode="auto">
            <a:xfrm>
              <a:off x="611612" y="1101880"/>
              <a:ext cx="2376212" cy="1185233"/>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600" dirty="0">
                  <a:solidFill>
                    <a:schemeClr val="bg1"/>
                  </a:solidFill>
                </a:rPr>
                <a:t>Descrizione dei gruppi di ricerca: expertise e risultati  </a:t>
              </a:r>
            </a:p>
          </p:txBody>
        </p:sp>
        <p:grpSp>
          <p:nvGrpSpPr>
            <p:cNvPr id="5156" name="Gruppo 7"/>
            <p:cNvGrpSpPr>
              <a:grpSpLocks/>
            </p:cNvGrpSpPr>
            <p:nvPr/>
          </p:nvGrpSpPr>
          <p:grpSpPr bwMode="auto">
            <a:xfrm>
              <a:off x="-118298" y="1548602"/>
              <a:ext cx="1130803" cy="700506"/>
              <a:chOff x="97805" y="2553979"/>
              <a:chExt cx="1130413" cy="700867"/>
            </a:xfrm>
          </p:grpSpPr>
          <p:pic>
            <p:nvPicPr>
              <p:cNvPr id="5157" name="Picture 6"/>
              <p:cNvPicPr>
                <a:picLocks noChangeAspect="1" noChangeArrowheads="1"/>
              </p:cNvPicPr>
              <p:nvPr/>
            </p:nvPicPr>
            <p:blipFill>
              <a:blip r:embed="rId2"/>
              <a:srcRect t="11563" b="16724"/>
              <a:stretch>
                <a:fillRect/>
              </a:stretch>
            </p:blipFill>
            <p:spPr bwMode="auto">
              <a:xfrm>
                <a:off x="97805" y="2553979"/>
                <a:ext cx="1130413" cy="506665"/>
              </a:xfrm>
              <a:prstGeom prst="rect">
                <a:avLst/>
              </a:prstGeom>
              <a:noFill/>
              <a:ln w="9525">
                <a:noFill/>
                <a:miter lim="800000"/>
                <a:headEnd/>
                <a:tailEnd/>
              </a:ln>
            </p:spPr>
          </p:pic>
          <p:sp>
            <p:nvSpPr>
              <p:cNvPr id="26" name="Rettangolo 25"/>
              <p:cNvSpPr/>
              <p:nvPr/>
            </p:nvSpPr>
            <p:spPr>
              <a:xfrm>
                <a:off x="97805" y="3039143"/>
                <a:ext cx="1130169" cy="2163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400" b="1" dirty="0">
                    <a:solidFill>
                      <a:srgbClr val="0070C0"/>
                    </a:solidFill>
                  </a:rPr>
                  <a:t>Quadro B1b</a:t>
                </a:r>
              </a:p>
            </p:txBody>
          </p:sp>
        </p:grpSp>
      </p:grpSp>
      <p:sp>
        <p:nvSpPr>
          <p:cNvPr id="28" name="Ovale 27"/>
          <p:cNvSpPr/>
          <p:nvPr/>
        </p:nvSpPr>
        <p:spPr bwMode="auto">
          <a:xfrm>
            <a:off x="5284788" y="1123950"/>
            <a:ext cx="2816225" cy="1370013"/>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600" dirty="0">
                <a:solidFill>
                  <a:schemeClr val="bg1"/>
                </a:solidFill>
              </a:rPr>
              <a:t>Analisi dei punti di forza e di debolezza a partire da VQR e altro e azioni correttive</a:t>
            </a:r>
          </a:p>
        </p:txBody>
      </p:sp>
      <p:grpSp>
        <p:nvGrpSpPr>
          <p:cNvPr id="5128" name="Gruppo 18"/>
          <p:cNvGrpSpPr>
            <a:grpSpLocks/>
          </p:cNvGrpSpPr>
          <p:nvPr/>
        </p:nvGrpSpPr>
        <p:grpSpPr bwMode="auto">
          <a:xfrm>
            <a:off x="7835900" y="1500188"/>
            <a:ext cx="1128713" cy="722312"/>
            <a:chOff x="490598" y="2778319"/>
            <a:chExt cx="1130414" cy="722689"/>
          </a:xfrm>
        </p:grpSpPr>
        <p:pic>
          <p:nvPicPr>
            <p:cNvPr id="5153" name="Picture 6"/>
            <p:cNvPicPr>
              <a:picLocks noChangeAspect="1" noChangeArrowheads="1"/>
            </p:cNvPicPr>
            <p:nvPr/>
          </p:nvPicPr>
          <p:blipFill>
            <a:blip r:embed="rId3" cstate="print"/>
            <a:srcRect t="11563" b="16724"/>
            <a:stretch>
              <a:fillRect/>
            </a:stretch>
          </p:blipFill>
          <p:spPr bwMode="auto">
            <a:xfrm>
              <a:off x="490599" y="2778319"/>
              <a:ext cx="1130413" cy="506665"/>
            </a:xfrm>
            <a:prstGeom prst="rect">
              <a:avLst/>
            </a:prstGeom>
            <a:noFill/>
            <a:ln w="9525">
              <a:noFill/>
              <a:miter lim="800000"/>
              <a:headEnd/>
              <a:tailEnd/>
            </a:ln>
          </p:spPr>
        </p:pic>
        <p:sp>
          <p:nvSpPr>
            <p:cNvPr id="31" name="Rettangolo 30"/>
            <p:cNvSpPr/>
            <p:nvPr/>
          </p:nvSpPr>
          <p:spPr>
            <a:xfrm>
              <a:off x="490598" y="3234169"/>
              <a:ext cx="1128824" cy="2668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400" b="1" dirty="0">
                  <a:solidFill>
                    <a:srgbClr val="0070C0"/>
                  </a:solidFill>
                </a:rPr>
                <a:t>Quadro B3</a:t>
              </a:r>
            </a:p>
          </p:txBody>
        </p:sp>
      </p:grpSp>
      <p:sp>
        <p:nvSpPr>
          <p:cNvPr id="45" name="Ovale 44"/>
          <p:cNvSpPr/>
          <p:nvPr/>
        </p:nvSpPr>
        <p:spPr bwMode="auto">
          <a:xfrm>
            <a:off x="2043113" y="4940300"/>
            <a:ext cx="2190750" cy="12954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600" dirty="0">
                <a:solidFill>
                  <a:schemeClr val="bg1"/>
                </a:solidFill>
              </a:rPr>
              <a:t>Descrizione delle politiche di qualità del </a:t>
            </a:r>
            <a:r>
              <a:rPr lang="it-IT" sz="1600" dirty="0" err="1">
                <a:solidFill>
                  <a:schemeClr val="bg1"/>
                </a:solidFill>
              </a:rPr>
              <a:t>Dip</a:t>
            </a:r>
            <a:r>
              <a:rPr lang="it-IT" sz="1600" dirty="0">
                <a:solidFill>
                  <a:schemeClr val="bg1"/>
                </a:solidFill>
              </a:rPr>
              <a:t>.</a:t>
            </a:r>
          </a:p>
        </p:txBody>
      </p:sp>
      <p:grpSp>
        <p:nvGrpSpPr>
          <p:cNvPr id="5130" name="Gruppo 24"/>
          <p:cNvGrpSpPr>
            <a:grpSpLocks/>
          </p:cNvGrpSpPr>
          <p:nvPr/>
        </p:nvGrpSpPr>
        <p:grpSpPr bwMode="auto">
          <a:xfrm>
            <a:off x="1071563" y="5588000"/>
            <a:ext cx="1152525" cy="722313"/>
            <a:chOff x="323528" y="2756131"/>
            <a:chExt cx="1152128" cy="720213"/>
          </a:xfrm>
        </p:grpSpPr>
        <p:pic>
          <p:nvPicPr>
            <p:cNvPr id="5151" name="Picture 6"/>
            <p:cNvPicPr>
              <a:picLocks noChangeAspect="1" noChangeArrowheads="1"/>
            </p:cNvPicPr>
            <p:nvPr/>
          </p:nvPicPr>
          <p:blipFill>
            <a:blip r:embed="rId2"/>
            <a:srcRect t="11563" b="16724"/>
            <a:stretch>
              <a:fillRect/>
            </a:stretch>
          </p:blipFill>
          <p:spPr bwMode="auto">
            <a:xfrm>
              <a:off x="328975" y="2756131"/>
              <a:ext cx="1130413" cy="506665"/>
            </a:xfrm>
            <a:prstGeom prst="rect">
              <a:avLst/>
            </a:prstGeom>
            <a:noFill/>
            <a:ln w="9525">
              <a:noFill/>
              <a:miter lim="800000"/>
              <a:headEnd/>
              <a:tailEnd/>
            </a:ln>
          </p:spPr>
        </p:pic>
        <p:sp>
          <p:nvSpPr>
            <p:cNvPr id="48" name="Rettangolo 47"/>
            <p:cNvSpPr/>
            <p:nvPr/>
          </p:nvSpPr>
          <p:spPr>
            <a:xfrm>
              <a:off x="323528" y="3044216"/>
              <a:ext cx="1152128" cy="4321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sz="1400" b="1" dirty="0">
                <a:solidFill>
                  <a:srgbClr val="0070C0"/>
                </a:solidFill>
              </a:endParaRPr>
            </a:p>
            <a:p>
              <a:pPr algn="ctr">
                <a:defRPr/>
              </a:pPr>
              <a:r>
                <a:rPr lang="it-IT" sz="1400" b="1" dirty="0">
                  <a:solidFill>
                    <a:srgbClr val="0070C0"/>
                  </a:solidFill>
                </a:rPr>
                <a:t>Quadro B2</a:t>
              </a:r>
            </a:p>
          </p:txBody>
        </p:sp>
      </p:grpSp>
      <p:sp>
        <p:nvSpPr>
          <p:cNvPr id="49" name="Ovale 48"/>
          <p:cNvSpPr/>
          <p:nvPr/>
        </p:nvSpPr>
        <p:spPr bwMode="auto">
          <a:xfrm>
            <a:off x="5076825" y="4933950"/>
            <a:ext cx="2190750" cy="12954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600" dirty="0">
                <a:solidFill>
                  <a:schemeClr val="bg1"/>
                </a:solidFill>
              </a:rPr>
              <a:t>Struttura organizzativa del </a:t>
            </a:r>
            <a:r>
              <a:rPr lang="it-IT" sz="1600" dirty="0" err="1">
                <a:solidFill>
                  <a:schemeClr val="bg1"/>
                </a:solidFill>
              </a:rPr>
              <a:t>Dip</a:t>
            </a:r>
            <a:r>
              <a:rPr lang="it-IT" sz="1600" dirty="0">
                <a:solidFill>
                  <a:schemeClr val="bg1"/>
                </a:solidFill>
              </a:rPr>
              <a:t>.</a:t>
            </a:r>
          </a:p>
        </p:txBody>
      </p:sp>
      <p:grpSp>
        <p:nvGrpSpPr>
          <p:cNvPr id="5132" name="Gruppo 14"/>
          <p:cNvGrpSpPr>
            <a:grpSpLocks/>
          </p:cNvGrpSpPr>
          <p:nvPr/>
        </p:nvGrpSpPr>
        <p:grpSpPr bwMode="auto">
          <a:xfrm>
            <a:off x="7019925" y="5256213"/>
            <a:ext cx="1152525" cy="754062"/>
            <a:chOff x="7152123" y="5806629"/>
            <a:chExt cx="1152525" cy="755271"/>
          </a:xfrm>
        </p:grpSpPr>
        <p:pic>
          <p:nvPicPr>
            <p:cNvPr id="5149" name="Picture 6"/>
            <p:cNvPicPr>
              <a:picLocks noChangeAspect="1" noChangeArrowheads="1"/>
            </p:cNvPicPr>
            <p:nvPr/>
          </p:nvPicPr>
          <p:blipFill>
            <a:blip r:embed="rId2"/>
            <a:srcRect t="11563" b="16724"/>
            <a:stretch>
              <a:fillRect/>
            </a:stretch>
          </p:blipFill>
          <p:spPr bwMode="auto">
            <a:xfrm>
              <a:off x="7162985" y="5806629"/>
              <a:ext cx="1130803" cy="507514"/>
            </a:xfrm>
            <a:prstGeom prst="rect">
              <a:avLst/>
            </a:prstGeom>
            <a:noFill/>
            <a:ln w="9525">
              <a:noFill/>
              <a:miter lim="800000"/>
              <a:headEnd/>
              <a:tailEnd/>
            </a:ln>
          </p:spPr>
        </p:pic>
        <p:sp>
          <p:nvSpPr>
            <p:cNvPr id="52" name="Rettangolo 51"/>
            <p:cNvSpPr/>
            <p:nvPr/>
          </p:nvSpPr>
          <p:spPr bwMode="auto">
            <a:xfrm>
              <a:off x="7152123" y="6127818"/>
              <a:ext cx="1152525" cy="4340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sz="1400" b="1" dirty="0">
                <a:solidFill>
                  <a:srgbClr val="0070C0"/>
                </a:solidFill>
              </a:endParaRPr>
            </a:p>
            <a:p>
              <a:pPr algn="ctr">
                <a:defRPr/>
              </a:pPr>
              <a:r>
                <a:rPr lang="it-IT" sz="1400" b="1" dirty="0">
                  <a:solidFill>
                    <a:srgbClr val="0070C0"/>
                  </a:solidFill>
                </a:rPr>
                <a:t>Quadro B1</a:t>
              </a:r>
            </a:p>
          </p:txBody>
        </p:sp>
      </p:grpSp>
      <p:cxnSp>
        <p:nvCxnSpPr>
          <p:cNvPr id="19" name="Connettore 2 18"/>
          <p:cNvCxnSpPr>
            <a:stCxn id="22" idx="6"/>
            <a:endCxn id="28" idx="2"/>
          </p:cNvCxnSpPr>
          <p:nvPr/>
        </p:nvCxnSpPr>
        <p:spPr>
          <a:xfrm flipV="1">
            <a:off x="3419475" y="1809750"/>
            <a:ext cx="1865313" cy="19050"/>
          </a:xfrm>
          <a:prstGeom prst="straightConnector1">
            <a:avLst/>
          </a:prstGeom>
          <a:ln w="31750">
            <a:solidFill>
              <a:srgbClr val="FF7C11"/>
            </a:solidFill>
            <a:prstDash val="sysDash"/>
            <a:headEnd type="triangle"/>
            <a:tailEnd type="arrow"/>
          </a:ln>
        </p:spPr>
        <p:style>
          <a:lnRef idx="1">
            <a:schemeClr val="accent1"/>
          </a:lnRef>
          <a:fillRef idx="0">
            <a:schemeClr val="accent1"/>
          </a:fillRef>
          <a:effectRef idx="0">
            <a:schemeClr val="accent1"/>
          </a:effectRef>
          <a:fontRef idx="minor">
            <a:schemeClr val="tx1"/>
          </a:fontRef>
        </p:style>
      </p:cxnSp>
      <p:cxnSp>
        <p:nvCxnSpPr>
          <p:cNvPr id="32" name="Connettore 2 31"/>
          <p:cNvCxnSpPr/>
          <p:nvPr/>
        </p:nvCxnSpPr>
        <p:spPr>
          <a:xfrm>
            <a:off x="2162175" y="2541588"/>
            <a:ext cx="1473200" cy="409575"/>
          </a:xfrm>
          <a:prstGeom prst="straightConnector1">
            <a:avLst/>
          </a:prstGeom>
          <a:ln w="31750">
            <a:solidFill>
              <a:srgbClr val="FF7C11"/>
            </a:solidFill>
            <a:prstDash val="sysDash"/>
            <a:headEnd type="none"/>
            <a:tailEnd type="arrow"/>
          </a:ln>
        </p:spPr>
        <p:style>
          <a:lnRef idx="1">
            <a:schemeClr val="accent1"/>
          </a:lnRef>
          <a:fillRef idx="0">
            <a:schemeClr val="accent1"/>
          </a:fillRef>
          <a:effectRef idx="0">
            <a:schemeClr val="accent1"/>
          </a:effectRef>
          <a:fontRef idx="minor">
            <a:schemeClr val="tx1"/>
          </a:fontRef>
        </p:style>
      </p:cxnSp>
      <p:cxnSp>
        <p:nvCxnSpPr>
          <p:cNvPr id="34" name="Connettore 2 33"/>
          <p:cNvCxnSpPr>
            <a:stCxn id="28" idx="4"/>
          </p:cNvCxnSpPr>
          <p:nvPr/>
        </p:nvCxnSpPr>
        <p:spPr>
          <a:xfrm flipH="1">
            <a:off x="5688013" y="2493963"/>
            <a:ext cx="1004887" cy="457200"/>
          </a:xfrm>
          <a:prstGeom prst="straightConnector1">
            <a:avLst/>
          </a:prstGeom>
          <a:ln w="31750">
            <a:solidFill>
              <a:srgbClr val="FF7C11"/>
            </a:solidFill>
            <a:prstDash val="sysDash"/>
            <a:headEnd type="none"/>
            <a:tailEnd type="arrow"/>
          </a:ln>
        </p:spPr>
        <p:style>
          <a:lnRef idx="1">
            <a:schemeClr val="accent1"/>
          </a:lnRef>
          <a:fillRef idx="0">
            <a:schemeClr val="accent1"/>
          </a:fillRef>
          <a:effectRef idx="0">
            <a:schemeClr val="accent1"/>
          </a:effectRef>
          <a:fontRef idx="minor">
            <a:schemeClr val="tx1"/>
          </a:fontRef>
        </p:style>
      </p:cxnSp>
      <p:cxnSp>
        <p:nvCxnSpPr>
          <p:cNvPr id="68" name="Connettore 2 67"/>
          <p:cNvCxnSpPr>
            <a:stCxn id="45" idx="6"/>
            <a:endCxn id="49" idx="2"/>
          </p:cNvCxnSpPr>
          <p:nvPr/>
        </p:nvCxnSpPr>
        <p:spPr>
          <a:xfrm flipV="1">
            <a:off x="4233863" y="5581650"/>
            <a:ext cx="842962" cy="6350"/>
          </a:xfrm>
          <a:prstGeom prst="straightConnector1">
            <a:avLst/>
          </a:prstGeom>
          <a:ln w="31750">
            <a:solidFill>
              <a:srgbClr val="FF7C11"/>
            </a:solidFill>
            <a:prstDash val="sysDash"/>
            <a:headEnd type="triangle"/>
            <a:tailEnd type="arrow"/>
          </a:ln>
        </p:spPr>
        <p:style>
          <a:lnRef idx="1">
            <a:schemeClr val="accent1"/>
          </a:lnRef>
          <a:fillRef idx="0">
            <a:schemeClr val="accent1"/>
          </a:fillRef>
          <a:effectRef idx="0">
            <a:schemeClr val="accent1"/>
          </a:effectRef>
          <a:fontRef idx="minor">
            <a:schemeClr val="tx1"/>
          </a:fontRef>
        </p:style>
      </p:cxnSp>
      <p:cxnSp>
        <p:nvCxnSpPr>
          <p:cNvPr id="72" name="Connettore 4 71"/>
          <p:cNvCxnSpPr/>
          <p:nvPr/>
        </p:nvCxnSpPr>
        <p:spPr>
          <a:xfrm rot="10800000">
            <a:off x="1528763" y="3608388"/>
            <a:ext cx="531812" cy="1925637"/>
          </a:xfrm>
          <a:prstGeom prst="bentConnector2">
            <a:avLst/>
          </a:prstGeom>
          <a:ln w="31750">
            <a:solidFill>
              <a:srgbClr val="FF7C11"/>
            </a:solidFill>
            <a:prstDash val="sysDash"/>
            <a:headEnd type="none"/>
            <a:tailEnd type="arrow"/>
          </a:ln>
        </p:spPr>
        <p:style>
          <a:lnRef idx="1">
            <a:schemeClr val="accent1"/>
          </a:lnRef>
          <a:fillRef idx="0">
            <a:schemeClr val="accent1"/>
          </a:fillRef>
          <a:effectRef idx="0">
            <a:schemeClr val="accent1"/>
          </a:effectRef>
          <a:fontRef idx="minor">
            <a:schemeClr val="tx1"/>
          </a:fontRef>
        </p:style>
      </p:cxnSp>
      <p:grpSp>
        <p:nvGrpSpPr>
          <p:cNvPr id="5138" name="Gruppo 84"/>
          <p:cNvGrpSpPr>
            <a:grpSpLocks/>
          </p:cNvGrpSpPr>
          <p:nvPr/>
        </p:nvGrpSpPr>
        <p:grpSpPr bwMode="auto">
          <a:xfrm>
            <a:off x="2187575" y="3024188"/>
            <a:ext cx="5929313" cy="1700212"/>
            <a:chOff x="2043889" y="3356992"/>
            <a:chExt cx="5929432" cy="1701223"/>
          </a:xfrm>
        </p:grpSpPr>
        <p:sp>
          <p:nvSpPr>
            <p:cNvPr id="84" name="Rettangolo 83"/>
            <p:cNvSpPr/>
            <p:nvPr/>
          </p:nvSpPr>
          <p:spPr>
            <a:xfrm>
              <a:off x="2043889" y="3356992"/>
              <a:ext cx="4904375" cy="1701223"/>
            </a:xfrm>
            <a:prstGeom prst="rect">
              <a:avLst/>
            </a:prstGeom>
            <a:noFill/>
            <a:ln>
              <a:gradFill>
                <a:gsLst>
                  <a:gs pos="0">
                    <a:srgbClr val="FFF200"/>
                  </a:gs>
                  <a:gs pos="100000">
                    <a:srgbClr val="FF7A00"/>
                  </a:gs>
                  <a:gs pos="0">
                    <a:srgbClr val="FF0300"/>
                  </a:gs>
                  <a:gs pos="100000">
                    <a:srgbClr val="4D0808"/>
                  </a:gs>
                </a:gsLst>
                <a:lin ang="5400000" scaled="0"/>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grpSp>
          <p:nvGrpSpPr>
            <p:cNvPr id="5143" name="Gruppo 40"/>
            <p:cNvGrpSpPr>
              <a:grpSpLocks/>
            </p:cNvGrpSpPr>
            <p:nvPr/>
          </p:nvGrpSpPr>
          <p:grpSpPr bwMode="auto">
            <a:xfrm>
              <a:off x="2215048" y="3471810"/>
              <a:ext cx="5758273" cy="1404577"/>
              <a:chOff x="2359064" y="2996952"/>
              <a:chExt cx="5758273" cy="1404577"/>
            </a:xfrm>
          </p:grpSpPr>
          <p:sp>
            <p:nvSpPr>
              <p:cNvPr id="35" name="Ovale 34"/>
              <p:cNvSpPr/>
              <p:nvPr/>
            </p:nvSpPr>
            <p:spPr bwMode="auto">
              <a:xfrm>
                <a:off x="4059605" y="3031448"/>
                <a:ext cx="2816282" cy="1370827"/>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600" dirty="0">
                    <a:solidFill>
                      <a:schemeClr val="bg1"/>
                    </a:solidFill>
                  </a:rPr>
                  <a:t>Definizione di Obiettivi specifici di ricerca del </a:t>
                </a:r>
                <a:r>
                  <a:rPr lang="it-IT" sz="1600" dirty="0" err="1">
                    <a:solidFill>
                      <a:schemeClr val="bg1"/>
                    </a:solidFill>
                  </a:rPr>
                  <a:t>Dip</a:t>
                </a:r>
                <a:r>
                  <a:rPr lang="it-IT" sz="1600" dirty="0">
                    <a:solidFill>
                      <a:schemeClr val="bg1"/>
                    </a:solidFill>
                  </a:rPr>
                  <a:t>. e criteri di verificabilità </a:t>
                </a:r>
              </a:p>
            </p:txBody>
          </p:sp>
          <p:sp>
            <p:nvSpPr>
              <p:cNvPr id="36" name="Ovale 35"/>
              <p:cNvSpPr/>
              <p:nvPr/>
            </p:nvSpPr>
            <p:spPr bwMode="auto">
              <a:xfrm>
                <a:off x="2359358" y="2996502"/>
                <a:ext cx="2024104" cy="1296171"/>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600" dirty="0">
                    <a:solidFill>
                      <a:schemeClr val="bg1"/>
                    </a:solidFill>
                  </a:rPr>
                  <a:t>Vision e obiettivi strategici di Ateneo</a:t>
                </a:r>
              </a:p>
            </p:txBody>
          </p:sp>
          <p:grpSp>
            <p:nvGrpSpPr>
              <p:cNvPr id="5146" name="Gruppo 21"/>
              <p:cNvGrpSpPr>
                <a:grpSpLocks/>
              </p:cNvGrpSpPr>
              <p:nvPr/>
            </p:nvGrpSpPr>
            <p:grpSpPr bwMode="auto">
              <a:xfrm>
                <a:off x="6966399" y="3426654"/>
                <a:ext cx="1150938" cy="679617"/>
                <a:chOff x="3512119" y="2271656"/>
                <a:chExt cx="1152128" cy="679971"/>
              </a:xfrm>
            </p:grpSpPr>
            <p:pic>
              <p:nvPicPr>
                <p:cNvPr id="5147" name="Picture 6"/>
                <p:cNvPicPr>
                  <a:picLocks noChangeAspect="1" noChangeArrowheads="1"/>
                </p:cNvPicPr>
                <p:nvPr/>
              </p:nvPicPr>
              <p:blipFill>
                <a:blip r:embed="rId3" cstate="print"/>
                <a:srcRect t="11563" b="16724"/>
                <a:stretch>
                  <a:fillRect/>
                </a:stretch>
              </p:blipFill>
              <p:spPr bwMode="auto">
                <a:xfrm>
                  <a:off x="3517567" y="2271656"/>
                  <a:ext cx="1130412" cy="506665"/>
                </a:xfrm>
                <a:prstGeom prst="rect">
                  <a:avLst/>
                </a:prstGeom>
                <a:noFill/>
                <a:ln w="9525">
                  <a:noFill/>
                  <a:miter lim="800000"/>
                  <a:headEnd/>
                  <a:tailEnd/>
                </a:ln>
              </p:spPr>
            </p:pic>
            <p:sp>
              <p:nvSpPr>
                <p:cNvPr id="44" name="Rettangolo 43"/>
                <p:cNvSpPr/>
                <p:nvPr/>
              </p:nvSpPr>
              <p:spPr>
                <a:xfrm>
                  <a:off x="3512096" y="2519898"/>
                  <a:ext cx="1152151" cy="4322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sz="1400" b="1" dirty="0">
                    <a:solidFill>
                      <a:srgbClr val="0070C0"/>
                    </a:solidFill>
                  </a:endParaRPr>
                </a:p>
                <a:p>
                  <a:pPr algn="ctr">
                    <a:defRPr/>
                  </a:pPr>
                  <a:r>
                    <a:rPr lang="it-IT" sz="1400" b="1" dirty="0">
                      <a:solidFill>
                        <a:srgbClr val="0070C0"/>
                      </a:solidFill>
                    </a:rPr>
                    <a:t>Quadro A1</a:t>
                  </a:r>
                </a:p>
              </p:txBody>
            </p:sp>
          </p:grpSp>
        </p:grpSp>
      </p:grpSp>
      <p:sp>
        <p:nvSpPr>
          <p:cNvPr id="86" name="Rettangolo arrotondato 85"/>
          <p:cNvSpPr/>
          <p:nvPr/>
        </p:nvSpPr>
        <p:spPr>
          <a:xfrm>
            <a:off x="755650" y="2714625"/>
            <a:ext cx="1431925" cy="914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400" b="1" dirty="0">
                <a:solidFill>
                  <a:srgbClr val="0070C0"/>
                </a:solidFill>
              </a:rPr>
              <a:t>Investimenti in ricerca</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50825" y="1196975"/>
            <a:ext cx="8559800" cy="4824413"/>
          </a:xfrm>
        </p:spPr>
        <p:txBody>
          <a:bodyPr/>
          <a:lstStyle/>
          <a:p>
            <a:pPr marL="0" indent="0" algn="just">
              <a:buClr>
                <a:schemeClr val="accent2"/>
              </a:buClr>
              <a:defRPr/>
            </a:pPr>
            <a:endParaRPr lang="it-IT" sz="2000" dirty="0" smtClean="0">
              <a:solidFill>
                <a:srgbClr val="002060"/>
              </a:solidFill>
            </a:endParaRPr>
          </a:p>
          <a:p>
            <a:pPr algn="just">
              <a:buClr>
                <a:srgbClr val="002060"/>
              </a:buClr>
              <a:buFont typeface="Wingdings" pitchFamily="2" charset="2"/>
              <a:buChar char="ü"/>
              <a:defRPr/>
            </a:pPr>
            <a:r>
              <a:rPr lang="it-IT" sz="2000" dirty="0">
                <a:solidFill>
                  <a:srgbClr val="002060"/>
                </a:solidFill>
              </a:rPr>
              <a:t>I</a:t>
            </a:r>
            <a:r>
              <a:rPr lang="it-IT" sz="2000" dirty="0" smtClean="0">
                <a:solidFill>
                  <a:srgbClr val="002060"/>
                </a:solidFill>
              </a:rPr>
              <a:t>l </a:t>
            </a:r>
            <a:r>
              <a:rPr lang="it-IT" sz="2000" dirty="0">
                <a:solidFill>
                  <a:srgbClr val="002060"/>
                </a:solidFill>
              </a:rPr>
              <a:t>Quadro A1 deve essere redatto in forma </a:t>
            </a:r>
            <a:endParaRPr lang="it-IT" sz="2000" dirty="0" smtClean="0">
              <a:solidFill>
                <a:srgbClr val="002060"/>
              </a:solidFill>
            </a:endParaRPr>
          </a:p>
          <a:p>
            <a:pPr indent="0" algn="just">
              <a:buClr>
                <a:srgbClr val="002060"/>
              </a:buClr>
              <a:defRPr/>
            </a:pPr>
            <a:r>
              <a:rPr lang="it-IT" sz="2000" dirty="0" smtClean="0">
                <a:solidFill>
                  <a:srgbClr val="002060"/>
                </a:solidFill>
              </a:rPr>
              <a:t>sintetica </a:t>
            </a:r>
            <a:r>
              <a:rPr lang="it-IT" sz="2000" dirty="0">
                <a:solidFill>
                  <a:srgbClr val="002060"/>
                </a:solidFill>
              </a:rPr>
              <a:t>e puntuale, rimandando a file allegati eventuali approfondimenti ed ulteriore </a:t>
            </a:r>
            <a:r>
              <a:rPr lang="it-IT" sz="2000" dirty="0" smtClean="0">
                <a:solidFill>
                  <a:srgbClr val="002060"/>
                </a:solidFill>
              </a:rPr>
              <a:t>documentazione;</a:t>
            </a:r>
            <a:endParaRPr lang="it-IT" sz="2000" dirty="0">
              <a:solidFill>
                <a:srgbClr val="002060"/>
              </a:solidFill>
            </a:endParaRPr>
          </a:p>
          <a:p>
            <a:pPr algn="just">
              <a:buClr>
                <a:srgbClr val="002060"/>
              </a:buClr>
              <a:buFont typeface="Wingdings" pitchFamily="2" charset="2"/>
              <a:buChar char="ü"/>
              <a:defRPr/>
            </a:pPr>
            <a:r>
              <a:rPr lang="it-IT" sz="2000" dirty="0" smtClean="0">
                <a:solidFill>
                  <a:srgbClr val="002060"/>
                </a:solidFill>
              </a:rPr>
              <a:t>è </a:t>
            </a:r>
            <a:r>
              <a:rPr lang="it-IT" sz="2000" dirty="0">
                <a:solidFill>
                  <a:srgbClr val="002060"/>
                </a:solidFill>
              </a:rPr>
              <a:t>auspicabile, quando necessario, richiamare attraverso link documenti a supporto ed evidenza di quanto viene </a:t>
            </a:r>
            <a:r>
              <a:rPr lang="it-IT" sz="2000" dirty="0" smtClean="0">
                <a:solidFill>
                  <a:srgbClr val="002060"/>
                </a:solidFill>
              </a:rPr>
              <a:t>dichiarato;</a:t>
            </a:r>
            <a:endParaRPr lang="it-IT" sz="2000" dirty="0">
              <a:solidFill>
                <a:srgbClr val="002060"/>
              </a:solidFill>
            </a:endParaRPr>
          </a:p>
          <a:p>
            <a:pPr algn="just">
              <a:buClr>
                <a:srgbClr val="002060"/>
              </a:buClr>
              <a:buFont typeface="Wingdings" pitchFamily="2" charset="2"/>
              <a:buChar char="ü"/>
              <a:defRPr/>
            </a:pPr>
            <a:r>
              <a:rPr lang="it-IT" sz="2000" dirty="0" smtClean="0">
                <a:solidFill>
                  <a:srgbClr val="002060"/>
                </a:solidFill>
              </a:rPr>
              <a:t>una </a:t>
            </a:r>
            <a:r>
              <a:rPr lang="it-IT" sz="2000" dirty="0">
                <a:solidFill>
                  <a:srgbClr val="002060"/>
                </a:solidFill>
              </a:rPr>
              <a:t>compilazione schematica del Quadro A1, con particolare riferimento all’individuazione degli obiettivi di ricerca del Dipartimento, risulta essere un requisito fondamentale in quanto consentirà una più agevole compilazione del successivo Rapporto di Riesame.</a:t>
            </a:r>
          </a:p>
          <a:p>
            <a:pPr algn="just">
              <a:buClr>
                <a:srgbClr val="002060"/>
              </a:buClr>
              <a:buFont typeface="Wingdings" pitchFamily="2" charset="2"/>
              <a:buChar char="ü"/>
              <a:defRPr/>
            </a:pPr>
            <a:endParaRPr lang="it-IT" b="1" dirty="0">
              <a:solidFill>
                <a:srgbClr val="002060"/>
              </a:solidFill>
            </a:endParaRPr>
          </a:p>
        </p:txBody>
      </p:sp>
      <p:sp>
        <p:nvSpPr>
          <p:cNvPr id="2" name="CasellaDiTesto 1"/>
          <p:cNvSpPr txBox="1"/>
          <p:nvPr/>
        </p:nvSpPr>
        <p:spPr>
          <a:xfrm>
            <a:off x="1049338" y="-100013"/>
            <a:ext cx="6624637" cy="1077913"/>
          </a:xfrm>
          <a:prstGeom prst="rect">
            <a:avLst/>
          </a:prstGeom>
          <a:noFill/>
        </p:spPr>
        <p:txBody>
          <a:bodyPr>
            <a:spAutoFit/>
          </a:bodyPr>
          <a:lstStyle/>
          <a:p>
            <a:pPr algn="ctr">
              <a:defRPr/>
            </a:pPr>
            <a:r>
              <a:rPr lang="it-IT" sz="2800" dirty="0">
                <a:solidFill>
                  <a:srgbClr val="002060"/>
                </a:solidFill>
                <a:cs typeface="Arial" pitchFamily="34" charset="0"/>
              </a:rPr>
              <a:t/>
            </a:r>
            <a:br>
              <a:rPr lang="it-IT" sz="2800" dirty="0">
                <a:solidFill>
                  <a:srgbClr val="002060"/>
                </a:solidFill>
                <a:cs typeface="Arial" pitchFamily="34" charset="0"/>
              </a:rPr>
            </a:br>
            <a:r>
              <a:rPr lang="it-IT" b="1" dirty="0">
                <a:solidFill>
                  <a:srgbClr val="002060"/>
                </a:solidFill>
                <a:latin typeface="+mn-lt"/>
                <a:cs typeface="Arial" pitchFamily="34" charset="0"/>
              </a:rPr>
              <a:t>Il Quadro A1</a:t>
            </a:r>
            <a:br>
              <a:rPr lang="it-IT" b="1" dirty="0">
                <a:solidFill>
                  <a:srgbClr val="002060"/>
                </a:solidFill>
                <a:latin typeface="+mn-lt"/>
                <a:cs typeface="Arial" pitchFamily="34" charset="0"/>
              </a:rPr>
            </a:br>
            <a:r>
              <a:rPr lang="it-IT" b="1" dirty="0">
                <a:solidFill>
                  <a:srgbClr val="002060"/>
                </a:solidFill>
                <a:latin typeface="+mn-lt"/>
                <a:cs typeface="Arial" pitchFamily="34" charset="0"/>
              </a:rPr>
              <a:t>Dichiarazione degli obiettivi di ricerca di Dipartimento</a:t>
            </a:r>
            <a:endParaRPr lang="it-IT" dirty="0">
              <a:solidFill>
                <a:srgbClr val="002060"/>
              </a:solidFill>
              <a:cs typeface="Arial" pitchFamily="34" charset="0"/>
            </a:endParaRPr>
          </a:p>
        </p:txBody>
      </p:sp>
      <p:pic>
        <p:nvPicPr>
          <p:cNvPr id="6148" name="Picture 4"/>
          <p:cNvPicPr>
            <a:picLocks noChangeAspect="1" noChangeArrowheads="1"/>
          </p:cNvPicPr>
          <p:nvPr/>
        </p:nvPicPr>
        <p:blipFill>
          <a:blip r:embed="rId2"/>
          <a:srcRect t="10719" b="14424"/>
          <a:stretch>
            <a:fillRect/>
          </a:stretch>
        </p:blipFill>
        <p:spPr bwMode="auto">
          <a:xfrm>
            <a:off x="6394450" y="1274763"/>
            <a:ext cx="2559050" cy="1196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049338" y="-100013"/>
            <a:ext cx="6624637" cy="1077913"/>
          </a:xfrm>
          <a:prstGeom prst="rect">
            <a:avLst/>
          </a:prstGeom>
          <a:noFill/>
        </p:spPr>
        <p:txBody>
          <a:bodyPr>
            <a:spAutoFit/>
          </a:bodyPr>
          <a:lstStyle/>
          <a:p>
            <a:pPr algn="ctr">
              <a:defRPr/>
            </a:pPr>
            <a:r>
              <a:rPr lang="it-IT" sz="2800" dirty="0">
                <a:solidFill>
                  <a:srgbClr val="002060"/>
                </a:solidFill>
                <a:cs typeface="Arial" pitchFamily="34" charset="0"/>
              </a:rPr>
              <a:t/>
            </a:r>
            <a:br>
              <a:rPr lang="it-IT" sz="2800" dirty="0">
                <a:solidFill>
                  <a:srgbClr val="002060"/>
                </a:solidFill>
                <a:cs typeface="Arial" pitchFamily="34" charset="0"/>
              </a:rPr>
            </a:br>
            <a:r>
              <a:rPr lang="it-IT" b="1" dirty="0">
                <a:solidFill>
                  <a:srgbClr val="002060"/>
                </a:solidFill>
                <a:latin typeface="+mn-lt"/>
                <a:cs typeface="Arial" pitchFamily="34" charset="0"/>
              </a:rPr>
              <a:t>Il Quadro A1</a:t>
            </a:r>
            <a:br>
              <a:rPr lang="it-IT" b="1" dirty="0">
                <a:solidFill>
                  <a:srgbClr val="002060"/>
                </a:solidFill>
                <a:latin typeface="+mn-lt"/>
                <a:cs typeface="Arial" pitchFamily="34" charset="0"/>
              </a:rPr>
            </a:br>
            <a:r>
              <a:rPr lang="it-IT" b="1" dirty="0">
                <a:solidFill>
                  <a:srgbClr val="002060"/>
                </a:solidFill>
                <a:latin typeface="+mn-lt"/>
                <a:cs typeface="Arial" pitchFamily="34" charset="0"/>
              </a:rPr>
              <a:t>Dichiarazione degli obiettivi di ricerca di Dipartimento</a:t>
            </a:r>
            <a:endParaRPr lang="it-IT" dirty="0">
              <a:solidFill>
                <a:srgbClr val="002060"/>
              </a:solidFill>
              <a:cs typeface="Arial" pitchFamily="34" charset="0"/>
            </a:endParaRPr>
          </a:p>
        </p:txBody>
      </p:sp>
      <p:sp>
        <p:nvSpPr>
          <p:cNvPr id="5" name="Segnaposto contenuto 2"/>
          <p:cNvSpPr txBox="1">
            <a:spLocks/>
          </p:cNvSpPr>
          <p:nvPr/>
        </p:nvSpPr>
        <p:spPr bwMode="auto">
          <a:xfrm>
            <a:off x="258763" y="4221163"/>
            <a:ext cx="8559800" cy="4679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lstStyle>
            <a:lvl1pPr marL="342900" indent="-342900" algn="l" defTabSz="449263" rtl="0" eaLnBrk="0" fontAlgn="base" hangingPunct="0">
              <a:spcBef>
                <a:spcPts val="600"/>
              </a:spcBef>
              <a:spcAft>
                <a:spcPct val="0"/>
              </a:spcAft>
              <a:buClr>
                <a:srgbClr val="000000"/>
              </a:buClr>
              <a:buSzPct val="100000"/>
              <a:buFont typeface="Times New Roman" pitchFamily="18" charset="0"/>
              <a:defRPr sz="2400">
                <a:solidFill>
                  <a:srgbClr val="000000"/>
                </a:solidFill>
                <a:latin typeface="+mn-lt"/>
                <a:ea typeface="Arial Unicode MS" pitchFamily="34" charset="-128"/>
                <a:cs typeface="+mn-cs"/>
              </a:defRPr>
            </a:lvl1pPr>
            <a:lvl2pPr marL="742950" indent="-28575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Arial Unicode MS" pitchFamily="34" charset="-128"/>
                <a:cs typeface="+mn-cs"/>
              </a:defRPr>
            </a:lvl2pPr>
            <a:lvl3pPr marL="1143000" indent="-228600" algn="l" defTabSz="449263" rtl="0" eaLnBrk="0" fontAlgn="base" hangingPunct="0">
              <a:spcBef>
                <a:spcPts val="450"/>
              </a:spcBef>
              <a:spcAft>
                <a:spcPct val="0"/>
              </a:spcAft>
              <a:buClr>
                <a:srgbClr val="000000"/>
              </a:buClr>
              <a:buSzPct val="100000"/>
              <a:buFont typeface="Times New Roman" pitchFamily="18" charset="0"/>
              <a:defRPr>
                <a:solidFill>
                  <a:srgbClr val="000000"/>
                </a:solidFill>
                <a:latin typeface="+mn-lt"/>
                <a:ea typeface="Arial Unicode MS" pitchFamily="34" charset="-128"/>
                <a:cs typeface="+mn-cs"/>
              </a:defRPr>
            </a:lvl3pPr>
            <a:lvl4pPr marL="1600200" indent="-228600" algn="l" defTabSz="449263" rtl="0" eaLnBrk="0" fontAlgn="base" hangingPunct="0">
              <a:spcBef>
                <a:spcPts val="400"/>
              </a:spcBef>
              <a:spcAft>
                <a:spcPct val="0"/>
              </a:spcAft>
              <a:buClr>
                <a:srgbClr val="000000"/>
              </a:buClr>
              <a:buSzPct val="100000"/>
              <a:buFont typeface="Times New Roman" pitchFamily="18" charset="0"/>
              <a:defRPr sz="1600">
                <a:solidFill>
                  <a:srgbClr val="000000"/>
                </a:solidFill>
                <a:latin typeface="+mn-lt"/>
                <a:ea typeface="Arial Unicode MS" pitchFamily="34" charset="-128"/>
                <a:cs typeface="+mn-cs"/>
              </a:defRPr>
            </a:lvl4pPr>
            <a:lvl5pPr marL="2057400" indent="-228600" algn="l" defTabSz="449263" rtl="0" eaLnBrk="0" fontAlgn="base" hangingPunct="0">
              <a:spcBef>
                <a:spcPts val="400"/>
              </a:spcBef>
              <a:spcAft>
                <a:spcPct val="0"/>
              </a:spcAft>
              <a:buClr>
                <a:srgbClr val="000000"/>
              </a:buClr>
              <a:buSzPct val="100000"/>
              <a:buFont typeface="Times New Roman" pitchFamily="18" charset="0"/>
              <a:defRPr sz="1600">
                <a:solidFill>
                  <a:srgbClr val="000000"/>
                </a:solidFill>
                <a:latin typeface="+mn-lt"/>
                <a:ea typeface="Arial Unicode MS" pitchFamily="34" charset="-128"/>
                <a:cs typeface="+mn-cs"/>
              </a:defRPr>
            </a:lvl5pPr>
            <a:lvl6pPr marL="2514600" indent="-228600" algn="l" defTabSz="449263" rtl="0" fontAlgn="base">
              <a:spcBef>
                <a:spcPts val="400"/>
              </a:spcBef>
              <a:spcAft>
                <a:spcPct val="0"/>
              </a:spcAft>
              <a:buClr>
                <a:srgbClr val="000000"/>
              </a:buClr>
              <a:buSzPct val="100000"/>
              <a:buFont typeface="Times New Roman" pitchFamily="16" charset="0"/>
              <a:defRPr sz="1600">
                <a:solidFill>
                  <a:srgbClr val="000000"/>
                </a:solidFill>
                <a:latin typeface="+mn-lt"/>
                <a:cs typeface="+mn-cs"/>
              </a:defRPr>
            </a:lvl6pPr>
            <a:lvl7pPr marL="2971800" indent="-228600" algn="l" defTabSz="449263" rtl="0" fontAlgn="base">
              <a:spcBef>
                <a:spcPts val="400"/>
              </a:spcBef>
              <a:spcAft>
                <a:spcPct val="0"/>
              </a:spcAft>
              <a:buClr>
                <a:srgbClr val="000000"/>
              </a:buClr>
              <a:buSzPct val="100000"/>
              <a:buFont typeface="Times New Roman" pitchFamily="16" charset="0"/>
              <a:defRPr sz="1600">
                <a:solidFill>
                  <a:srgbClr val="000000"/>
                </a:solidFill>
                <a:latin typeface="+mn-lt"/>
                <a:cs typeface="+mn-cs"/>
              </a:defRPr>
            </a:lvl7pPr>
            <a:lvl8pPr marL="3429000" indent="-228600" algn="l" defTabSz="449263" rtl="0" fontAlgn="base">
              <a:spcBef>
                <a:spcPts val="400"/>
              </a:spcBef>
              <a:spcAft>
                <a:spcPct val="0"/>
              </a:spcAft>
              <a:buClr>
                <a:srgbClr val="000000"/>
              </a:buClr>
              <a:buSzPct val="100000"/>
              <a:buFont typeface="Times New Roman" pitchFamily="16" charset="0"/>
              <a:defRPr sz="1600">
                <a:solidFill>
                  <a:srgbClr val="000000"/>
                </a:solidFill>
                <a:latin typeface="+mn-lt"/>
                <a:cs typeface="+mn-cs"/>
              </a:defRPr>
            </a:lvl8pPr>
            <a:lvl9pPr marL="3886200" indent="-228600" algn="l" defTabSz="449263" rtl="0" fontAlgn="base">
              <a:spcBef>
                <a:spcPts val="400"/>
              </a:spcBef>
              <a:spcAft>
                <a:spcPct val="0"/>
              </a:spcAft>
              <a:buClr>
                <a:srgbClr val="000000"/>
              </a:buClr>
              <a:buSzPct val="100000"/>
              <a:buFont typeface="Times New Roman" pitchFamily="16" charset="0"/>
              <a:defRPr sz="1600">
                <a:solidFill>
                  <a:srgbClr val="000000"/>
                </a:solidFill>
                <a:latin typeface="+mn-lt"/>
                <a:cs typeface="+mn-cs"/>
              </a:defRPr>
            </a:lvl9pPr>
          </a:lstStyle>
          <a:p>
            <a:pPr marL="0" algn="just">
              <a:defRPr/>
            </a:pPr>
            <a:r>
              <a:rPr lang="it-IT" altLang="it-IT" sz="2000" kern="0" dirty="0" smtClean="0">
                <a:solidFill>
                  <a:srgbClr val="002060"/>
                </a:solidFill>
              </a:rPr>
              <a:t>Dopo aver proceduto alla descrizione dei settori di ricerca nei quali il Dipartimento opera (punto 1), è consigliabile, così come previsto nelle Linee Guida ANVUR, proseguire nella compilazione del Quadro A1 (punti 2,3,4) riportando i dati utili in forma schematica ed esaustiva, così come riportato negli esempi che seguono.</a:t>
            </a:r>
          </a:p>
        </p:txBody>
      </p:sp>
      <p:sp>
        <p:nvSpPr>
          <p:cNvPr id="6" name="Text Box 3"/>
          <p:cNvSpPr txBox="1">
            <a:spLocks noChangeArrowheads="1"/>
          </p:cNvSpPr>
          <p:nvPr/>
        </p:nvSpPr>
        <p:spPr bwMode="auto">
          <a:xfrm>
            <a:off x="179388" y="1468438"/>
            <a:ext cx="8432800" cy="2032000"/>
          </a:xfrm>
          <a:prstGeom prst="rect">
            <a:avLst/>
          </a:prstGeom>
          <a:noFill/>
          <a:ln>
            <a:solidFill>
              <a:srgbClr val="FF0000"/>
            </a:solidFill>
          </a:ln>
          <a:effectLst>
            <a:outerShdw blurRad="76200" dir="13500000" sy="23000" kx="1200000" algn="br" rotWithShape="0">
              <a:prstClr val="black">
                <a:alpha val="20000"/>
              </a:prstClr>
            </a:outerShdw>
          </a:effectLst>
        </p:spPr>
        <p:txBody>
          <a:bodyPr>
            <a:spAutoFit/>
          </a:bodyPr>
          <a:lstStyle>
            <a:defPPr>
              <a:defRPr lang="it-IT"/>
            </a:defPPr>
            <a:lvl1pPr eaLnBrk="0" hangingPunct="0">
              <a:spcBef>
                <a:spcPct val="20000"/>
              </a:spcBef>
              <a:buClr>
                <a:srgbClr val="2D8900"/>
              </a:buClr>
              <a:buSzPct val="75000"/>
              <a:defRPr sz="1800" b="1">
                <a:solidFill>
                  <a:srgbClr val="00377B"/>
                </a:solidFill>
                <a:latin typeface="Century Gothic" pitchFamily="34" charset="0"/>
              </a:defRPr>
            </a:lvl1pPr>
            <a:lvl2pPr>
              <a:defRPr sz="2400">
                <a:latin typeface="Century Gothic" pitchFamily="34" charset="0"/>
              </a:defRPr>
            </a:lvl2pPr>
            <a:lvl3pPr>
              <a:defRPr sz="2000">
                <a:latin typeface="Century Gothic" pitchFamily="34" charset="0"/>
              </a:defRPr>
            </a:lvl3pPr>
            <a:lvl4pPr>
              <a:defRPr sz="2000">
                <a:latin typeface="Century Gothic" pitchFamily="34" charset="0"/>
              </a:defRPr>
            </a:lvl4pPr>
            <a:lvl5pPr>
              <a:defRPr sz="2000">
                <a:latin typeface="Century Gothic" pitchFamily="34" charset="0"/>
              </a:defRPr>
            </a:lvl5pPr>
            <a:lvl6pPr eaLnBrk="0" fontAlgn="base" hangingPunct="0">
              <a:spcAft>
                <a:spcPct val="0"/>
              </a:spcAft>
              <a:buChar char="»"/>
              <a:defRPr sz="2000">
                <a:latin typeface="Century Gothic" pitchFamily="34" charset="0"/>
              </a:defRPr>
            </a:lvl6pPr>
            <a:lvl7pPr eaLnBrk="0" fontAlgn="base" hangingPunct="0">
              <a:spcAft>
                <a:spcPct val="0"/>
              </a:spcAft>
              <a:buChar char="»"/>
              <a:defRPr sz="2000">
                <a:latin typeface="Century Gothic" pitchFamily="34" charset="0"/>
              </a:defRPr>
            </a:lvl7pPr>
            <a:lvl8pPr eaLnBrk="0" fontAlgn="base" hangingPunct="0">
              <a:spcAft>
                <a:spcPct val="0"/>
              </a:spcAft>
              <a:buChar char="»"/>
              <a:defRPr sz="2000">
                <a:latin typeface="Century Gothic" pitchFamily="34" charset="0"/>
              </a:defRPr>
            </a:lvl8pPr>
            <a:lvl9pPr eaLnBrk="0" fontAlgn="base" hangingPunct="0">
              <a:spcAft>
                <a:spcPct val="0"/>
              </a:spcAft>
              <a:buChar char="»"/>
              <a:defRPr sz="2000">
                <a:latin typeface="Century Gothic" pitchFamily="34" charset="0"/>
              </a:defRPr>
            </a:lvl9pPr>
          </a:lstStyle>
          <a:p>
            <a:pPr>
              <a:buClr>
                <a:srgbClr val="00377B"/>
              </a:buClr>
              <a:defRPr/>
            </a:pPr>
            <a:r>
              <a:rPr lang="it-IT" altLang="it-IT" dirty="0" smtClean="0">
                <a:cs typeface="Arial" pitchFamily="34" charset="0"/>
              </a:rPr>
              <a:t>Quadro A1: Dichiarazione degli obiettivi di ricerca </a:t>
            </a:r>
            <a:endParaRPr lang="it-IT" altLang="it-IT" sz="1100" dirty="0" smtClean="0">
              <a:cs typeface="Arial" pitchFamily="34" charset="0"/>
            </a:endParaRPr>
          </a:p>
          <a:p>
            <a:pPr marL="857250" lvl="1" indent="-457200">
              <a:buClr>
                <a:srgbClr val="002060"/>
              </a:buClr>
              <a:buFont typeface="+mj-lt"/>
              <a:buAutoNum type="arabicPeriod"/>
              <a:defRPr/>
            </a:pPr>
            <a:r>
              <a:rPr lang="it-IT" sz="1800" dirty="0" smtClean="0">
                <a:solidFill>
                  <a:srgbClr val="002060"/>
                </a:solidFill>
              </a:rPr>
              <a:t>descrizione dei settori di ricerca nei quali opera il </a:t>
            </a:r>
          </a:p>
          <a:p>
            <a:pPr marL="890588" lvl="1">
              <a:buClr>
                <a:srgbClr val="002060"/>
              </a:buClr>
              <a:defRPr/>
            </a:pPr>
            <a:r>
              <a:rPr lang="it-IT" sz="1800" dirty="0" smtClean="0">
                <a:solidFill>
                  <a:srgbClr val="002060"/>
                </a:solidFill>
              </a:rPr>
              <a:t>Dipartimento (compresi i settori ERC rilevanti);</a:t>
            </a:r>
          </a:p>
          <a:p>
            <a:pPr marL="857250" lvl="1" indent="-457200">
              <a:buClr>
                <a:srgbClr val="002060"/>
              </a:buClr>
              <a:buFont typeface="+mj-lt"/>
              <a:buAutoNum type="arabicPeriod" startAt="2"/>
              <a:defRPr/>
            </a:pPr>
            <a:r>
              <a:rPr lang="it-IT" sz="1800" dirty="0" smtClean="0">
                <a:solidFill>
                  <a:srgbClr val="002060"/>
                </a:solidFill>
              </a:rPr>
              <a:t>individuazione </a:t>
            </a:r>
            <a:r>
              <a:rPr lang="it-IT" sz="1800" dirty="0">
                <a:solidFill>
                  <a:srgbClr val="002060"/>
                </a:solidFill>
              </a:rPr>
              <a:t>degli obiettivi pluriennali di ricerca, in linea con il Piano Strategico d’Ateneo;</a:t>
            </a:r>
          </a:p>
          <a:p>
            <a:pPr marL="857250" lvl="1" indent="-457200">
              <a:buClr>
                <a:srgbClr val="002060"/>
              </a:buClr>
              <a:buFont typeface="+mj-lt"/>
              <a:buAutoNum type="arabicPeriod" startAt="2"/>
              <a:defRPr/>
            </a:pPr>
            <a:r>
              <a:rPr lang="it-IT" sz="1800" dirty="0">
                <a:solidFill>
                  <a:srgbClr val="002060"/>
                </a:solidFill>
              </a:rPr>
              <a:t>modalità di realizzazione degli obiettivi primari;</a:t>
            </a:r>
          </a:p>
          <a:p>
            <a:pPr marL="857250" lvl="1" indent="-457200">
              <a:buClr>
                <a:srgbClr val="002060"/>
              </a:buClr>
              <a:buFont typeface="+mj-lt"/>
              <a:buAutoNum type="arabicPeriod" startAt="2"/>
              <a:defRPr/>
            </a:pPr>
            <a:r>
              <a:rPr lang="it-IT" sz="1800" dirty="0">
                <a:solidFill>
                  <a:srgbClr val="002060"/>
                </a:solidFill>
              </a:rPr>
              <a:t>modalità di monitoraggio degli obiettivi.</a:t>
            </a:r>
          </a:p>
        </p:txBody>
      </p:sp>
      <p:pic>
        <p:nvPicPr>
          <p:cNvPr id="7173" name="Picture 6"/>
          <p:cNvPicPr>
            <a:picLocks noChangeAspect="1" noChangeArrowheads="1"/>
          </p:cNvPicPr>
          <p:nvPr/>
        </p:nvPicPr>
        <p:blipFill>
          <a:blip r:embed="rId2"/>
          <a:srcRect t="11563" b="16724"/>
          <a:stretch>
            <a:fillRect/>
          </a:stretch>
        </p:blipFill>
        <p:spPr bwMode="auto">
          <a:xfrm>
            <a:off x="6804025" y="1201738"/>
            <a:ext cx="2200275" cy="985837"/>
          </a:xfrm>
          <a:prstGeom prst="rect">
            <a:avLst/>
          </a:prstGeom>
          <a:noFill/>
          <a:ln w="9525">
            <a:noFill/>
            <a:miter lim="800000"/>
            <a:headEnd/>
            <a:tailEnd/>
          </a:ln>
        </p:spPr>
      </p:pic>
      <p:pic>
        <p:nvPicPr>
          <p:cNvPr id="7174" name="Picture 5"/>
          <p:cNvPicPr>
            <a:picLocks noChangeAspect="1" noChangeArrowheads="1"/>
          </p:cNvPicPr>
          <p:nvPr/>
        </p:nvPicPr>
        <p:blipFill>
          <a:blip r:embed="rId3"/>
          <a:srcRect/>
          <a:stretch>
            <a:fillRect/>
          </a:stretch>
        </p:blipFill>
        <p:spPr bwMode="auto">
          <a:xfrm>
            <a:off x="7612063" y="2817813"/>
            <a:ext cx="1365250" cy="1365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egnaposto contenuto 2"/>
          <p:cNvSpPr>
            <a:spLocks noGrp="1"/>
          </p:cNvSpPr>
          <p:nvPr>
            <p:ph idx="1"/>
          </p:nvPr>
        </p:nvSpPr>
        <p:spPr>
          <a:xfrm>
            <a:off x="323850" y="1196975"/>
            <a:ext cx="8559800" cy="4681538"/>
          </a:xfrm>
        </p:spPr>
        <p:txBody>
          <a:bodyPr/>
          <a:lstStyle/>
          <a:p>
            <a:r>
              <a:rPr lang="it-IT" altLang="it-IT" sz="2000" b="1" smtClean="0">
                <a:solidFill>
                  <a:srgbClr val="00377B"/>
                </a:solidFill>
              </a:rPr>
              <a:t>Esempio 1</a:t>
            </a:r>
          </a:p>
          <a:p>
            <a:pPr algn="ctr"/>
            <a:endParaRPr lang="it-IT" altLang="it-IT" smtClean="0">
              <a:solidFill>
                <a:srgbClr val="00377B"/>
              </a:solidFill>
            </a:endParaRPr>
          </a:p>
        </p:txBody>
      </p:sp>
      <p:graphicFrame>
        <p:nvGraphicFramePr>
          <p:cNvPr id="4" name="Tabella 3"/>
          <p:cNvGraphicFramePr>
            <a:graphicFrameLocks noGrp="1"/>
          </p:cNvGraphicFramePr>
          <p:nvPr/>
        </p:nvGraphicFramePr>
        <p:xfrm>
          <a:off x="323850" y="1700213"/>
          <a:ext cx="8351838" cy="4903787"/>
        </p:xfrm>
        <a:graphic>
          <a:graphicData uri="http://schemas.openxmlformats.org/drawingml/2006/table">
            <a:tbl>
              <a:tblPr/>
              <a:tblGrid>
                <a:gridCol w="4137025"/>
                <a:gridCol w="4214813"/>
              </a:tblGrid>
              <a:tr h="630936">
                <a:tc gridSpan="2">
                  <a:txBody>
                    <a:bodyPr/>
                    <a:lstStyle/>
                    <a:p>
                      <a:pPr marL="0" marR="0" lvl="0" indent="0" algn="l" defTabSz="914400" rtl="0" eaLnBrk="1" fontAlgn="base" latinLnBrk="0" hangingPunct="1">
                        <a:lnSpc>
                          <a:spcPct val="115000"/>
                        </a:lnSpc>
                        <a:spcBef>
                          <a:spcPct val="0"/>
                        </a:spcBef>
                        <a:spcAft>
                          <a:spcPts val="1000"/>
                        </a:spcAft>
                        <a:buClrTx/>
                        <a:buSzTx/>
                        <a:buFontTx/>
                        <a:buNone/>
                        <a:tabLst>
                          <a:tab pos="950913" algn="l"/>
                        </a:tabLst>
                      </a:pPr>
                      <a:r>
                        <a:rPr kumimoji="0" lang="it-IT" sz="1800" b="1" i="0" u="none" strike="noStrike" cap="none" normalizeH="0" baseline="0" dirty="0" smtClean="0">
                          <a:ln>
                            <a:noFill/>
                          </a:ln>
                          <a:solidFill>
                            <a:srgbClr val="00377B"/>
                          </a:solidFill>
                          <a:effectLst/>
                          <a:latin typeface="Tahoma" pitchFamily="34" charset="0"/>
                          <a:ea typeface="Arial Unicode MS" pitchFamily="34" charset="-128"/>
                          <a:cs typeface="Arial Unicode MS" pitchFamily="34" charset="-128"/>
                        </a:rPr>
                        <a:t>Obiettivo I:  </a:t>
                      </a:r>
                      <a:r>
                        <a:rPr kumimoji="0" lang="it-IT" sz="1800" b="0" i="0" u="none" strike="noStrike" cap="none" normalizeH="0" baseline="0" dirty="0" smtClean="0">
                          <a:ln>
                            <a:noFill/>
                          </a:ln>
                          <a:solidFill>
                            <a:srgbClr val="00377B"/>
                          </a:solidFill>
                          <a:effectLst/>
                          <a:latin typeface="Tahoma" pitchFamily="34" charset="0"/>
                          <a:ea typeface="Arial Unicode MS" pitchFamily="34" charset="-128"/>
                          <a:cs typeface="Arial Unicode MS" pitchFamily="34" charset="-128"/>
                        </a:rPr>
                        <a:t>Promuovere la qualità della ricerca e le potenzialità dei singoli ricercatori nel settore scientifico X o su una </a:t>
                      </a:r>
                      <a:r>
                        <a:rPr kumimoji="0" lang="it-IT" sz="1800" b="0" i="0" u="none" strike="noStrike" cap="none" normalizeH="0" baseline="0" dirty="0" err="1" smtClean="0">
                          <a:ln>
                            <a:noFill/>
                          </a:ln>
                          <a:solidFill>
                            <a:srgbClr val="00377B"/>
                          </a:solidFill>
                          <a:effectLst/>
                          <a:latin typeface="Tahoma" pitchFamily="34" charset="0"/>
                          <a:ea typeface="Arial Unicode MS" pitchFamily="34" charset="-128"/>
                          <a:cs typeface="Arial Unicode MS" pitchFamily="34" charset="-128"/>
                        </a:rPr>
                        <a:t>macroarea</a:t>
                      </a:r>
                      <a:r>
                        <a:rPr kumimoji="0" lang="it-IT" sz="1800" b="0" i="0" u="none" strike="noStrike" cap="none" normalizeH="0" baseline="0" dirty="0" smtClean="0">
                          <a:ln>
                            <a:noFill/>
                          </a:ln>
                          <a:solidFill>
                            <a:srgbClr val="00377B"/>
                          </a:solidFill>
                          <a:effectLst/>
                          <a:latin typeface="Tahoma" pitchFamily="34" charset="0"/>
                          <a:ea typeface="Arial Unicode MS" pitchFamily="34" charset="-128"/>
                          <a:cs typeface="Arial Unicode MS" pitchFamily="34" charset="-128"/>
                        </a:rPr>
                        <a:t> di ricerca.</a:t>
                      </a:r>
                      <a:endParaRPr kumimoji="0" lang="it-IT" sz="1800" b="0" i="0" u="none" strike="noStrike" cap="none" normalizeH="0" baseline="0" dirty="0" smtClean="0">
                        <a:ln>
                          <a:noFill/>
                        </a:ln>
                        <a:solidFill>
                          <a:srgbClr val="00377B"/>
                        </a:solidFill>
                        <a:effectLst/>
                        <a:latin typeface="Calibri" pitchFamily="34" charset="0"/>
                        <a:ea typeface="Calibri" pitchFamily="34" charset="0"/>
                        <a:cs typeface="Times New Roman" pitchFamily="18" charset="0"/>
                      </a:endParaRPr>
                    </a:p>
                  </a:txBody>
                  <a:tcPr marL="44444" marR="44444" marT="0" marB="0" horzOverflow="overflow">
                    <a:lnL w="12700" cap="flat" cmpd="sng" algn="ctr">
                      <a:solidFill>
                        <a:srgbClr val="F08010"/>
                      </a:solidFill>
                      <a:prstDash val="solid"/>
                      <a:round/>
                      <a:headEnd type="none" w="med" len="med"/>
                      <a:tailEnd type="none" w="med" len="med"/>
                    </a:lnL>
                    <a:lnR w="12700" cap="flat" cmpd="sng" algn="ctr">
                      <a:solidFill>
                        <a:srgbClr val="F08010"/>
                      </a:solidFill>
                      <a:prstDash val="solid"/>
                      <a:round/>
                      <a:headEnd type="none" w="med" len="med"/>
                      <a:tailEnd type="none" w="med" len="med"/>
                    </a:lnR>
                    <a:lnT w="12700" cap="flat" cmpd="sng" algn="ctr">
                      <a:solidFill>
                        <a:srgbClr val="F08010"/>
                      </a:solidFill>
                      <a:prstDash val="solid"/>
                      <a:round/>
                      <a:headEnd type="none" w="med" len="med"/>
                      <a:tailEnd type="none" w="med" len="med"/>
                    </a:lnT>
                    <a:lnB w="12700" cap="flat" cmpd="sng" algn="ctr">
                      <a:solidFill>
                        <a:srgbClr val="F08010"/>
                      </a:solidFill>
                      <a:prstDash val="solid"/>
                      <a:round/>
                      <a:headEnd type="none" w="med" len="med"/>
                      <a:tailEnd type="none" w="med" len="med"/>
                    </a:lnB>
                    <a:lnTlToBr>
                      <a:noFill/>
                    </a:lnTlToBr>
                    <a:lnBlToTr>
                      <a:noFill/>
                    </a:lnBlToTr>
                    <a:solidFill>
                      <a:schemeClr val="bg1"/>
                    </a:solidFill>
                  </a:tcPr>
                </a:tc>
                <a:tc hMerge="1">
                  <a:txBody>
                    <a:bodyPr/>
                    <a:lstStyle/>
                    <a:p>
                      <a:endParaRPr lang="it-IT"/>
                    </a:p>
                  </a:txBody>
                  <a:tcPr/>
                </a:tc>
              </a:tr>
              <a:tr h="396810">
                <a:tc gridSpan="2">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it-IT" sz="1800" b="1" i="0" u="none" strike="noStrike" cap="none" normalizeH="0" baseline="0" dirty="0" smtClean="0">
                          <a:ln>
                            <a:noFill/>
                          </a:ln>
                          <a:solidFill>
                            <a:srgbClr val="00377B"/>
                          </a:solidFill>
                          <a:effectLst/>
                          <a:latin typeface="Tahoma" pitchFamily="34" charset="0"/>
                          <a:ea typeface="Arial Unicode MS" pitchFamily="34" charset="-128"/>
                          <a:cs typeface="Arial Unicode MS" pitchFamily="34" charset="-128"/>
                        </a:rPr>
                        <a:t>Monitoraggio</a:t>
                      </a:r>
                      <a:r>
                        <a:rPr kumimoji="0" lang="it-IT" sz="1800" b="0" i="0" u="none" strike="noStrike" cap="none" normalizeH="0" baseline="0" dirty="0" smtClean="0">
                          <a:ln>
                            <a:noFill/>
                          </a:ln>
                          <a:solidFill>
                            <a:srgbClr val="00377B"/>
                          </a:solidFill>
                          <a:effectLst/>
                          <a:latin typeface="Tahoma" pitchFamily="34" charset="0"/>
                          <a:ea typeface="Arial Unicode MS" pitchFamily="34" charset="-128"/>
                          <a:cs typeface="Arial Unicode MS" pitchFamily="34" charset="-128"/>
                        </a:rPr>
                        <a:t>: Riesame anno successivo.</a:t>
                      </a:r>
                      <a:endParaRPr kumimoji="0" lang="it-IT" sz="1800" b="0" i="0" u="none" strike="noStrike" cap="none" normalizeH="0" baseline="0" dirty="0" smtClean="0">
                        <a:ln>
                          <a:noFill/>
                        </a:ln>
                        <a:solidFill>
                          <a:srgbClr val="00377B"/>
                        </a:solidFill>
                        <a:effectLst/>
                        <a:latin typeface="Calibri" pitchFamily="34" charset="0"/>
                        <a:ea typeface="Calibri" pitchFamily="34" charset="0"/>
                        <a:cs typeface="Times New Roman" pitchFamily="18" charset="0"/>
                      </a:endParaRPr>
                    </a:p>
                  </a:txBody>
                  <a:tcPr marL="44444" marR="44444" marT="0" marB="0" horzOverflow="overflow">
                    <a:lnL w="12700" cap="flat" cmpd="sng" algn="ctr">
                      <a:solidFill>
                        <a:srgbClr val="F08010"/>
                      </a:solidFill>
                      <a:prstDash val="solid"/>
                      <a:round/>
                      <a:headEnd type="none" w="med" len="med"/>
                      <a:tailEnd type="none" w="med" len="med"/>
                    </a:lnL>
                    <a:lnR w="12700" cap="flat" cmpd="sng" algn="ctr">
                      <a:solidFill>
                        <a:srgbClr val="F08010"/>
                      </a:solidFill>
                      <a:prstDash val="solid"/>
                      <a:round/>
                      <a:headEnd type="none" w="med" len="med"/>
                      <a:tailEnd type="none" w="med" len="med"/>
                    </a:lnR>
                    <a:lnT w="12700" cap="flat" cmpd="sng" algn="ctr">
                      <a:solidFill>
                        <a:srgbClr val="F08010"/>
                      </a:solidFill>
                      <a:prstDash val="solid"/>
                      <a:round/>
                      <a:headEnd type="none" w="med" len="med"/>
                      <a:tailEnd type="none" w="med" len="med"/>
                    </a:lnT>
                    <a:lnB w="12700" cap="flat" cmpd="sng" algn="ctr">
                      <a:solidFill>
                        <a:srgbClr val="F08010"/>
                      </a:solidFill>
                      <a:prstDash val="solid"/>
                      <a:round/>
                      <a:headEnd type="none" w="med" len="med"/>
                      <a:tailEnd type="none" w="med" len="med"/>
                    </a:lnB>
                    <a:lnTlToBr>
                      <a:noFill/>
                    </a:lnTlToBr>
                    <a:lnBlToTr>
                      <a:noFill/>
                    </a:lnBlToTr>
                    <a:solidFill>
                      <a:schemeClr val="bg1"/>
                    </a:solidFill>
                  </a:tcPr>
                </a:tc>
                <a:tc hMerge="1">
                  <a:txBody>
                    <a:bodyPr/>
                    <a:lstStyle/>
                    <a:p>
                      <a:endParaRPr lang="it-IT"/>
                    </a:p>
                  </a:txBody>
                  <a:tcPr/>
                </a:tc>
              </a:tr>
              <a:tr h="379351">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it-IT" sz="1800" b="1" i="0" u="none" strike="noStrike" cap="none" normalizeH="0" baseline="0" smtClean="0">
                          <a:ln>
                            <a:noFill/>
                          </a:ln>
                          <a:solidFill>
                            <a:srgbClr val="00377B"/>
                          </a:solidFill>
                          <a:effectLst/>
                          <a:latin typeface="Tahoma" pitchFamily="34" charset="0"/>
                          <a:ea typeface="Arial Unicode MS" pitchFamily="34" charset="-128"/>
                          <a:cs typeface="Arial Unicode MS" pitchFamily="34" charset="-128"/>
                        </a:rPr>
                        <a:t>Azioni</a:t>
                      </a:r>
                      <a:endParaRPr kumimoji="0" lang="it-IT" sz="1800" b="1" i="0" u="none" strike="noStrike" cap="none" normalizeH="0" baseline="0" smtClean="0">
                        <a:ln>
                          <a:noFill/>
                        </a:ln>
                        <a:solidFill>
                          <a:srgbClr val="00377B"/>
                        </a:solidFill>
                        <a:effectLst/>
                        <a:latin typeface="Calibri" pitchFamily="34" charset="0"/>
                        <a:ea typeface="Calibri" pitchFamily="34" charset="0"/>
                        <a:cs typeface="Times New Roman" pitchFamily="18" charset="0"/>
                      </a:endParaRPr>
                    </a:p>
                  </a:txBody>
                  <a:tcPr marL="44444" marR="44444" marT="0" marB="0" horzOverflow="overflow">
                    <a:lnL w="12700" cap="flat" cmpd="sng" algn="ctr">
                      <a:solidFill>
                        <a:srgbClr val="F08010"/>
                      </a:solidFill>
                      <a:prstDash val="solid"/>
                      <a:round/>
                      <a:headEnd type="none" w="med" len="med"/>
                      <a:tailEnd type="none" w="med" len="med"/>
                    </a:lnL>
                    <a:lnR w="12700" cap="flat" cmpd="sng" algn="ctr">
                      <a:solidFill>
                        <a:srgbClr val="F08010"/>
                      </a:solidFill>
                      <a:prstDash val="solid"/>
                      <a:round/>
                      <a:headEnd type="none" w="med" len="med"/>
                      <a:tailEnd type="none" w="med" len="med"/>
                    </a:lnR>
                    <a:lnT w="12700" cap="flat" cmpd="sng" algn="ctr">
                      <a:solidFill>
                        <a:srgbClr val="F08010"/>
                      </a:solidFill>
                      <a:prstDash val="solid"/>
                      <a:round/>
                      <a:headEnd type="none" w="med" len="med"/>
                      <a:tailEnd type="none" w="med" len="med"/>
                    </a:lnT>
                    <a:lnB w="12700" cap="flat" cmpd="sng" algn="ctr">
                      <a:solidFill>
                        <a:srgbClr val="F0801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it-IT" sz="1800" b="1" i="0" u="none" strike="noStrike" cap="none" normalizeH="0" baseline="0" smtClean="0">
                          <a:ln>
                            <a:noFill/>
                          </a:ln>
                          <a:solidFill>
                            <a:srgbClr val="00377B"/>
                          </a:solidFill>
                          <a:effectLst/>
                          <a:latin typeface="Tahoma" pitchFamily="34" charset="0"/>
                          <a:ea typeface="Arial Unicode MS" pitchFamily="34" charset="-128"/>
                          <a:cs typeface="Arial Unicode MS" pitchFamily="34" charset="-128"/>
                        </a:rPr>
                        <a:t>Indicatori/monitoraggio</a:t>
                      </a:r>
                      <a:endParaRPr kumimoji="0" lang="it-IT" sz="1800" b="1" i="0" u="none" strike="noStrike" cap="none" normalizeH="0" baseline="0" smtClean="0">
                        <a:ln>
                          <a:noFill/>
                        </a:ln>
                        <a:solidFill>
                          <a:srgbClr val="00377B"/>
                        </a:solidFill>
                        <a:effectLst/>
                        <a:latin typeface="Calibri" pitchFamily="34" charset="0"/>
                        <a:ea typeface="Calibri" pitchFamily="34" charset="0"/>
                        <a:cs typeface="Times New Roman" pitchFamily="18" charset="0"/>
                      </a:endParaRPr>
                    </a:p>
                  </a:txBody>
                  <a:tcPr marL="44444" marR="44444" marT="0" marB="0" horzOverflow="overflow">
                    <a:lnL w="12700" cap="flat" cmpd="sng" algn="ctr">
                      <a:solidFill>
                        <a:srgbClr val="F08010"/>
                      </a:solidFill>
                      <a:prstDash val="solid"/>
                      <a:round/>
                      <a:headEnd type="none" w="med" len="med"/>
                      <a:tailEnd type="none" w="med" len="med"/>
                    </a:lnL>
                    <a:lnR w="12700" cap="flat" cmpd="sng" algn="ctr">
                      <a:solidFill>
                        <a:srgbClr val="F08010"/>
                      </a:solidFill>
                      <a:prstDash val="solid"/>
                      <a:round/>
                      <a:headEnd type="none" w="med" len="med"/>
                      <a:tailEnd type="none" w="med" len="med"/>
                    </a:lnR>
                    <a:lnT w="12700" cap="flat" cmpd="sng" algn="ctr">
                      <a:solidFill>
                        <a:srgbClr val="F08010"/>
                      </a:solidFill>
                      <a:prstDash val="solid"/>
                      <a:round/>
                      <a:headEnd type="none" w="med" len="med"/>
                      <a:tailEnd type="none" w="med" len="med"/>
                    </a:lnT>
                    <a:lnB w="12700" cap="flat" cmpd="sng" algn="ctr">
                      <a:solidFill>
                        <a:srgbClr val="F08010"/>
                      </a:solidFill>
                      <a:prstDash val="solid"/>
                      <a:round/>
                      <a:headEnd type="none" w="med" len="med"/>
                      <a:tailEnd type="none" w="med" len="med"/>
                    </a:lnB>
                    <a:lnTlToBr>
                      <a:noFill/>
                    </a:lnTlToBr>
                    <a:lnBlToTr>
                      <a:noFill/>
                    </a:lnBlToTr>
                    <a:solidFill>
                      <a:schemeClr val="bg1"/>
                    </a:solidFill>
                  </a:tcPr>
                </a:tc>
              </a:tr>
              <a:tr h="1538036">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it-IT" sz="1800" b="1" i="0" u="none" strike="noStrike" cap="none" normalizeH="0" baseline="0" smtClean="0">
                          <a:ln>
                            <a:noFill/>
                          </a:ln>
                          <a:solidFill>
                            <a:srgbClr val="00377B"/>
                          </a:solidFill>
                          <a:effectLst/>
                          <a:latin typeface="Tahoma" pitchFamily="34" charset="0"/>
                          <a:ea typeface="Arial Unicode MS" pitchFamily="34" charset="-128"/>
                          <a:cs typeface="Arial Unicode MS" pitchFamily="34" charset="-128"/>
                        </a:rPr>
                        <a:t>Azione I:  </a:t>
                      </a:r>
                      <a:r>
                        <a:rPr kumimoji="0" lang="it-IT" sz="1800" b="0" i="0" u="none" strike="noStrike" cap="none" normalizeH="0" baseline="0" smtClean="0">
                          <a:ln>
                            <a:noFill/>
                          </a:ln>
                          <a:solidFill>
                            <a:srgbClr val="00377B"/>
                          </a:solidFill>
                          <a:effectLst/>
                          <a:latin typeface="Tahoma" pitchFamily="34" charset="0"/>
                          <a:ea typeface="Arial Unicode MS" pitchFamily="34" charset="-128"/>
                          <a:cs typeface="Arial Unicode MS" pitchFamily="34" charset="-128"/>
                        </a:rPr>
                        <a:t>Aumentare il numero delle pubblicazioni di ricerca su riviste internazionali di rilievo.</a:t>
                      </a:r>
                      <a:endParaRPr kumimoji="0" lang="it-IT" sz="1800" b="0" i="0" u="none" strike="noStrike" cap="none" normalizeH="0" baseline="0" smtClean="0">
                        <a:ln>
                          <a:noFill/>
                        </a:ln>
                        <a:solidFill>
                          <a:srgbClr val="00377B"/>
                        </a:solidFill>
                        <a:effectLst/>
                        <a:latin typeface="Calibri" pitchFamily="34" charset="0"/>
                        <a:ea typeface="Calibri" pitchFamily="34" charset="0"/>
                        <a:cs typeface="Times New Roman" pitchFamily="18" charset="0"/>
                      </a:endParaRPr>
                    </a:p>
                  </a:txBody>
                  <a:tcPr marL="44444" marR="44444" marT="0" marB="0" horzOverflow="overflow">
                    <a:lnL w="12700" cap="flat" cmpd="sng" algn="ctr">
                      <a:solidFill>
                        <a:srgbClr val="F08010"/>
                      </a:solidFill>
                      <a:prstDash val="solid"/>
                      <a:round/>
                      <a:headEnd type="none" w="med" len="med"/>
                      <a:tailEnd type="none" w="med" len="med"/>
                    </a:lnL>
                    <a:lnR w="12700" cap="flat" cmpd="sng" algn="ctr">
                      <a:solidFill>
                        <a:srgbClr val="F08010"/>
                      </a:solidFill>
                      <a:prstDash val="solid"/>
                      <a:round/>
                      <a:headEnd type="none" w="med" len="med"/>
                      <a:tailEnd type="none" w="med" len="med"/>
                    </a:lnR>
                    <a:lnT w="12700" cap="flat" cmpd="sng" algn="ctr">
                      <a:solidFill>
                        <a:srgbClr val="F08010"/>
                      </a:solidFill>
                      <a:prstDash val="solid"/>
                      <a:round/>
                      <a:headEnd type="none" w="med" len="med"/>
                      <a:tailEnd type="none" w="med" len="med"/>
                    </a:lnT>
                    <a:lnB w="12700" cap="flat" cmpd="sng" algn="ctr">
                      <a:solidFill>
                        <a:srgbClr val="F0801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it-IT" sz="1800" b="1" i="0" u="none" strike="noStrike" cap="none" normalizeH="0" baseline="0" smtClean="0">
                          <a:ln>
                            <a:noFill/>
                          </a:ln>
                          <a:solidFill>
                            <a:srgbClr val="00377B"/>
                          </a:solidFill>
                          <a:effectLst/>
                          <a:latin typeface="Tahoma" pitchFamily="34" charset="0"/>
                          <a:ea typeface="Arial Unicode MS" pitchFamily="34" charset="-128"/>
                          <a:cs typeface="Arial Unicode MS" pitchFamily="34" charset="-128"/>
                        </a:rPr>
                        <a:t>A: </a:t>
                      </a:r>
                      <a:r>
                        <a:rPr kumimoji="0" lang="it-IT" sz="1800" b="0" i="0" u="none" strike="noStrike" cap="none" normalizeH="0" baseline="0" smtClean="0">
                          <a:ln>
                            <a:noFill/>
                          </a:ln>
                          <a:solidFill>
                            <a:srgbClr val="00377B"/>
                          </a:solidFill>
                          <a:effectLst/>
                          <a:latin typeface="Tahoma" pitchFamily="34" charset="0"/>
                          <a:ea typeface="Arial Unicode MS" pitchFamily="34" charset="-128"/>
                          <a:cs typeface="Arial Unicode MS" pitchFamily="34" charset="-128"/>
                        </a:rPr>
                        <a:t>numero di articoli su riviste 1° quartile WOS/Scopus.</a:t>
                      </a:r>
                    </a:p>
                    <a:p>
                      <a:pPr marL="0" marR="0" lvl="0" indent="0" algn="l" defTabSz="914400" rtl="0" eaLnBrk="1" fontAlgn="base" latinLnBrk="0" hangingPunct="1">
                        <a:lnSpc>
                          <a:spcPct val="115000"/>
                        </a:lnSpc>
                        <a:spcBef>
                          <a:spcPct val="0"/>
                        </a:spcBef>
                        <a:spcAft>
                          <a:spcPts val="1000"/>
                        </a:spcAft>
                        <a:buClrTx/>
                        <a:buSzTx/>
                        <a:buFontTx/>
                        <a:buNone/>
                        <a:tabLst/>
                      </a:pPr>
                      <a:r>
                        <a:rPr kumimoji="0" lang="it-IT" sz="1800" b="1" i="0" u="none" strike="noStrike" cap="none" normalizeH="0" baseline="0" smtClean="0">
                          <a:ln>
                            <a:noFill/>
                          </a:ln>
                          <a:solidFill>
                            <a:srgbClr val="00377B"/>
                          </a:solidFill>
                          <a:effectLst/>
                          <a:latin typeface="Tahoma" pitchFamily="34" charset="0"/>
                          <a:ea typeface="Arial Unicode MS" pitchFamily="34" charset="-128"/>
                          <a:cs typeface="Arial Unicode MS" pitchFamily="34" charset="-128"/>
                        </a:rPr>
                        <a:t>B:</a:t>
                      </a:r>
                      <a:r>
                        <a:rPr kumimoji="0" lang="it-IT" sz="1800" b="0" i="0" u="none" strike="noStrike" cap="none" normalizeH="0" baseline="0" smtClean="0">
                          <a:ln>
                            <a:noFill/>
                          </a:ln>
                          <a:solidFill>
                            <a:srgbClr val="00377B"/>
                          </a:solidFill>
                          <a:effectLst/>
                          <a:latin typeface="Tahoma" pitchFamily="34" charset="0"/>
                          <a:ea typeface="Arial Unicode MS" pitchFamily="34" charset="-128"/>
                          <a:cs typeface="Arial Unicode MS" pitchFamily="34" charset="-128"/>
                        </a:rPr>
                        <a:t> numero di articoli su riviste di fascia A/ASN.</a:t>
                      </a:r>
                      <a:endParaRPr kumimoji="0" lang="it-IT" sz="1800" b="0" i="0" u="none" strike="noStrike" cap="none" normalizeH="0" baseline="0" smtClean="0">
                        <a:ln>
                          <a:noFill/>
                        </a:ln>
                        <a:solidFill>
                          <a:srgbClr val="00377B"/>
                        </a:solidFill>
                        <a:effectLst/>
                        <a:latin typeface="Calibri" pitchFamily="34" charset="0"/>
                        <a:ea typeface="Calibri" pitchFamily="34" charset="0"/>
                        <a:cs typeface="Times New Roman" pitchFamily="18" charset="0"/>
                      </a:endParaRPr>
                    </a:p>
                  </a:txBody>
                  <a:tcPr marL="44444" marR="44444" marT="0" marB="0" horzOverflow="overflow">
                    <a:lnL w="12700" cap="flat" cmpd="sng" algn="ctr">
                      <a:solidFill>
                        <a:srgbClr val="F08010"/>
                      </a:solidFill>
                      <a:prstDash val="solid"/>
                      <a:round/>
                      <a:headEnd type="none" w="med" len="med"/>
                      <a:tailEnd type="none" w="med" len="med"/>
                    </a:lnL>
                    <a:lnR w="12700" cap="flat" cmpd="sng" algn="ctr">
                      <a:solidFill>
                        <a:srgbClr val="F08010"/>
                      </a:solidFill>
                      <a:prstDash val="solid"/>
                      <a:round/>
                      <a:headEnd type="none" w="med" len="med"/>
                      <a:tailEnd type="none" w="med" len="med"/>
                    </a:lnR>
                    <a:lnT w="12700" cap="flat" cmpd="sng" algn="ctr">
                      <a:solidFill>
                        <a:srgbClr val="F08010"/>
                      </a:solidFill>
                      <a:prstDash val="solid"/>
                      <a:round/>
                      <a:headEnd type="none" w="med" len="med"/>
                      <a:tailEnd type="none" w="med" len="med"/>
                    </a:lnT>
                    <a:lnB w="12700" cap="flat" cmpd="sng" algn="ctr">
                      <a:solidFill>
                        <a:srgbClr val="F08010"/>
                      </a:solidFill>
                      <a:prstDash val="solid"/>
                      <a:round/>
                      <a:headEnd type="none" w="med" len="med"/>
                      <a:tailEnd type="none" w="med" len="med"/>
                    </a:lnB>
                    <a:lnTlToBr>
                      <a:noFill/>
                    </a:lnTlToBr>
                    <a:lnBlToTr>
                      <a:noFill/>
                    </a:lnBlToTr>
                    <a:solidFill>
                      <a:schemeClr val="bg1"/>
                    </a:solidFill>
                  </a:tcPr>
                </a:tc>
              </a:tr>
              <a:tr h="1958654">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it-IT" sz="1800" b="1" i="0" u="none" strike="noStrike" cap="none" normalizeH="0" baseline="0" smtClean="0">
                          <a:ln>
                            <a:noFill/>
                          </a:ln>
                          <a:solidFill>
                            <a:srgbClr val="00377B"/>
                          </a:solidFill>
                          <a:effectLst/>
                          <a:latin typeface="Tahoma" pitchFamily="34" charset="0"/>
                          <a:ea typeface="Arial Unicode MS" pitchFamily="34" charset="-128"/>
                          <a:cs typeface="Arial Unicode MS" pitchFamily="34" charset="-128"/>
                        </a:rPr>
                        <a:t>Azione II:</a:t>
                      </a:r>
                      <a:r>
                        <a:rPr kumimoji="0" lang="it-IT" sz="1800" b="0" i="0" u="none" strike="noStrike" cap="none" normalizeH="0" baseline="0" smtClean="0">
                          <a:ln>
                            <a:noFill/>
                          </a:ln>
                          <a:solidFill>
                            <a:srgbClr val="00377B"/>
                          </a:solidFill>
                          <a:effectLst/>
                          <a:latin typeface="Tahoma" pitchFamily="34" charset="0"/>
                          <a:ea typeface="Arial Unicode MS" pitchFamily="34" charset="-128"/>
                          <a:cs typeface="Arial Unicode MS" pitchFamily="34" charset="-128"/>
                        </a:rPr>
                        <a:t> Promuovere ed incentivare la progettualità nella ricerca valorizzando le opportunità offerte dal Programma Quadro Horizon 2020.</a:t>
                      </a:r>
                      <a:endParaRPr kumimoji="0" lang="it-IT" sz="1800" b="0" i="0" u="none" strike="noStrike" cap="none" normalizeH="0" baseline="0" smtClean="0">
                        <a:ln>
                          <a:noFill/>
                        </a:ln>
                        <a:solidFill>
                          <a:srgbClr val="00377B"/>
                        </a:solidFill>
                        <a:effectLst/>
                        <a:latin typeface="Calibri" pitchFamily="34" charset="0"/>
                        <a:ea typeface="Calibri" pitchFamily="34" charset="0"/>
                        <a:cs typeface="Times New Roman" pitchFamily="18" charset="0"/>
                      </a:endParaRPr>
                    </a:p>
                  </a:txBody>
                  <a:tcPr marL="44444" marR="44444" marT="0" marB="0" horzOverflow="overflow">
                    <a:lnL w="12700" cap="flat" cmpd="sng" algn="ctr">
                      <a:solidFill>
                        <a:srgbClr val="F08010"/>
                      </a:solidFill>
                      <a:prstDash val="solid"/>
                      <a:round/>
                      <a:headEnd type="none" w="med" len="med"/>
                      <a:tailEnd type="none" w="med" len="med"/>
                    </a:lnL>
                    <a:lnR w="12700" cap="flat" cmpd="sng" algn="ctr">
                      <a:solidFill>
                        <a:srgbClr val="F08010"/>
                      </a:solidFill>
                      <a:prstDash val="solid"/>
                      <a:round/>
                      <a:headEnd type="none" w="med" len="med"/>
                      <a:tailEnd type="none" w="med" len="med"/>
                    </a:lnR>
                    <a:lnT w="12700" cap="flat" cmpd="sng" algn="ctr">
                      <a:solidFill>
                        <a:srgbClr val="F08010"/>
                      </a:solidFill>
                      <a:prstDash val="solid"/>
                      <a:round/>
                      <a:headEnd type="none" w="med" len="med"/>
                      <a:tailEnd type="none" w="med" len="med"/>
                    </a:lnT>
                    <a:lnB w="12700" cap="flat" cmpd="sng" algn="ctr">
                      <a:solidFill>
                        <a:srgbClr val="F0801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it-IT" sz="1800" b="1" i="0" u="none" strike="noStrike" cap="none" normalizeH="0" baseline="0" dirty="0" smtClean="0">
                          <a:ln>
                            <a:noFill/>
                          </a:ln>
                          <a:solidFill>
                            <a:srgbClr val="00377B"/>
                          </a:solidFill>
                          <a:effectLst/>
                          <a:latin typeface="Tahoma" pitchFamily="34" charset="0"/>
                          <a:ea typeface="Arial Unicode MS" pitchFamily="34" charset="-128"/>
                          <a:cs typeface="Arial Unicode MS" pitchFamily="34" charset="-128"/>
                        </a:rPr>
                        <a:t>A:</a:t>
                      </a:r>
                      <a:r>
                        <a:rPr kumimoji="0" lang="it-IT" sz="1800" b="0" i="0" u="none" strike="noStrike" cap="none" normalizeH="0" baseline="0" dirty="0" smtClean="0">
                          <a:ln>
                            <a:noFill/>
                          </a:ln>
                          <a:solidFill>
                            <a:srgbClr val="00377B"/>
                          </a:solidFill>
                          <a:effectLst/>
                          <a:latin typeface="Tahoma" pitchFamily="34" charset="0"/>
                          <a:ea typeface="Arial Unicode MS" pitchFamily="34" charset="-128"/>
                          <a:cs typeface="Arial Unicode MS" pitchFamily="34" charset="-128"/>
                        </a:rPr>
                        <a:t> numero di proposte sottomesse.</a:t>
                      </a:r>
                    </a:p>
                    <a:p>
                      <a:pPr marL="0" marR="0" lvl="0" indent="0" algn="l" defTabSz="914400" rtl="0" eaLnBrk="1" fontAlgn="base" latinLnBrk="0" hangingPunct="1">
                        <a:lnSpc>
                          <a:spcPct val="115000"/>
                        </a:lnSpc>
                        <a:spcBef>
                          <a:spcPct val="0"/>
                        </a:spcBef>
                        <a:spcAft>
                          <a:spcPts val="1000"/>
                        </a:spcAft>
                        <a:buClrTx/>
                        <a:buSzTx/>
                        <a:buFontTx/>
                        <a:buNone/>
                        <a:tabLst/>
                      </a:pPr>
                      <a:r>
                        <a:rPr kumimoji="0" lang="it-IT" sz="1800" b="1" i="0" u="none" strike="noStrike" cap="none" normalizeH="0" baseline="0" dirty="0" smtClean="0">
                          <a:ln>
                            <a:noFill/>
                          </a:ln>
                          <a:solidFill>
                            <a:srgbClr val="00377B"/>
                          </a:solidFill>
                          <a:effectLst/>
                          <a:latin typeface="Tahoma" pitchFamily="34" charset="0"/>
                          <a:ea typeface="Arial Unicode MS" pitchFamily="34" charset="-128"/>
                          <a:cs typeface="Arial Unicode MS" pitchFamily="34" charset="-128"/>
                        </a:rPr>
                        <a:t>B:</a:t>
                      </a:r>
                      <a:r>
                        <a:rPr kumimoji="0" lang="it-IT" sz="1800" b="0" i="0" u="none" strike="noStrike" cap="none" normalizeH="0" baseline="0" dirty="0" smtClean="0">
                          <a:ln>
                            <a:noFill/>
                          </a:ln>
                          <a:solidFill>
                            <a:srgbClr val="00377B"/>
                          </a:solidFill>
                          <a:effectLst/>
                          <a:latin typeface="Tahoma" pitchFamily="34" charset="0"/>
                          <a:ea typeface="Arial Unicode MS" pitchFamily="34" charset="-128"/>
                          <a:cs typeface="Arial Unicode MS" pitchFamily="34" charset="-128"/>
                        </a:rPr>
                        <a:t> numero di proposte approvate.</a:t>
                      </a:r>
                    </a:p>
                    <a:p>
                      <a:pPr marL="0" marR="0" lvl="0" indent="0" algn="l" defTabSz="914400" rtl="0" eaLnBrk="1" fontAlgn="base" latinLnBrk="0" hangingPunct="1">
                        <a:lnSpc>
                          <a:spcPct val="115000"/>
                        </a:lnSpc>
                        <a:spcBef>
                          <a:spcPct val="0"/>
                        </a:spcBef>
                        <a:spcAft>
                          <a:spcPts val="1000"/>
                        </a:spcAft>
                        <a:buClrTx/>
                        <a:buSzTx/>
                        <a:buFontTx/>
                        <a:buNone/>
                        <a:tabLst/>
                      </a:pPr>
                      <a:r>
                        <a:rPr kumimoji="0" lang="it-IT" sz="1800" b="1" i="0" u="none" strike="noStrike" cap="none" normalizeH="0" baseline="0" dirty="0" smtClean="0">
                          <a:ln>
                            <a:noFill/>
                          </a:ln>
                          <a:solidFill>
                            <a:srgbClr val="00377B"/>
                          </a:solidFill>
                          <a:effectLst/>
                          <a:latin typeface="Tahoma" pitchFamily="34" charset="0"/>
                          <a:ea typeface="Arial Unicode MS" pitchFamily="34" charset="-128"/>
                          <a:cs typeface="Arial Unicode MS" pitchFamily="34" charset="-128"/>
                        </a:rPr>
                        <a:t>C:</a:t>
                      </a:r>
                      <a:r>
                        <a:rPr kumimoji="0" lang="it-IT" sz="1800" b="0" i="0" u="none" strike="noStrike" cap="none" normalizeH="0" baseline="0" dirty="0" smtClean="0">
                          <a:ln>
                            <a:noFill/>
                          </a:ln>
                          <a:solidFill>
                            <a:srgbClr val="00377B"/>
                          </a:solidFill>
                          <a:effectLst/>
                          <a:latin typeface="Tahoma" pitchFamily="34" charset="0"/>
                          <a:ea typeface="Arial Unicode MS" pitchFamily="34" charset="-128"/>
                          <a:cs typeface="Arial Unicode MS" pitchFamily="34" charset="-128"/>
                        </a:rPr>
                        <a:t> numero di persone coinvolte.</a:t>
                      </a:r>
                    </a:p>
                    <a:p>
                      <a:pPr marL="0" marR="0" lvl="0" indent="0" algn="l" defTabSz="914400" rtl="0" eaLnBrk="1" fontAlgn="base" latinLnBrk="0" hangingPunct="1">
                        <a:lnSpc>
                          <a:spcPct val="115000"/>
                        </a:lnSpc>
                        <a:spcBef>
                          <a:spcPct val="0"/>
                        </a:spcBef>
                        <a:spcAft>
                          <a:spcPts val="1000"/>
                        </a:spcAft>
                        <a:buClrTx/>
                        <a:buSzTx/>
                        <a:buFontTx/>
                        <a:buNone/>
                        <a:tabLst/>
                      </a:pPr>
                      <a:r>
                        <a:rPr kumimoji="0" lang="it-IT" sz="1800" b="1" i="0" u="none" strike="noStrike" cap="none" normalizeH="0" baseline="0" dirty="0" smtClean="0">
                          <a:ln>
                            <a:noFill/>
                          </a:ln>
                          <a:solidFill>
                            <a:srgbClr val="00377B"/>
                          </a:solidFill>
                          <a:effectLst/>
                          <a:latin typeface="Tahoma" pitchFamily="34" charset="0"/>
                          <a:ea typeface="Arial Unicode MS" pitchFamily="34" charset="-128"/>
                          <a:cs typeface="Arial Unicode MS" pitchFamily="34" charset="-128"/>
                        </a:rPr>
                        <a:t>D:</a:t>
                      </a:r>
                      <a:r>
                        <a:rPr kumimoji="0" lang="it-IT" sz="1800" b="0" i="0" u="none" strike="noStrike" cap="none" normalizeH="0" baseline="0" dirty="0" smtClean="0">
                          <a:ln>
                            <a:noFill/>
                          </a:ln>
                          <a:solidFill>
                            <a:srgbClr val="00377B"/>
                          </a:solidFill>
                          <a:effectLst/>
                          <a:latin typeface="Tahoma" pitchFamily="34" charset="0"/>
                          <a:ea typeface="Arial Unicode MS" pitchFamily="34" charset="-128"/>
                          <a:cs typeface="Arial Unicode MS" pitchFamily="34" charset="-128"/>
                        </a:rPr>
                        <a:t> numero di giovani (al di sotto dei 40 anni) coinvolti.</a:t>
                      </a:r>
                      <a:endParaRPr kumimoji="0" lang="it-IT" sz="1800" b="0" i="0" u="none" strike="noStrike" cap="none" normalizeH="0" baseline="0" dirty="0" smtClean="0">
                        <a:ln>
                          <a:noFill/>
                        </a:ln>
                        <a:solidFill>
                          <a:srgbClr val="00377B"/>
                        </a:solidFill>
                        <a:effectLst/>
                        <a:latin typeface="Calibri" pitchFamily="34" charset="0"/>
                        <a:ea typeface="Calibri" pitchFamily="34" charset="0"/>
                        <a:cs typeface="Times New Roman" pitchFamily="18" charset="0"/>
                      </a:endParaRPr>
                    </a:p>
                  </a:txBody>
                  <a:tcPr marL="44444" marR="44444" marT="0" marB="0" horzOverflow="overflow">
                    <a:lnL w="12700" cap="flat" cmpd="sng" algn="ctr">
                      <a:solidFill>
                        <a:srgbClr val="F08010"/>
                      </a:solidFill>
                      <a:prstDash val="solid"/>
                      <a:round/>
                      <a:headEnd type="none" w="med" len="med"/>
                      <a:tailEnd type="none" w="med" len="med"/>
                    </a:lnL>
                    <a:lnR w="12700" cap="flat" cmpd="sng" algn="ctr">
                      <a:solidFill>
                        <a:srgbClr val="F08010"/>
                      </a:solidFill>
                      <a:prstDash val="solid"/>
                      <a:round/>
                      <a:headEnd type="none" w="med" len="med"/>
                      <a:tailEnd type="none" w="med" len="med"/>
                    </a:lnR>
                    <a:lnT w="12700" cap="flat" cmpd="sng" algn="ctr">
                      <a:solidFill>
                        <a:srgbClr val="F08010"/>
                      </a:solidFill>
                      <a:prstDash val="solid"/>
                      <a:round/>
                      <a:headEnd type="none" w="med" len="med"/>
                      <a:tailEnd type="none" w="med" len="med"/>
                    </a:lnT>
                    <a:lnB w="12700" cap="flat" cmpd="sng" algn="ctr">
                      <a:solidFill>
                        <a:srgbClr val="F08010"/>
                      </a:solidFill>
                      <a:prstDash val="solid"/>
                      <a:round/>
                      <a:headEnd type="none" w="med" len="med"/>
                      <a:tailEnd type="none" w="med" len="med"/>
                    </a:lnB>
                    <a:lnTlToBr>
                      <a:noFill/>
                    </a:lnTlToBr>
                    <a:lnBlToTr>
                      <a:noFill/>
                    </a:lnBlToTr>
                    <a:solidFill>
                      <a:schemeClr val="bg1"/>
                    </a:solidFill>
                  </a:tcPr>
                </a:tc>
              </a:tr>
            </a:tbl>
          </a:graphicData>
        </a:graphic>
      </p:graphicFrame>
      <p:sp>
        <p:nvSpPr>
          <p:cNvPr id="5" name="CasellaDiTesto 4"/>
          <p:cNvSpPr txBox="1"/>
          <p:nvPr/>
        </p:nvSpPr>
        <p:spPr>
          <a:xfrm>
            <a:off x="1049338" y="-100013"/>
            <a:ext cx="6624637" cy="1077913"/>
          </a:xfrm>
          <a:prstGeom prst="rect">
            <a:avLst/>
          </a:prstGeom>
          <a:noFill/>
        </p:spPr>
        <p:txBody>
          <a:bodyPr>
            <a:spAutoFit/>
          </a:bodyPr>
          <a:lstStyle/>
          <a:p>
            <a:pPr algn="ctr">
              <a:defRPr/>
            </a:pPr>
            <a:r>
              <a:rPr lang="it-IT" sz="2800" dirty="0">
                <a:solidFill>
                  <a:srgbClr val="00377B"/>
                </a:solidFill>
                <a:cs typeface="Arial" pitchFamily="34" charset="0"/>
              </a:rPr>
              <a:t/>
            </a:r>
            <a:br>
              <a:rPr lang="it-IT" sz="2800" dirty="0">
                <a:solidFill>
                  <a:srgbClr val="00377B"/>
                </a:solidFill>
                <a:cs typeface="Arial" pitchFamily="34" charset="0"/>
              </a:rPr>
            </a:br>
            <a:r>
              <a:rPr lang="it-IT" b="1" dirty="0">
                <a:solidFill>
                  <a:srgbClr val="00377B"/>
                </a:solidFill>
                <a:latin typeface="+mn-lt"/>
                <a:cs typeface="Arial" pitchFamily="34" charset="0"/>
              </a:rPr>
              <a:t>Il Quadro A1</a:t>
            </a:r>
            <a:br>
              <a:rPr lang="it-IT" b="1" dirty="0">
                <a:solidFill>
                  <a:srgbClr val="00377B"/>
                </a:solidFill>
                <a:latin typeface="+mn-lt"/>
                <a:cs typeface="Arial" pitchFamily="34" charset="0"/>
              </a:rPr>
            </a:br>
            <a:r>
              <a:rPr lang="it-IT" b="1" dirty="0">
                <a:solidFill>
                  <a:srgbClr val="00377B"/>
                </a:solidFill>
                <a:latin typeface="+mn-lt"/>
                <a:cs typeface="Arial" pitchFamily="34" charset="0"/>
              </a:rPr>
              <a:t>Dichiarazione degli obiettivi di ricerca di Dipartimento</a:t>
            </a:r>
            <a:endParaRPr lang="it-IT" dirty="0">
              <a:solidFill>
                <a:srgbClr val="00377B"/>
              </a:solidFill>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egnaposto contenuto 2"/>
          <p:cNvSpPr>
            <a:spLocks noGrp="1"/>
          </p:cNvSpPr>
          <p:nvPr>
            <p:ph idx="1"/>
          </p:nvPr>
        </p:nvSpPr>
        <p:spPr>
          <a:xfrm>
            <a:off x="323850" y="1196975"/>
            <a:ext cx="8559800" cy="4968875"/>
          </a:xfrm>
        </p:spPr>
        <p:txBody>
          <a:bodyPr/>
          <a:lstStyle/>
          <a:p>
            <a:r>
              <a:rPr lang="it-IT" altLang="it-IT" sz="2000" b="1" smtClean="0">
                <a:solidFill>
                  <a:srgbClr val="002060"/>
                </a:solidFill>
              </a:rPr>
              <a:t>Esempio 2</a:t>
            </a:r>
          </a:p>
          <a:p>
            <a:pPr algn="ctr"/>
            <a:endParaRPr lang="it-IT" altLang="it-IT" smtClean="0">
              <a:solidFill>
                <a:srgbClr val="002060"/>
              </a:solidFill>
            </a:endParaRPr>
          </a:p>
        </p:txBody>
      </p:sp>
      <p:graphicFrame>
        <p:nvGraphicFramePr>
          <p:cNvPr id="4" name="Tabella 3"/>
          <p:cNvGraphicFramePr>
            <a:graphicFrameLocks noGrp="1"/>
          </p:cNvGraphicFramePr>
          <p:nvPr/>
        </p:nvGraphicFramePr>
        <p:xfrm>
          <a:off x="323850" y="1700213"/>
          <a:ext cx="8351838" cy="5056195"/>
        </p:xfrm>
        <a:graphic>
          <a:graphicData uri="http://schemas.openxmlformats.org/drawingml/2006/table">
            <a:tbl>
              <a:tblPr>
                <a:tableStyleId>{5C22544A-7EE6-4342-B048-85BDC9FD1C3A}</a:tableStyleId>
              </a:tblPr>
              <a:tblGrid>
                <a:gridCol w="4136869"/>
                <a:gridCol w="4214969"/>
              </a:tblGrid>
              <a:tr h="630935">
                <a:tc gridSpan="2">
                  <a:txBody>
                    <a:bodyPr/>
                    <a:lstStyle/>
                    <a:p>
                      <a:pPr algn="l">
                        <a:lnSpc>
                          <a:spcPct val="115000"/>
                        </a:lnSpc>
                        <a:spcAft>
                          <a:spcPts val="1000"/>
                        </a:spcAft>
                        <a:tabLst>
                          <a:tab pos="951230" algn="l"/>
                        </a:tabLst>
                      </a:pPr>
                      <a:r>
                        <a:rPr lang="it-IT" sz="1800" b="1" dirty="0">
                          <a:solidFill>
                            <a:srgbClr val="002060"/>
                          </a:solidFill>
                          <a:effectLst/>
                        </a:rPr>
                        <a:t>Obiettivo II:  </a:t>
                      </a:r>
                      <a:r>
                        <a:rPr lang="it-IT" sz="1800" dirty="0">
                          <a:solidFill>
                            <a:srgbClr val="002060"/>
                          </a:solidFill>
                          <a:effectLst/>
                        </a:rPr>
                        <a:t>Rafforzamento </a:t>
                      </a:r>
                      <a:r>
                        <a:rPr lang="it-IT" sz="1800" dirty="0" smtClean="0">
                          <a:solidFill>
                            <a:srgbClr val="002060"/>
                          </a:solidFill>
                          <a:effectLst/>
                        </a:rPr>
                        <a:t>della presenza nella comunità </a:t>
                      </a:r>
                      <a:r>
                        <a:rPr lang="it-IT" sz="1800" dirty="0">
                          <a:solidFill>
                            <a:srgbClr val="002060"/>
                          </a:solidFill>
                          <a:effectLst/>
                        </a:rPr>
                        <a:t>scientifica </a:t>
                      </a:r>
                      <a:r>
                        <a:rPr lang="it-IT" sz="1800" dirty="0" smtClean="0">
                          <a:solidFill>
                            <a:srgbClr val="002060"/>
                          </a:solidFill>
                          <a:effectLst/>
                        </a:rPr>
                        <a:t>internazionale nel Settore di Ricerca X.</a:t>
                      </a:r>
                      <a:r>
                        <a:rPr lang="it-IT" sz="1800" dirty="0">
                          <a:solidFill>
                            <a:srgbClr val="002060"/>
                          </a:solidFill>
                          <a:effectLst/>
                        </a:rPr>
                        <a:t> 	</a:t>
                      </a:r>
                      <a:endParaRPr lang="it-IT" sz="1800" dirty="0">
                        <a:solidFill>
                          <a:srgbClr val="002060"/>
                        </a:solidFill>
                        <a:effectLst/>
                        <a:latin typeface="Calibri"/>
                        <a:ea typeface="Calibri"/>
                        <a:cs typeface="Times New Roman"/>
                      </a:endParaRPr>
                    </a:p>
                  </a:txBody>
                  <a:tcPr marL="44444" marR="44444" marT="0" marB="0">
                    <a:lnL w="12700" cap="flat" cmpd="sng" algn="ctr">
                      <a:solidFill>
                        <a:srgbClr val="F08010"/>
                      </a:solidFill>
                      <a:prstDash val="solid"/>
                      <a:round/>
                      <a:headEnd type="none" w="med" len="med"/>
                      <a:tailEnd type="none" w="med" len="med"/>
                    </a:lnL>
                    <a:lnR w="12700" cap="flat" cmpd="sng" algn="ctr">
                      <a:solidFill>
                        <a:srgbClr val="F08010"/>
                      </a:solidFill>
                      <a:prstDash val="solid"/>
                      <a:round/>
                      <a:headEnd type="none" w="med" len="med"/>
                      <a:tailEnd type="none" w="med" len="med"/>
                    </a:lnR>
                    <a:lnT w="12700" cap="flat" cmpd="sng" algn="ctr">
                      <a:solidFill>
                        <a:srgbClr val="F08010"/>
                      </a:solidFill>
                      <a:prstDash val="solid"/>
                      <a:round/>
                      <a:headEnd type="none" w="med" len="med"/>
                      <a:tailEnd type="none" w="med" len="med"/>
                    </a:lnT>
                    <a:lnB w="12700" cap="flat" cmpd="sng" algn="ctr">
                      <a:solidFill>
                        <a:srgbClr val="F08010"/>
                      </a:solidFill>
                      <a:prstDash val="solid"/>
                      <a:round/>
                      <a:headEnd type="none" w="med" len="med"/>
                      <a:tailEnd type="none" w="med" len="med"/>
                    </a:lnB>
                    <a:solidFill>
                      <a:schemeClr val="bg1"/>
                    </a:solidFill>
                  </a:tcPr>
                </a:tc>
                <a:tc hMerge="1">
                  <a:txBody>
                    <a:bodyPr/>
                    <a:lstStyle/>
                    <a:p>
                      <a:endParaRPr lang="it-IT"/>
                    </a:p>
                  </a:txBody>
                  <a:tcPr/>
                </a:tc>
              </a:tr>
              <a:tr h="615609">
                <a:tc gridSpan="2">
                  <a:txBody>
                    <a:bodyPr/>
                    <a:lstStyle/>
                    <a:p>
                      <a:pPr algn="l">
                        <a:lnSpc>
                          <a:spcPct val="115000"/>
                        </a:lnSpc>
                        <a:spcAft>
                          <a:spcPts val="1000"/>
                        </a:spcAft>
                      </a:pPr>
                      <a:r>
                        <a:rPr lang="it-IT" sz="1800" b="1" dirty="0">
                          <a:solidFill>
                            <a:srgbClr val="002060"/>
                          </a:solidFill>
                          <a:effectLst/>
                        </a:rPr>
                        <a:t>Monitoraggio: </a:t>
                      </a:r>
                      <a:r>
                        <a:rPr lang="it-IT" sz="1800" dirty="0">
                          <a:solidFill>
                            <a:srgbClr val="002060"/>
                          </a:solidFill>
                          <a:effectLst/>
                        </a:rPr>
                        <a:t>Riesame anno </a:t>
                      </a:r>
                      <a:r>
                        <a:rPr lang="it-IT" sz="1800" dirty="0" smtClean="0">
                          <a:solidFill>
                            <a:srgbClr val="002060"/>
                          </a:solidFill>
                          <a:effectLst/>
                        </a:rPr>
                        <a:t>successivo.</a:t>
                      </a:r>
                      <a:endParaRPr lang="it-IT" sz="1800" dirty="0">
                        <a:solidFill>
                          <a:srgbClr val="002060"/>
                        </a:solidFill>
                        <a:effectLst/>
                        <a:latin typeface="Calibri"/>
                        <a:ea typeface="Calibri"/>
                        <a:cs typeface="Times New Roman"/>
                      </a:endParaRPr>
                    </a:p>
                  </a:txBody>
                  <a:tcPr marL="44444" marR="44444" marT="0" marB="0">
                    <a:lnL w="12700" cap="flat" cmpd="sng" algn="ctr">
                      <a:solidFill>
                        <a:srgbClr val="F08010"/>
                      </a:solidFill>
                      <a:prstDash val="solid"/>
                      <a:round/>
                      <a:headEnd type="none" w="med" len="med"/>
                      <a:tailEnd type="none" w="med" len="med"/>
                    </a:lnL>
                    <a:lnR w="12700" cap="flat" cmpd="sng" algn="ctr">
                      <a:solidFill>
                        <a:srgbClr val="F08010"/>
                      </a:solidFill>
                      <a:prstDash val="solid"/>
                      <a:round/>
                      <a:headEnd type="none" w="med" len="med"/>
                      <a:tailEnd type="none" w="med" len="med"/>
                    </a:lnR>
                    <a:lnT w="12700" cap="flat" cmpd="sng" algn="ctr">
                      <a:solidFill>
                        <a:srgbClr val="F08010"/>
                      </a:solidFill>
                      <a:prstDash val="solid"/>
                      <a:round/>
                      <a:headEnd type="none" w="med" len="med"/>
                      <a:tailEnd type="none" w="med" len="med"/>
                    </a:lnT>
                    <a:lnB w="12700" cap="flat" cmpd="sng" algn="ctr">
                      <a:solidFill>
                        <a:srgbClr val="F08010"/>
                      </a:solidFill>
                      <a:prstDash val="solid"/>
                      <a:round/>
                      <a:headEnd type="none" w="med" len="med"/>
                      <a:tailEnd type="none" w="med" len="med"/>
                    </a:lnB>
                    <a:solidFill>
                      <a:schemeClr val="bg1"/>
                    </a:solidFill>
                  </a:tcPr>
                </a:tc>
                <a:tc hMerge="1">
                  <a:txBody>
                    <a:bodyPr/>
                    <a:lstStyle/>
                    <a:p>
                      <a:endParaRPr lang="it-IT"/>
                    </a:p>
                  </a:txBody>
                  <a:tcPr/>
                </a:tc>
              </a:tr>
              <a:tr h="589438">
                <a:tc>
                  <a:txBody>
                    <a:bodyPr/>
                    <a:lstStyle/>
                    <a:p>
                      <a:pPr algn="l">
                        <a:lnSpc>
                          <a:spcPct val="115000"/>
                        </a:lnSpc>
                        <a:spcAft>
                          <a:spcPts val="1000"/>
                        </a:spcAft>
                      </a:pPr>
                      <a:r>
                        <a:rPr lang="it-IT" sz="1800" b="1" dirty="0">
                          <a:solidFill>
                            <a:srgbClr val="002060"/>
                          </a:solidFill>
                          <a:effectLst/>
                        </a:rPr>
                        <a:t>Azioni</a:t>
                      </a:r>
                      <a:endParaRPr lang="it-IT" sz="1800" b="1" dirty="0">
                        <a:solidFill>
                          <a:srgbClr val="002060"/>
                        </a:solidFill>
                        <a:effectLst/>
                        <a:latin typeface="Calibri"/>
                        <a:ea typeface="Calibri"/>
                        <a:cs typeface="Times New Roman"/>
                      </a:endParaRPr>
                    </a:p>
                  </a:txBody>
                  <a:tcPr marL="44444" marR="44444" marT="0" marB="0">
                    <a:lnL w="12700" cap="flat" cmpd="sng" algn="ctr">
                      <a:solidFill>
                        <a:srgbClr val="F08010"/>
                      </a:solidFill>
                      <a:prstDash val="solid"/>
                      <a:round/>
                      <a:headEnd type="none" w="med" len="med"/>
                      <a:tailEnd type="none" w="med" len="med"/>
                    </a:lnL>
                    <a:lnR w="12700" cap="flat" cmpd="sng" algn="ctr">
                      <a:solidFill>
                        <a:srgbClr val="F08010"/>
                      </a:solidFill>
                      <a:prstDash val="solid"/>
                      <a:round/>
                      <a:headEnd type="none" w="med" len="med"/>
                      <a:tailEnd type="none" w="med" len="med"/>
                    </a:lnR>
                    <a:lnT w="12700" cap="flat" cmpd="sng" algn="ctr">
                      <a:solidFill>
                        <a:srgbClr val="F08010"/>
                      </a:solidFill>
                      <a:prstDash val="solid"/>
                      <a:round/>
                      <a:headEnd type="none" w="med" len="med"/>
                      <a:tailEnd type="none" w="med" len="med"/>
                    </a:lnT>
                    <a:lnB w="12700" cap="flat" cmpd="sng" algn="ctr">
                      <a:solidFill>
                        <a:srgbClr val="F08010"/>
                      </a:solidFill>
                      <a:prstDash val="solid"/>
                      <a:round/>
                      <a:headEnd type="none" w="med" len="med"/>
                      <a:tailEnd type="none" w="med" len="med"/>
                    </a:lnB>
                    <a:solidFill>
                      <a:schemeClr val="bg1"/>
                    </a:solidFill>
                  </a:tcPr>
                </a:tc>
                <a:tc>
                  <a:txBody>
                    <a:bodyPr/>
                    <a:lstStyle/>
                    <a:p>
                      <a:pPr algn="l">
                        <a:lnSpc>
                          <a:spcPct val="115000"/>
                        </a:lnSpc>
                        <a:spcAft>
                          <a:spcPts val="1000"/>
                        </a:spcAft>
                      </a:pPr>
                      <a:r>
                        <a:rPr lang="it-IT" sz="1800" b="1" dirty="0">
                          <a:solidFill>
                            <a:srgbClr val="002060"/>
                          </a:solidFill>
                          <a:effectLst/>
                        </a:rPr>
                        <a:t>Indicatori/monitoraggio</a:t>
                      </a:r>
                      <a:endParaRPr lang="it-IT" sz="1800" b="1" dirty="0">
                        <a:solidFill>
                          <a:srgbClr val="002060"/>
                        </a:solidFill>
                        <a:effectLst/>
                        <a:latin typeface="Calibri"/>
                        <a:ea typeface="Calibri"/>
                        <a:cs typeface="Times New Roman"/>
                      </a:endParaRPr>
                    </a:p>
                  </a:txBody>
                  <a:tcPr marL="44444" marR="44444" marT="0" marB="0">
                    <a:lnL w="12700" cap="flat" cmpd="sng" algn="ctr">
                      <a:solidFill>
                        <a:srgbClr val="F08010"/>
                      </a:solidFill>
                      <a:prstDash val="solid"/>
                      <a:round/>
                      <a:headEnd type="none" w="med" len="med"/>
                      <a:tailEnd type="none" w="med" len="med"/>
                    </a:lnL>
                    <a:lnR w="12700" cap="flat" cmpd="sng" algn="ctr">
                      <a:solidFill>
                        <a:srgbClr val="F08010"/>
                      </a:solidFill>
                      <a:prstDash val="solid"/>
                      <a:round/>
                      <a:headEnd type="none" w="med" len="med"/>
                      <a:tailEnd type="none" w="med" len="med"/>
                    </a:lnR>
                    <a:lnT w="12700" cap="flat" cmpd="sng" algn="ctr">
                      <a:solidFill>
                        <a:srgbClr val="F08010"/>
                      </a:solidFill>
                      <a:prstDash val="solid"/>
                      <a:round/>
                      <a:headEnd type="none" w="med" len="med"/>
                      <a:tailEnd type="none" w="med" len="med"/>
                    </a:lnT>
                    <a:lnB w="12700" cap="flat" cmpd="sng" algn="ctr">
                      <a:solidFill>
                        <a:srgbClr val="F08010"/>
                      </a:solidFill>
                      <a:prstDash val="solid"/>
                      <a:round/>
                      <a:headEnd type="none" w="med" len="med"/>
                      <a:tailEnd type="none" w="med" len="med"/>
                    </a:lnB>
                    <a:solidFill>
                      <a:schemeClr val="bg1"/>
                    </a:solidFill>
                  </a:tcPr>
                </a:tc>
              </a:tr>
              <a:tr h="3220206">
                <a:tc>
                  <a:txBody>
                    <a:bodyPr/>
                    <a:lstStyle/>
                    <a:p>
                      <a:pPr algn="l">
                        <a:lnSpc>
                          <a:spcPct val="115000"/>
                        </a:lnSpc>
                        <a:spcAft>
                          <a:spcPts val="1000"/>
                        </a:spcAft>
                      </a:pPr>
                      <a:r>
                        <a:rPr lang="it-IT" sz="1800" b="1" dirty="0">
                          <a:solidFill>
                            <a:srgbClr val="002060"/>
                          </a:solidFill>
                          <a:effectLst/>
                        </a:rPr>
                        <a:t>Azione I: </a:t>
                      </a:r>
                      <a:r>
                        <a:rPr lang="it-IT" sz="1800" dirty="0">
                          <a:solidFill>
                            <a:srgbClr val="002060"/>
                          </a:solidFill>
                          <a:effectLst/>
                        </a:rPr>
                        <a:t>Potenziamento delle collaborazioni di ricerca con partner internazionali e con centri di ricerca altamente qualificati.</a:t>
                      </a:r>
                      <a:endParaRPr lang="it-IT" sz="1800" dirty="0">
                        <a:solidFill>
                          <a:srgbClr val="002060"/>
                        </a:solidFill>
                        <a:effectLst/>
                        <a:latin typeface="Calibri"/>
                        <a:ea typeface="Calibri"/>
                        <a:cs typeface="Times New Roman"/>
                      </a:endParaRPr>
                    </a:p>
                  </a:txBody>
                  <a:tcPr marL="44444" marR="44444" marT="0" marB="0">
                    <a:lnL w="12700" cap="flat" cmpd="sng" algn="ctr">
                      <a:solidFill>
                        <a:srgbClr val="F08010"/>
                      </a:solidFill>
                      <a:prstDash val="solid"/>
                      <a:round/>
                      <a:headEnd type="none" w="med" len="med"/>
                      <a:tailEnd type="none" w="med" len="med"/>
                    </a:lnL>
                    <a:lnR w="12700" cap="flat" cmpd="sng" algn="ctr">
                      <a:solidFill>
                        <a:srgbClr val="F08010"/>
                      </a:solidFill>
                      <a:prstDash val="solid"/>
                      <a:round/>
                      <a:headEnd type="none" w="med" len="med"/>
                      <a:tailEnd type="none" w="med" len="med"/>
                    </a:lnR>
                    <a:lnT w="12700" cap="flat" cmpd="sng" algn="ctr">
                      <a:solidFill>
                        <a:srgbClr val="F08010"/>
                      </a:solidFill>
                      <a:prstDash val="solid"/>
                      <a:round/>
                      <a:headEnd type="none" w="med" len="med"/>
                      <a:tailEnd type="none" w="med" len="med"/>
                    </a:lnT>
                    <a:lnB w="12700" cap="flat" cmpd="sng" algn="ctr">
                      <a:solidFill>
                        <a:srgbClr val="F08010"/>
                      </a:solidFill>
                      <a:prstDash val="solid"/>
                      <a:round/>
                      <a:headEnd type="none" w="med" len="med"/>
                      <a:tailEnd type="none" w="med" len="med"/>
                    </a:lnB>
                    <a:solidFill>
                      <a:schemeClr val="bg1"/>
                    </a:solidFill>
                  </a:tcPr>
                </a:tc>
                <a:tc>
                  <a:txBody>
                    <a:bodyPr/>
                    <a:lstStyle/>
                    <a:p>
                      <a:pPr algn="l">
                        <a:lnSpc>
                          <a:spcPct val="115000"/>
                        </a:lnSpc>
                        <a:spcAft>
                          <a:spcPts val="1000"/>
                        </a:spcAft>
                      </a:pPr>
                      <a:r>
                        <a:rPr lang="it-IT" sz="1800" b="1" dirty="0">
                          <a:solidFill>
                            <a:srgbClr val="002060"/>
                          </a:solidFill>
                          <a:effectLst/>
                        </a:rPr>
                        <a:t>A: </a:t>
                      </a:r>
                      <a:r>
                        <a:rPr lang="it-IT" sz="1800" dirty="0">
                          <a:solidFill>
                            <a:srgbClr val="002060"/>
                          </a:solidFill>
                          <a:effectLst/>
                        </a:rPr>
                        <a:t>Numero di docenti e ricercatori che svolgono un periodo di permanenza all’estero.</a:t>
                      </a:r>
                    </a:p>
                    <a:p>
                      <a:pPr algn="l">
                        <a:lnSpc>
                          <a:spcPct val="115000"/>
                        </a:lnSpc>
                        <a:spcAft>
                          <a:spcPts val="1000"/>
                        </a:spcAft>
                      </a:pPr>
                      <a:r>
                        <a:rPr lang="it-IT" sz="1800" b="1" dirty="0">
                          <a:solidFill>
                            <a:srgbClr val="002060"/>
                          </a:solidFill>
                          <a:effectLst/>
                        </a:rPr>
                        <a:t>B: </a:t>
                      </a:r>
                      <a:r>
                        <a:rPr lang="it-IT" sz="1800" dirty="0">
                          <a:solidFill>
                            <a:srgbClr val="002060"/>
                          </a:solidFill>
                          <a:effectLst/>
                        </a:rPr>
                        <a:t>Aumento del numero di pubblicazioni </a:t>
                      </a:r>
                      <a:r>
                        <a:rPr lang="it-IT" sz="1800" dirty="0" smtClean="0">
                          <a:solidFill>
                            <a:srgbClr val="002060"/>
                          </a:solidFill>
                          <a:effectLst/>
                        </a:rPr>
                        <a:t>con </a:t>
                      </a:r>
                      <a:r>
                        <a:rPr lang="it-IT" sz="1800" dirty="0">
                          <a:solidFill>
                            <a:srgbClr val="002060"/>
                          </a:solidFill>
                          <a:effectLst/>
                        </a:rPr>
                        <a:t>almeno un coautore straniero </a:t>
                      </a:r>
                      <a:r>
                        <a:rPr lang="it-IT" sz="1800" dirty="0" smtClean="0">
                          <a:solidFill>
                            <a:srgbClr val="002060"/>
                          </a:solidFill>
                          <a:effectLst/>
                        </a:rPr>
                        <a:t>(afferente ad istituzione straniera).</a:t>
                      </a:r>
                    </a:p>
                    <a:p>
                      <a:pPr algn="l">
                        <a:lnSpc>
                          <a:spcPct val="115000"/>
                        </a:lnSpc>
                        <a:spcAft>
                          <a:spcPts val="1000"/>
                        </a:spcAft>
                      </a:pPr>
                      <a:r>
                        <a:rPr lang="it-IT" sz="1800" b="1" dirty="0" smtClean="0">
                          <a:solidFill>
                            <a:srgbClr val="002060"/>
                          </a:solidFill>
                          <a:effectLst/>
                        </a:rPr>
                        <a:t>C: </a:t>
                      </a:r>
                      <a:r>
                        <a:rPr lang="it-IT" sz="1800" b="0" dirty="0" smtClean="0">
                          <a:solidFill>
                            <a:srgbClr val="002060"/>
                          </a:solidFill>
                          <a:effectLst/>
                        </a:rPr>
                        <a:t>Numero</a:t>
                      </a:r>
                      <a:r>
                        <a:rPr lang="it-IT" sz="1800" b="0" baseline="0" dirty="0" smtClean="0">
                          <a:solidFill>
                            <a:srgbClr val="002060"/>
                          </a:solidFill>
                          <a:effectLst/>
                        </a:rPr>
                        <a:t> di </a:t>
                      </a:r>
                      <a:r>
                        <a:rPr lang="it-IT" sz="1800" b="0" baseline="0" dirty="0" err="1" smtClean="0">
                          <a:solidFill>
                            <a:srgbClr val="002060"/>
                          </a:solidFill>
                          <a:effectLst/>
                        </a:rPr>
                        <a:t>visiting</a:t>
                      </a:r>
                      <a:r>
                        <a:rPr lang="it-IT" sz="1800" b="0" baseline="0" dirty="0" smtClean="0">
                          <a:solidFill>
                            <a:srgbClr val="002060"/>
                          </a:solidFill>
                          <a:effectLst/>
                        </a:rPr>
                        <a:t> </a:t>
                      </a:r>
                      <a:r>
                        <a:rPr lang="it-IT" sz="1800" b="0" baseline="0" dirty="0" err="1" smtClean="0">
                          <a:solidFill>
                            <a:srgbClr val="002060"/>
                          </a:solidFill>
                          <a:effectLst/>
                        </a:rPr>
                        <a:t>professors</a:t>
                      </a:r>
                      <a:r>
                        <a:rPr lang="it-IT" sz="1800" b="0" baseline="0" dirty="0" smtClean="0">
                          <a:solidFill>
                            <a:srgbClr val="002060"/>
                          </a:solidFill>
                          <a:effectLst/>
                        </a:rPr>
                        <a:t> ospitati dal Dipartimento.</a:t>
                      </a:r>
                      <a:endParaRPr lang="it-IT" sz="1800" b="1" dirty="0" smtClean="0">
                        <a:solidFill>
                          <a:srgbClr val="002060"/>
                        </a:solidFill>
                        <a:effectLst/>
                      </a:endParaRPr>
                    </a:p>
                    <a:p>
                      <a:pPr algn="l">
                        <a:lnSpc>
                          <a:spcPct val="115000"/>
                        </a:lnSpc>
                        <a:spcAft>
                          <a:spcPts val="1000"/>
                        </a:spcAft>
                      </a:pPr>
                      <a:endParaRPr lang="it-IT" sz="1800" dirty="0">
                        <a:solidFill>
                          <a:srgbClr val="002060"/>
                        </a:solidFill>
                        <a:effectLst/>
                        <a:latin typeface="Calibri"/>
                        <a:ea typeface="Calibri"/>
                        <a:cs typeface="Times New Roman"/>
                      </a:endParaRPr>
                    </a:p>
                  </a:txBody>
                  <a:tcPr marL="44444" marR="44444" marT="0" marB="0">
                    <a:lnL w="12700" cap="flat" cmpd="sng" algn="ctr">
                      <a:solidFill>
                        <a:srgbClr val="F08010"/>
                      </a:solidFill>
                      <a:prstDash val="solid"/>
                      <a:round/>
                      <a:headEnd type="none" w="med" len="med"/>
                      <a:tailEnd type="none" w="med" len="med"/>
                    </a:lnL>
                    <a:lnR w="12700" cap="flat" cmpd="sng" algn="ctr">
                      <a:solidFill>
                        <a:srgbClr val="F08010"/>
                      </a:solidFill>
                      <a:prstDash val="solid"/>
                      <a:round/>
                      <a:headEnd type="none" w="med" len="med"/>
                      <a:tailEnd type="none" w="med" len="med"/>
                    </a:lnR>
                    <a:lnT w="12700" cap="flat" cmpd="sng" algn="ctr">
                      <a:solidFill>
                        <a:srgbClr val="F08010"/>
                      </a:solidFill>
                      <a:prstDash val="solid"/>
                      <a:round/>
                      <a:headEnd type="none" w="med" len="med"/>
                      <a:tailEnd type="none" w="med" len="med"/>
                    </a:lnT>
                    <a:lnB w="12700" cap="flat" cmpd="sng" algn="ctr">
                      <a:solidFill>
                        <a:srgbClr val="F08010"/>
                      </a:solidFill>
                      <a:prstDash val="solid"/>
                      <a:round/>
                      <a:headEnd type="none" w="med" len="med"/>
                      <a:tailEnd type="none" w="med" len="med"/>
                    </a:lnB>
                    <a:solidFill>
                      <a:schemeClr val="bg1"/>
                    </a:solidFill>
                  </a:tcPr>
                </a:tc>
              </a:tr>
            </a:tbl>
          </a:graphicData>
        </a:graphic>
      </p:graphicFrame>
      <p:sp>
        <p:nvSpPr>
          <p:cNvPr id="5" name="CasellaDiTesto 4"/>
          <p:cNvSpPr txBox="1"/>
          <p:nvPr/>
        </p:nvSpPr>
        <p:spPr>
          <a:xfrm>
            <a:off x="1049338" y="-100013"/>
            <a:ext cx="6624637" cy="1077913"/>
          </a:xfrm>
          <a:prstGeom prst="rect">
            <a:avLst/>
          </a:prstGeom>
          <a:noFill/>
        </p:spPr>
        <p:txBody>
          <a:bodyPr>
            <a:spAutoFit/>
          </a:bodyPr>
          <a:lstStyle/>
          <a:p>
            <a:pPr algn="ctr">
              <a:defRPr/>
            </a:pPr>
            <a:r>
              <a:rPr lang="it-IT" sz="2800" dirty="0">
                <a:solidFill>
                  <a:srgbClr val="002060"/>
                </a:solidFill>
                <a:cs typeface="Arial" pitchFamily="34" charset="0"/>
              </a:rPr>
              <a:t/>
            </a:r>
            <a:br>
              <a:rPr lang="it-IT" sz="2800" dirty="0">
                <a:solidFill>
                  <a:srgbClr val="002060"/>
                </a:solidFill>
                <a:cs typeface="Arial" pitchFamily="34" charset="0"/>
              </a:rPr>
            </a:br>
            <a:r>
              <a:rPr lang="it-IT" b="1" dirty="0">
                <a:solidFill>
                  <a:srgbClr val="002060"/>
                </a:solidFill>
                <a:latin typeface="+mn-lt"/>
                <a:cs typeface="Arial" pitchFamily="34" charset="0"/>
              </a:rPr>
              <a:t>Il Quadro A1</a:t>
            </a:r>
            <a:br>
              <a:rPr lang="it-IT" b="1" dirty="0">
                <a:solidFill>
                  <a:srgbClr val="002060"/>
                </a:solidFill>
                <a:latin typeface="+mn-lt"/>
                <a:cs typeface="Arial" pitchFamily="34" charset="0"/>
              </a:rPr>
            </a:br>
            <a:r>
              <a:rPr lang="it-IT" b="1" dirty="0">
                <a:solidFill>
                  <a:srgbClr val="002060"/>
                </a:solidFill>
                <a:latin typeface="+mn-lt"/>
                <a:cs typeface="Arial" pitchFamily="34" charset="0"/>
              </a:rPr>
              <a:t>Dichiarazione degli obiettivi di ricerca di Dipartimento</a:t>
            </a:r>
            <a:endParaRPr lang="it-IT" dirty="0">
              <a:solidFill>
                <a:srgbClr val="002060"/>
              </a:solidFill>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egnaposto contenuto 2"/>
          <p:cNvSpPr>
            <a:spLocks noGrp="1"/>
          </p:cNvSpPr>
          <p:nvPr>
            <p:ph idx="1"/>
          </p:nvPr>
        </p:nvSpPr>
        <p:spPr>
          <a:xfrm>
            <a:off x="323850" y="1341438"/>
            <a:ext cx="8559800" cy="4679950"/>
          </a:xfrm>
        </p:spPr>
        <p:txBody>
          <a:bodyPr/>
          <a:lstStyle/>
          <a:p>
            <a:r>
              <a:rPr lang="it-IT" altLang="it-IT" sz="2000" b="1" smtClean="0">
                <a:solidFill>
                  <a:srgbClr val="002060"/>
                </a:solidFill>
              </a:rPr>
              <a:t>Esempio 3</a:t>
            </a:r>
          </a:p>
        </p:txBody>
      </p:sp>
      <p:sp>
        <p:nvSpPr>
          <p:cNvPr id="4" name="CasellaDiTesto 3"/>
          <p:cNvSpPr txBox="1"/>
          <p:nvPr/>
        </p:nvSpPr>
        <p:spPr>
          <a:xfrm>
            <a:off x="1049338" y="-100013"/>
            <a:ext cx="6624637" cy="1077913"/>
          </a:xfrm>
          <a:prstGeom prst="rect">
            <a:avLst/>
          </a:prstGeom>
          <a:noFill/>
        </p:spPr>
        <p:txBody>
          <a:bodyPr>
            <a:spAutoFit/>
          </a:bodyPr>
          <a:lstStyle/>
          <a:p>
            <a:pPr algn="ctr">
              <a:defRPr/>
            </a:pPr>
            <a:r>
              <a:rPr lang="it-IT" sz="2800" dirty="0">
                <a:solidFill>
                  <a:srgbClr val="002060"/>
                </a:solidFill>
                <a:cs typeface="Arial" pitchFamily="34" charset="0"/>
              </a:rPr>
              <a:t/>
            </a:r>
            <a:br>
              <a:rPr lang="it-IT" sz="2800" dirty="0">
                <a:solidFill>
                  <a:srgbClr val="002060"/>
                </a:solidFill>
                <a:cs typeface="Arial" pitchFamily="34" charset="0"/>
              </a:rPr>
            </a:br>
            <a:r>
              <a:rPr lang="it-IT" b="1" dirty="0">
                <a:solidFill>
                  <a:srgbClr val="002060"/>
                </a:solidFill>
                <a:latin typeface="+mn-lt"/>
                <a:cs typeface="Arial" pitchFamily="34" charset="0"/>
              </a:rPr>
              <a:t>Il Quadro A1</a:t>
            </a:r>
            <a:br>
              <a:rPr lang="it-IT" b="1" dirty="0">
                <a:solidFill>
                  <a:srgbClr val="002060"/>
                </a:solidFill>
                <a:latin typeface="+mn-lt"/>
                <a:cs typeface="Arial" pitchFamily="34" charset="0"/>
              </a:rPr>
            </a:br>
            <a:r>
              <a:rPr lang="it-IT" b="1" dirty="0">
                <a:solidFill>
                  <a:srgbClr val="002060"/>
                </a:solidFill>
                <a:latin typeface="+mn-lt"/>
                <a:cs typeface="Arial" pitchFamily="34" charset="0"/>
              </a:rPr>
              <a:t>Dichiarazione degli obiettivi di ricerca di Dipartimento</a:t>
            </a:r>
            <a:endParaRPr lang="it-IT" dirty="0">
              <a:solidFill>
                <a:srgbClr val="002060"/>
              </a:solidFill>
              <a:cs typeface="Arial" pitchFamily="34" charset="0"/>
            </a:endParaRPr>
          </a:p>
        </p:txBody>
      </p:sp>
      <p:graphicFrame>
        <p:nvGraphicFramePr>
          <p:cNvPr id="7" name="Tabella 6"/>
          <p:cNvGraphicFramePr>
            <a:graphicFrameLocks noGrp="1"/>
          </p:cNvGraphicFramePr>
          <p:nvPr/>
        </p:nvGraphicFramePr>
        <p:xfrm>
          <a:off x="323850" y="1946275"/>
          <a:ext cx="8351838" cy="4221163"/>
        </p:xfrm>
        <a:graphic>
          <a:graphicData uri="http://schemas.openxmlformats.org/drawingml/2006/table">
            <a:tbl>
              <a:tblPr>
                <a:tableStyleId>{5C22544A-7EE6-4342-B048-85BDC9FD1C3A}</a:tableStyleId>
              </a:tblPr>
              <a:tblGrid>
                <a:gridCol w="4136869"/>
                <a:gridCol w="4214969"/>
              </a:tblGrid>
              <a:tr h="630935">
                <a:tc gridSpan="2">
                  <a:txBody>
                    <a:bodyPr/>
                    <a:lstStyle/>
                    <a:p>
                      <a:pPr algn="l">
                        <a:lnSpc>
                          <a:spcPct val="115000"/>
                        </a:lnSpc>
                        <a:spcAft>
                          <a:spcPts val="1000"/>
                        </a:spcAft>
                        <a:tabLst>
                          <a:tab pos="951230" algn="l"/>
                        </a:tabLst>
                      </a:pPr>
                      <a:r>
                        <a:rPr lang="it-IT" sz="1800" b="1" dirty="0">
                          <a:solidFill>
                            <a:srgbClr val="002060"/>
                          </a:solidFill>
                          <a:effectLst/>
                        </a:rPr>
                        <a:t>Obiettivo </a:t>
                      </a:r>
                      <a:r>
                        <a:rPr lang="it-IT" sz="1800" b="1" dirty="0" smtClean="0">
                          <a:solidFill>
                            <a:srgbClr val="002060"/>
                          </a:solidFill>
                          <a:effectLst/>
                        </a:rPr>
                        <a:t>III:  </a:t>
                      </a:r>
                      <a:r>
                        <a:rPr lang="it-IT" sz="1800" dirty="0" smtClean="0">
                          <a:solidFill>
                            <a:srgbClr val="002060"/>
                          </a:solidFill>
                          <a:effectLst/>
                        </a:rPr>
                        <a:t>Sviluppo e potenziamento di attività di ricerca interdipartimentali con riferimento al settore strategico di ricerca X.</a:t>
                      </a:r>
                      <a:r>
                        <a:rPr lang="it-IT" sz="1800" dirty="0">
                          <a:solidFill>
                            <a:srgbClr val="002060"/>
                          </a:solidFill>
                          <a:effectLst/>
                        </a:rPr>
                        <a:t>	</a:t>
                      </a:r>
                      <a:endParaRPr lang="it-IT" sz="1800" dirty="0">
                        <a:solidFill>
                          <a:srgbClr val="002060"/>
                        </a:solidFill>
                        <a:effectLst/>
                        <a:latin typeface="Calibri"/>
                        <a:ea typeface="Calibri"/>
                        <a:cs typeface="Times New Roman"/>
                      </a:endParaRPr>
                    </a:p>
                  </a:txBody>
                  <a:tcPr marL="44444" marR="44444" marT="0" marB="0">
                    <a:lnL w="12700" cap="flat" cmpd="sng" algn="ctr">
                      <a:solidFill>
                        <a:srgbClr val="F08010"/>
                      </a:solidFill>
                      <a:prstDash val="solid"/>
                      <a:round/>
                      <a:headEnd type="none" w="med" len="med"/>
                      <a:tailEnd type="none" w="med" len="med"/>
                    </a:lnL>
                    <a:lnR w="12700" cap="flat" cmpd="sng" algn="ctr">
                      <a:solidFill>
                        <a:srgbClr val="F08010"/>
                      </a:solidFill>
                      <a:prstDash val="solid"/>
                      <a:round/>
                      <a:headEnd type="none" w="med" len="med"/>
                      <a:tailEnd type="none" w="med" len="med"/>
                    </a:lnR>
                    <a:lnT w="12700" cap="flat" cmpd="sng" algn="ctr">
                      <a:solidFill>
                        <a:srgbClr val="F08010"/>
                      </a:solidFill>
                      <a:prstDash val="solid"/>
                      <a:round/>
                      <a:headEnd type="none" w="med" len="med"/>
                      <a:tailEnd type="none" w="med" len="med"/>
                    </a:lnT>
                    <a:lnB w="12700" cap="flat" cmpd="sng" algn="ctr">
                      <a:solidFill>
                        <a:srgbClr val="F08010"/>
                      </a:solidFill>
                      <a:prstDash val="solid"/>
                      <a:round/>
                      <a:headEnd type="none" w="med" len="med"/>
                      <a:tailEnd type="none" w="med" len="med"/>
                    </a:lnB>
                    <a:solidFill>
                      <a:schemeClr val="bg1"/>
                    </a:solidFill>
                  </a:tcPr>
                </a:tc>
                <a:tc hMerge="1">
                  <a:txBody>
                    <a:bodyPr/>
                    <a:lstStyle/>
                    <a:p>
                      <a:endParaRPr lang="it-IT"/>
                    </a:p>
                  </a:txBody>
                  <a:tcPr/>
                </a:tc>
              </a:tr>
              <a:tr h="615630">
                <a:tc gridSpan="2">
                  <a:txBody>
                    <a:bodyPr/>
                    <a:lstStyle/>
                    <a:p>
                      <a:pPr algn="l">
                        <a:lnSpc>
                          <a:spcPct val="115000"/>
                        </a:lnSpc>
                        <a:spcAft>
                          <a:spcPts val="1000"/>
                        </a:spcAft>
                      </a:pPr>
                      <a:r>
                        <a:rPr lang="it-IT" sz="1800" b="1" dirty="0">
                          <a:solidFill>
                            <a:srgbClr val="002060"/>
                          </a:solidFill>
                          <a:effectLst/>
                        </a:rPr>
                        <a:t>Monitoraggio: </a:t>
                      </a:r>
                      <a:r>
                        <a:rPr lang="it-IT" sz="1800" dirty="0">
                          <a:solidFill>
                            <a:srgbClr val="002060"/>
                          </a:solidFill>
                          <a:effectLst/>
                        </a:rPr>
                        <a:t>Riesame anno </a:t>
                      </a:r>
                      <a:r>
                        <a:rPr lang="it-IT" sz="1800" dirty="0" smtClean="0">
                          <a:solidFill>
                            <a:srgbClr val="002060"/>
                          </a:solidFill>
                          <a:effectLst/>
                        </a:rPr>
                        <a:t>successivo.</a:t>
                      </a:r>
                      <a:endParaRPr lang="it-IT" sz="1800" dirty="0">
                        <a:solidFill>
                          <a:srgbClr val="002060"/>
                        </a:solidFill>
                        <a:effectLst/>
                        <a:latin typeface="Calibri"/>
                        <a:ea typeface="Calibri"/>
                        <a:cs typeface="Times New Roman"/>
                      </a:endParaRPr>
                    </a:p>
                  </a:txBody>
                  <a:tcPr marL="44444" marR="44444" marT="0" marB="0">
                    <a:lnL w="12700" cap="flat" cmpd="sng" algn="ctr">
                      <a:solidFill>
                        <a:srgbClr val="F08010"/>
                      </a:solidFill>
                      <a:prstDash val="solid"/>
                      <a:round/>
                      <a:headEnd type="none" w="med" len="med"/>
                      <a:tailEnd type="none" w="med" len="med"/>
                    </a:lnL>
                    <a:lnR w="12700" cap="flat" cmpd="sng" algn="ctr">
                      <a:solidFill>
                        <a:srgbClr val="F08010"/>
                      </a:solidFill>
                      <a:prstDash val="solid"/>
                      <a:round/>
                      <a:headEnd type="none" w="med" len="med"/>
                      <a:tailEnd type="none" w="med" len="med"/>
                    </a:lnR>
                    <a:lnT w="12700" cap="flat" cmpd="sng" algn="ctr">
                      <a:solidFill>
                        <a:srgbClr val="F08010"/>
                      </a:solidFill>
                      <a:prstDash val="solid"/>
                      <a:round/>
                      <a:headEnd type="none" w="med" len="med"/>
                      <a:tailEnd type="none" w="med" len="med"/>
                    </a:lnT>
                    <a:lnB w="12700" cap="flat" cmpd="sng" algn="ctr">
                      <a:solidFill>
                        <a:srgbClr val="F08010"/>
                      </a:solidFill>
                      <a:prstDash val="solid"/>
                      <a:round/>
                      <a:headEnd type="none" w="med" len="med"/>
                      <a:tailEnd type="none" w="med" len="med"/>
                    </a:lnB>
                    <a:solidFill>
                      <a:schemeClr val="bg1"/>
                    </a:solidFill>
                  </a:tcPr>
                </a:tc>
                <a:tc hMerge="1">
                  <a:txBody>
                    <a:bodyPr/>
                    <a:lstStyle/>
                    <a:p>
                      <a:endParaRPr lang="it-IT"/>
                    </a:p>
                  </a:txBody>
                  <a:tcPr/>
                </a:tc>
              </a:tr>
              <a:tr h="589458">
                <a:tc>
                  <a:txBody>
                    <a:bodyPr/>
                    <a:lstStyle/>
                    <a:p>
                      <a:pPr algn="l">
                        <a:lnSpc>
                          <a:spcPct val="115000"/>
                        </a:lnSpc>
                        <a:spcAft>
                          <a:spcPts val="1000"/>
                        </a:spcAft>
                      </a:pPr>
                      <a:r>
                        <a:rPr lang="it-IT" sz="1800" b="1" dirty="0">
                          <a:solidFill>
                            <a:srgbClr val="002060"/>
                          </a:solidFill>
                          <a:effectLst/>
                        </a:rPr>
                        <a:t>Azioni</a:t>
                      </a:r>
                      <a:endParaRPr lang="it-IT" sz="1800" b="1" dirty="0">
                        <a:solidFill>
                          <a:srgbClr val="002060"/>
                        </a:solidFill>
                        <a:effectLst/>
                        <a:latin typeface="Calibri"/>
                        <a:ea typeface="Calibri"/>
                        <a:cs typeface="Times New Roman"/>
                      </a:endParaRPr>
                    </a:p>
                  </a:txBody>
                  <a:tcPr marL="44444" marR="44444" marT="0" marB="0">
                    <a:lnL w="12700" cap="flat" cmpd="sng" algn="ctr">
                      <a:solidFill>
                        <a:srgbClr val="F08010"/>
                      </a:solidFill>
                      <a:prstDash val="solid"/>
                      <a:round/>
                      <a:headEnd type="none" w="med" len="med"/>
                      <a:tailEnd type="none" w="med" len="med"/>
                    </a:lnL>
                    <a:lnR w="12700" cap="flat" cmpd="sng" algn="ctr">
                      <a:solidFill>
                        <a:srgbClr val="F08010"/>
                      </a:solidFill>
                      <a:prstDash val="solid"/>
                      <a:round/>
                      <a:headEnd type="none" w="med" len="med"/>
                      <a:tailEnd type="none" w="med" len="med"/>
                    </a:lnR>
                    <a:lnT w="12700" cap="flat" cmpd="sng" algn="ctr">
                      <a:solidFill>
                        <a:srgbClr val="F08010"/>
                      </a:solidFill>
                      <a:prstDash val="solid"/>
                      <a:round/>
                      <a:headEnd type="none" w="med" len="med"/>
                      <a:tailEnd type="none" w="med" len="med"/>
                    </a:lnT>
                    <a:lnB w="12700" cap="flat" cmpd="sng" algn="ctr">
                      <a:solidFill>
                        <a:srgbClr val="F08010"/>
                      </a:solidFill>
                      <a:prstDash val="solid"/>
                      <a:round/>
                      <a:headEnd type="none" w="med" len="med"/>
                      <a:tailEnd type="none" w="med" len="med"/>
                    </a:lnB>
                    <a:solidFill>
                      <a:schemeClr val="bg1"/>
                    </a:solidFill>
                  </a:tcPr>
                </a:tc>
                <a:tc>
                  <a:txBody>
                    <a:bodyPr/>
                    <a:lstStyle/>
                    <a:p>
                      <a:pPr algn="l">
                        <a:lnSpc>
                          <a:spcPct val="115000"/>
                        </a:lnSpc>
                        <a:spcAft>
                          <a:spcPts val="1000"/>
                        </a:spcAft>
                      </a:pPr>
                      <a:r>
                        <a:rPr lang="it-IT" sz="1800" b="1" dirty="0">
                          <a:solidFill>
                            <a:srgbClr val="002060"/>
                          </a:solidFill>
                          <a:effectLst/>
                        </a:rPr>
                        <a:t>Indicatori/monitoraggio</a:t>
                      </a:r>
                      <a:endParaRPr lang="it-IT" sz="1800" b="1" dirty="0">
                        <a:solidFill>
                          <a:srgbClr val="002060"/>
                        </a:solidFill>
                        <a:effectLst/>
                        <a:latin typeface="Calibri"/>
                        <a:ea typeface="Calibri"/>
                        <a:cs typeface="Times New Roman"/>
                      </a:endParaRPr>
                    </a:p>
                  </a:txBody>
                  <a:tcPr marL="44444" marR="44444" marT="0" marB="0">
                    <a:lnL w="12700" cap="flat" cmpd="sng" algn="ctr">
                      <a:solidFill>
                        <a:srgbClr val="F08010"/>
                      </a:solidFill>
                      <a:prstDash val="solid"/>
                      <a:round/>
                      <a:headEnd type="none" w="med" len="med"/>
                      <a:tailEnd type="none" w="med" len="med"/>
                    </a:lnL>
                    <a:lnR w="12700" cap="flat" cmpd="sng" algn="ctr">
                      <a:solidFill>
                        <a:srgbClr val="F08010"/>
                      </a:solidFill>
                      <a:prstDash val="solid"/>
                      <a:round/>
                      <a:headEnd type="none" w="med" len="med"/>
                      <a:tailEnd type="none" w="med" len="med"/>
                    </a:lnR>
                    <a:lnT w="12700" cap="flat" cmpd="sng" algn="ctr">
                      <a:solidFill>
                        <a:srgbClr val="F08010"/>
                      </a:solidFill>
                      <a:prstDash val="solid"/>
                      <a:round/>
                      <a:headEnd type="none" w="med" len="med"/>
                      <a:tailEnd type="none" w="med" len="med"/>
                    </a:lnT>
                    <a:lnB w="12700" cap="flat" cmpd="sng" algn="ctr">
                      <a:solidFill>
                        <a:srgbClr val="F08010"/>
                      </a:solidFill>
                      <a:prstDash val="solid"/>
                      <a:round/>
                      <a:headEnd type="none" w="med" len="med"/>
                      <a:tailEnd type="none" w="med" len="med"/>
                    </a:lnB>
                    <a:solidFill>
                      <a:schemeClr val="bg1"/>
                    </a:solidFill>
                  </a:tcPr>
                </a:tc>
              </a:tr>
              <a:tr h="2385139">
                <a:tc>
                  <a:txBody>
                    <a:bodyPr/>
                    <a:lstStyle/>
                    <a:p>
                      <a:pPr algn="l">
                        <a:lnSpc>
                          <a:spcPct val="115000"/>
                        </a:lnSpc>
                        <a:spcAft>
                          <a:spcPts val="1000"/>
                        </a:spcAft>
                      </a:pPr>
                      <a:r>
                        <a:rPr lang="it-IT" sz="1800" b="1" dirty="0">
                          <a:solidFill>
                            <a:srgbClr val="002060"/>
                          </a:solidFill>
                          <a:effectLst/>
                        </a:rPr>
                        <a:t>Azione I</a:t>
                      </a:r>
                      <a:r>
                        <a:rPr lang="it-IT" sz="1800" b="1" dirty="0" smtClean="0">
                          <a:solidFill>
                            <a:srgbClr val="002060"/>
                          </a:solidFill>
                          <a:effectLst/>
                        </a:rPr>
                        <a:t>: </a:t>
                      </a:r>
                      <a:r>
                        <a:rPr lang="it-IT" sz="1800" b="0" dirty="0" smtClean="0">
                          <a:solidFill>
                            <a:srgbClr val="002060"/>
                          </a:solidFill>
                          <a:effectLst/>
                        </a:rPr>
                        <a:t>Potenziare</a:t>
                      </a:r>
                      <a:r>
                        <a:rPr lang="it-IT" sz="1800" b="0" baseline="0" dirty="0" smtClean="0">
                          <a:solidFill>
                            <a:srgbClr val="002060"/>
                          </a:solidFill>
                          <a:effectLst/>
                        </a:rPr>
                        <a:t> le attività di ricerca interdipartimentali attraverso il coinvolgimento di un numero maggiore di ricercatori.</a:t>
                      </a:r>
                      <a:endParaRPr lang="it-IT" sz="1800" dirty="0">
                        <a:solidFill>
                          <a:srgbClr val="002060"/>
                        </a:solidFill>
                        <a:effectLst/>
                        <a:latin typeface="Calibri"/>
                        <a:ea typeface="Calibri"/>
                        <a:cs typeface="Times New Roman"/>
                      </a:endParaRPr>
                    </a:p>
                  </a:txBody>
                  <a:tcPr marL="44444" marR="44444" marT="0" marB="0">
                    <a:lnL w="12700" cap="flat" cmpd="sng" algn="ctr">
                      <a:solidFill>
                        <a:srgbClr val="F08010"/>
                      </a:solidFill>
                      <a:prstDash val="solid"/>
                      <a:round/>
                      <a:headEnd type="none" w="med" len="med"/>
                      <a:tailEnd type="none" w="med" len="med"/>
                    </a:lnL>
                    <a:lnR w="12700" cap="flat" cmpd="sng" algn="ctr">
                      <a:solidFill>
                        <a:srgbClr val="F08010"/>
                      </a:solidFill>
                      <a:prstDash val="solid"/>
                      <a:round/>
                      <a:headEnd type="none" w="med" len="med"/>
                      <a:tailEnd type="none" w="med" len="med"/>
                    </a:lnR>
                    <a:lnT w="12700" cap="flat" cmpd="sng" algn="ctr">
                      <a:solidFill>
                        <a:srgbClr val="F08010"/>
                      </a:solidFill>
                      <a:prstDash val="solid"/>
                      <a:round/>
                      <a:headEnd type="none" w="med" len="med"/>
                      <a:tailEnd type="none" w="med" len="med"/>
                    </a:lnT>
                    <a:lnB w="12700" cap="flat" cmpd="sng" algn="ctr">
                      <a:solidFill>
                        <a:srgbClr val="F08010"/>
                      </a:solidFill>
                      <a:prstDash val="solid"/>
                      <a:round/>
                      <a:headEnd type="none" w="med" len="med"/>
                      <a:tailEnd type="none" w="med" len="med"/>
                    </a:lnB>
                    <a:solidFill>
                      <a:schemeClr val="bg1"/>
                    </a:solidFill>
                  </a:tcPr>
                </a:tc>
                <a:tc>
                  <a:txBody>
                    <a:bodyPr/>
                    <a:lstStyle/>
                    <a:p>
                      <a:pPr algn="l">
                        <a:lnSpc>
                          <a:spcPct val="115000"/>
                        </a:lnSpc>
                        <a:spcAft>
                          <a:spcPts val="1000"/>
                        </a:spcAft>
                      </a:pPr>
                      <a:r>
                        <a:rPr lang="it-IT" sz="1800" b="1" dirty="0">
                          <a:solidFill>
                            <a:srgbClr val="002060"/>
                          </a:solidFill>
                          <a:effectLst/>
                        </a:rPr>
                        <a:t>A: </a:t>
                      </a:r>
                      <a:r>
                        <a:rPr lang="it-IT" sz="1800" b="0" dirty="0" smtClean="0">
                          <a:solidFill>
                            <a:srgbClr val="002060"/>
                          </a:solidFill>
                          <a:effectLst/>
                        </a:rPr>
                        <a:t>Numero di ricercatori del Dipartimento</a:t>
                      </a:r>
                      <a:r>
                        <a:rPr lang="it-IT" sz="1800" b="0" baseline="0" dirty="0" smtClean="0">
                          <a:solidFill>
                            <a:srgbClr val="002060"/>
                          </a:solidFill>
                          <a:effectLst/>
                        </a:rPr>
                        <a:t> coinvolti nelle attività.</a:t>
                      </a:r>
                      <a:endParaRPr lang="it-IT" sz="1800" b="1" dirty="0" smtClean="0">
                        <a:solidFill>
                          <a:srgbClr val="002060"/>
                        </a:solidFill>
                        <a:effectLst/>
                      </a:endParaRPr>
                    </a:p>
                    <a:p>
                      <a:pPr algn="l">
                        <a:lnSpc>
                          <a:spcPct val="115000"/>
                        </a:lnSpc>
                        <a:spcAft>
                          <a:spcPts val="1000"/>
                        </a:spcAft>
                      </a:pPr>
                      <a:r>
                        <a:rPr lang="it-IT" sz="1800" b="1" dirty="0" smtClean="0">
                          <a:solidFill>
                            <a:srgbClr val="002060"/>
                          </a:solidFill>
                          <a:effectLst/>
                        </a:rPr>
                        <a:t>B:</a:t>
                      </a:r>
                      <a:r>
                        <a:rPr lang="it-IT" sz="1800" b="1" baseline="0" dirty="0" smtClean="0">
                          <a:solidFill>
                            <a:srgbClr val="002060"/>
                          </a:solidFill>
                          <a:effectLst/>
                        </a:rPr>
                        <a:t> </a:t>
                      </a:r>
                      <a:r>
                        <a:rPr lang="it-IT" sz="1800" b="0" baseline="0" dirty="0" smtClean="0">
                          <a:solidFill>
                            <a:srgbClr val="002060"/>
                          </a:solidFill>
                          <a:effectLst/>
                        </a:rPr>
                        <a:t>Numero di nuove attività interdipartimentali attivate.</a:t>
                      </a:r>
                      <a:endParaRPr lang="it-IT" sz="1800" dirty="0">
                        <a:solidFill>
                          <a:srgbClr val="002060"/>
                        </a:solidFill>
                        <a:effectLst/>
                        <a:latin typeface="Calibri"/>
                        <a:ea typeface="Calibri"/>
                        <a:cs typeface="Times New Roman"/>
                      </a:endParaRPr>
                    </a:p>
                  </a:txBody>
                  <a:tcPr marL="44444" marR="44444" marT="0" marB="0">
                    <a:lnL w="12700" cap="flat" cmpd="sng" algn="ctr">
                      <a:solidFill>
                        <a:srgbClr val="F08010"/>
                      </a:solidFill>
                      <a:prstDash val="solid"/>
                      <a:round/>
                      <a:headEnd type="none" w="med" len="med"/>
                      <a:tailEnd type="none" w="med" len="med"/>
                    </a:lnL>
                    <a:lnR w="12700" cap="flat" cmpd="sng" algn="ctr">
                      <a:solidFill>
                        <a:srgbClr val="F08010"/>
                      </a:solidFill>
                      <a:prstDash val="solid"/>
                      <a:round/>
                      <a:headEnd type="none" w="med" len="med"/>
                      <a:tailEnd type="none" w="med" len="med"/>
                    </a:lnR>
                    <a:lnT w="12700" cap="flat" cmpd="sng" algn="ctr">
                      <a:solidFill>
                        <a:srgbClr val="F08010"/>
                      </a:solidFill>
                      <a:prstDash val="solid"/>
                      <a:round/>
                      <a:headEnd type="none" w="med" len="med"/>
                      <a:tailEnd type="none" w="med" len="med"/>
                    </a:lnT>
                    <a:lnB w="12700" cap="flat" cmpd="sng" algn="ctr">
                      <a:solidFill>
                        <a:srgbClr val="F08010"/>
                      </a:solidFill>
                      <a:prstDash val="solid"/>
                      <a:round/>
                      <a:headEnd type="none" w="med" len="med"/>
                      <a:tailEnd type="none" w="med" len="med"/>
                    </a:lnB>
                    <a:solidFill>
                      <a:schemeClr val="bg1"/>
                    </a:solidFill>
                  </a:tcPr>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2_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Tahoma"/>
        <a:ea typeface=""/>
        <a:cs typeface="Arial Unicode MS"/>
      </a:majorFont>
      <a:minorFont>
        <a:latin typeface="Tahoma"/>
        <a:ea typeface=""/>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1600" b="0" i="1" u="none" strike="noStrike" cap="none" normalizeH="0" baseline="0" smtClean="0">
            <a:ln>
              <a:noFill/>
            </a:ln>
            <a:solidFill>
              <a:schemeClr val="bg1"/>
            </a:solidFill>
            <a:effectLst/>
            <a:latin typeface="Tahoma" pitchFamily="32" charset="0"/>
            <a:cs typeface="Arial Unicode MS"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1600" b="0" i="1" u="none" strike="noStrike" cap="none" normalizeH="0" baseline="0" smtClean="0">
            <a:ln>
              <a:noFill/>
            </a:ln>
            <a:solidFill>
              <a:schemeClr val="bg1"/>
            </a:solidFill>
            <a:effectLst/>
            <a:latin typeface="Tahoma" pitchFamily="32" charset="0"/>
            <a:cs typeface="Arial Unicode MS" charset="0"/>
          </a:defRPr>
        </a:defPPr>
      </a:lstStyle>
    </a:lnDef>
  </a:objectDefaults>
  <a:extraClrSchemeLst>
    <a:extraClrScheme>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i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i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2.xml><?xml version="1.0" encoding="utf-8"?>
<a:themeOverride xmlns:a="http://schemas.openxmlformats.org/drawingml/2006/main">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
  <TotalTime>8568</TotalTime>
  <Words>2192</Words>
  <Application>Microsoft Office PowerPoint</Application>
  <PresentationFormat>Presentazione su schermo (4:3)</PresentationFormat>
  <Paragraphs>189</Paragraphs>
  <Slides>26</Slides>
  <Notes>1</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26</vt:i4>
      </vt:variant>
    </vt:vector>
  </HeadingPairs>
  <TitlesOfParts>
    <vt:vector size="34" baseType="lpstr">
      <vt:lpstr>Calibri</vt:lpstr>
      <vt:lpstr>Arial</vt:lpstr>
      <vt:lpstr>Tahoma</vt:lpstr>
      <vt:lpstr>Arial Unicode MS</vt:lpstr>
      <vt:lpstr>Times New Roman</vt:lpstr>
      <vt:lpstr>Wingdings</vt:lpstr>
      <vt:lpstr>Century Gothic</vt:lpstr>
      <vt:lpstr>2_Tema di Office</vt:lpstr>
      <vt:lpstr>                          Autovalutazione Valutazione e Accreditamento    Informativa sul processo operativo di compilazione della  SUA-RD 2014-2016 </vt:lpstr>
      <vt:lpstr>Introduzione</vt:lpstr>
      <vt:lpstr>Diapositiva 3</vt:lpstr>
      <vt:lpstr>                                    SUA – RD : indicazioni generali</vt:lpstr>
      <vt:lpstr>Diapositiva 5</vt:lpstr>
      <vt:lpstr>Diapositiva 6</vt:lpstr>
      <vt:lpstr>Diapositiva 7</vt:lpstr>
      <vt:lpstr>Diapositiva 8</vt:lpstr>
      <vt:lpstr>Diapositiva 9</vt:lpstr>
      <vt:lpstr>Il Quadro B2 </vt:lpstr>
      <vt:lpstr>Il Quadro B2 </vt:lpstr>
      <vt:lpstr>Il Quadro B3 Riesame della Ricerca Dipartimentale</vt:lpstr>
      <vt:lpstr>Il Quadro B3 Riesame della Ricerca Dipartimentale</vt:lpstr>
      <vt:lpstr>Il Quadro B3 Riesame della Ricerca Dipartimentale</vt:lpstr>
      <vt:lpstr>Il Quadro B3 Riesame della Ricerca Dipartimentale</vt:lpstr>
      <vt:lpstr>Il Quadro B3 Riesame della Ricerca Dipartimentale</vt:lpstr>
      <vt:lpstr>Il Quadro B3 Riesame della Ricerca Dipartimentale</vt:lpstr>
      <vt:lpstr>Il Quadro B3 Riesame della Ricerca Dipartimentale</vt:lpstr>
      <vt:lpstr>Il Quadro B3 Riesame della Ricerca Dipartimentale</vt:lpstr>
      <vt:lpstr>Il Quadro B3 Riesame della Ricerca Dipartimentale</vt:lpstr>
      <vt:lpstr>Il Quadro B3 Riesame della Ricerca Dipartimentale</vt:lpstr>
      <vt:lpstr>Assicurare la Qualità</vt:lpstr>
      <vt:lpstr>Assicurare la Qualità</vt:lpstr>
      <vt:lpstr>Diapositiva 24</vt:lpstr>
      <vt:lpstr>Diapositiva 25</vt:lpstr>
      <vt:lpstr>Diapositiva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CCB</dc:title>
  <dc:creator>antonella</dc:creator>
  <cp:lastModifiedBy>giulia</cp:lastModifiedBy>
  <cp:revision>735</cp:revision>
  <cp:lastPrinted>2016-09-29T11:00:53Z</cp:lastPrinted>
  <dcterms:created xsi:type="dcterms:W3CDTF">2012-12-13T12:16:15Z</dcterms:created>
  <dcterms:modified xsi:type="dcterms:W3CDTF">2022-10-17T08:38:11Z</dcterms:modified>
</cp:coreProperties>
</file>