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6" r:id="rId3"/>
    <p:sldId id="309" r:id="rId4"/>
    <p:sldId id="297" r:id="rId5"/>
    <p:sldId id="298" r:id="rId6"/>
    <p:sldId id="299" r:id="rId7"/>
    <p:sldId id="300" r:id="rId8"/>
    <p:sldId id="301" r:id="rId9"/>
    <p:sldId id="295" r:id="rId10"/>
    <p:sldId id="313" r:id="rId11"/>
    <p:sldId id="302" r:id="rId12"/>
    <p:sldId id="303" r:id="rId13"/>
    <p:sldId id="310" r:id="rId14"/>
    <p:sldId id="304" r:id="rId15"/>
    <p:sldId id="311" r:id="rId16"/>
    <p:sldId id="305" r:id="rId17"/>
    <p:sldId id="306" r:id="rId18"/>
    <p:sldId id="312" r:id="rId19"/>
    <p:sldId id="308" r:id="rId20"/>
    <p:sldId id="307" r:id="rId21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700" i="1" kern="1200">
        <a:solidFill>
          <a:schemeClr val="bg1"/>
        </a:solidFill>
        <a:latin typeface="Tahoma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33399"/>
    <a:srgbClr val="666699"/>
    <a:srgbClr val="0033CC"/>
    <a:srgbClr val="0066FF"/>
    <a:srgbClr val="ADD8ED"/>
    <a:srgbClr val="FF0000"/>
    <a:srgbClr val="993300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99661" autoAdjust="0"/>
  </p:normalViewPr>
  <p:slideViewPr>
    <p:cSldViewPr snapToGrid="0" snapToObjects="1">
      <p:cViewPr>
        <p:scale>
          <a:sx n="100" d="100"/>
          <a:sy n="100" d="100"/>
        </p:scale>
        <p:origin x="-52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4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3330" y="-90"/>
      </p:cViewPr>
      <p:guideLst>
        <p:guide orient="horz" pos="295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DD94E1-5897-4EBE-B041-94E2856408B2}" type="datetimeFigureOut">
              <a:rPr lang="it-IT"/>
              <a:pPr>
                <a:defRPr/>
              </a:pPr>
              <a:t>17/10/2022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1AC799A-1BB7-4AEE-9756-A8FE6474AA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6071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3082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53000" cy="37131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6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29250" cy="445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0" y="9426575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6575"/>
            <a:ext cx="2935288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13A5C149-860C-4AC0-8376-5A28CC1BD46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1573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Times New Roman" pitchFamily="18" charset="0"/>
              <a:buNone/>
            </a:pPr>
            <a:fld id="{9377C1CD-DE35-4621-8480-0EC04A4657CA}" type="slidenum">
              <a:rPr lang="en-US" altLang="it-IT" sz="1200" smtClean="0">
                <a:solidFill>
                  <a:srgbClr val="000000"/>
                </a:solidFill>
                <a:latin typeface="Arial" charset="0"/>
              </a:rPr>
              <a:pPr>
                <a:buFont typeface="Times New Roman" pitchFamily="18" charset="0"/>
                <a:buNone/>
              </a:pPr>
              <a:t>1</a:t>
            </a:fld>
            <a:endParaRPr lang="en-US" altLang="it-IT" sz="12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51275" y="942816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/>
            <a:fld id="{F3BEDA51-45AB-47D3-8B74-EA7EA0D6FD2B}" type="slidenum">
              <a:rPr lang="en-US" altLang="it-IT" sz="1200">
                <a:solidFill>
                  <a:srgbClr val="000000"/>
                </a:solidFill>
                <a:latin typeface="Arial" charset="0"/>
              </a:rPr>
              <a:pPr algn="r" eaLnBrk="1" hangingPunct="1"/>
              <a:t>1</a:t>
            </a:fld>
            <a:endParaRPr lang="en-US" altLang="it-IT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003300" y="744538"/>
            <a:ext cx="479107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 sz="160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0838" cy="44577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15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16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17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18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19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20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441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16798" indent="-275692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2766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43873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84980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26086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67193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08299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49406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253B5A3-9637-4911-A1F9-9E2910EE2B3B}" type="slidenum">
              <a:rPr lang="en-US" altLang="it-IT" sz="1100">
                <a:latin typeface="Arial" charset="0"/>
                <a:cs typeface="Arial" charset="0"/>
              </a:rPr>
              <a:pPr/>
              <a:t>3</a:t>
            </a:fld>
            <a:endParaRPr lang="en-US" altLang="it-IT" sz="1100">
              <a:latin typeface="Arial" charset="0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49825" cy="3713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29" tIns="46314" rIns="92629" bIns="46314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441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16798" indent="-275692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2766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43873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84980" indent="-220553" defTabSz="917441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26086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67193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08299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49406" indent="-220553" defTabSz="9174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253B5A3-9637-4911-A1F9-9E2910EE2B3B}" type="slidenum">
              <a:rPr lang="en-US" altLang="it-IT" sz="1100">
                <a:latin typeface="Arial" charset="0"/>
                <a:cs typeface="Arial" charset="0"/>
              </a:rPr>
              <a:pPr/>
              <a:t>4</a:t>
            </a:fld>
            <a:endParaRPr lang="en-US" altLang="it-IT" sz="1100">
              <a:latin typeface="Arial" charset="0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49825" cy="3713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29" tIns="46314" rIns="92629" bIns="46314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9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10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11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12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13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4112" cy="3722687"/>
          </a:xfrm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78" tIns="46087" rIns="92178" bIns="46087"/>
          <a:lstStyle/>
          <a:p>
            <a:pPr defTabSz="914400"/>
            <a:endParaRPr lang="it-IT" altLang="it-IT" smtClean="0">
              <a:latin typeface="Times New Roman" pitchFamily="18" charset="0"/>
            </a:endParaRPr>
          </a:p>
        </p:txBody>
      </p:sp>
      <p:sp>
        <p:nvSpPr>
          <p:cNvPr id="5124" name="Segnaposto numero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78" tIns="46087" rIns="92178" bIns="46087" anchor="b"/>
          <a:lstStyle>
            <a:lvl1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 defTabSz="922338"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SzTx/>
              <a:buFontTx/>
              <a:buNone/>
            </a:pPr>
            <a:fld id="{0269BB1C-1227-4D6E-A688-75A6B6D61077}" type="slidenum">
              <a:rPr lang="it-IT" altLang="it-IT" sz="1200" i="0">
                <a:solidFill>
                  <a:schemeClr val="tx1"/>
                </a:solidFill>
                <a:latin typeface="Arial" charset="0"/>
              </a:rPr>
              <a:pPr algn="r" eaLnBrk="1" hangingPunct="1">
                <a:buClrTx/>
                <a:buSzTx/>
                <a:buFontTx/>
                <a:buNone/>
              </a:pPr>
              <a:t>14</a:t>
            </a:fld>
            <a:endParaRPr lang="it-IT" altLang="it-IT" sz="120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199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35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43700" y="188913"/>
            <a:ext cx="2139950" cy="49085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6267450" cy="49085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7318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6267450" cy="49085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3568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77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42623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850" y="992188"/>
            <a:ext cx="4203700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9950" y="992188"/>
            <a:ext cx="4203700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765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7218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1860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638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79827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86769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88913"/>
            <a:ext cx="733425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 titolo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992188"/>
            <a:ext cx="85598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Cliccate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  <p:pic>
        <p:nvPicPr>
          <p:cNvPr id="1028" name="Picture 17" descr="logo_blu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65417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468313" y="1125538"/>
            <a:ext cx="83534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0" name="Line 11"/>
          <p:cNvSpPr>
            <a:spLocks noChangeShapeType="1"/>
          </p:cNvSpPr>
          <p:nvPr userDrawn="1"/>
        </p:nvSpPr>
        <p:spPr bwMode="auto">
          <a:xfrm>
            <a:off x="323850" y="6237288"/>
            <a:ext cx="83534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088" name="Rectangle 7"/>
          <p:cNvSpPr>
            <a:spLocks noChangeArrowheads="1"/>
          </p:cNvSpPr>
          <p:nvPr userDrawn="1"/>
        </p:nvSpPr>
        <p:spPr bwMode="auto">
          <a:xfrm>
            <a:off x="395288" y="6308725"/>
            <a:ext cx="6856412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it-IT" altLang="it-IT" sz="1200" i="0" dirty="0" smtClean="0">
                <a:solidFill>
                  <a:srgbClr val="000066"/>
                </a:solidFill>
                <a:latin typeface="Times New Roman" pitchFamily="18" charset="0"/>
              </a:rPr>
              <a:t>Presidio della Qualità di Ateneo – 15/2/2016 – SUA-RD – III Missione</a:t>
            </a:r>
          </a:p>
        </p:txBody>
      </p:sp>
      <p:sp>
        <p:nvSpPr>
          <p:cNvPr id="2" name="Text Box 9"/>
          <p:cNvSpPr txBox="1">
            <a:spLocks noChangeArrowheads="1"/>
          </p:cNvSpPr>
          <p:nvPr userDrawn="1"/>
        </p:nvSpPr>
        <p:spPr bwMode="auto">
          <a:xfrm>
            <a:off x="8172450" y="6308725"/>
            <a:ext cx="6873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fld id="{1F6C41A9-63B0-4375-87C8-73D629D30FE1}" type="slidenum">
              <a:rPr lang="it-IT" altLang="it-IT" sz="1200" i="0" smtClean="0">
                <a:solidFill>
                  <a:srgbClr val="000066"/>
                </a:solidFill>
                <a:latin typeface="Times New Roman" pitchFamily="18" charset="0"/>
              </a:rPr>
              <a:pPr algn="ctr" defTabSz="914400">
                <a:spcBef>
                  <a:spcPct val="50000"/>
                </a:spcBef>
                <a:buClrTx/>
                <a:buSzTx/>
                <a:buFontTx/>
                <a:buNone/>
                <a:defRPr/>
              </a:pPr>
              <a:t>‹N›</a:t>
            </a:fld>
            <a:r>
              <a:rPr lang="it-IT" altLang="it-IT" sz="1200" i="0" dirty="0" smtClean="0">
                <a:solidFill>
                  <a:srgbClr val="000066"/>
                </a:solidFill>
                <a:latin typeface="Times New Roman" pitchFamily="18" charset="0"/>
              </a:rPr>
              <a:t>/20</a:t>
            </a:r>
          </a:p>
        </p:txBody>
      </p:sp>
      <p:pic>
        <p:nvPicPr>
          <p:cNvPr id="1033" name="Picture 11" descr="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0213" y="212725"/>
            <a:ext cx="5651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j-lt"/>
          <a:ea typeface="Arial Unicode MS" pitchFamily="34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Tahoma" pitchFamily="32" charset="0"/>
          <a:ea typeface="Arial Unicode MS" pitchFamily="34" charset="-128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Tahoma" pitchFamily="32" charset="0"/>
          <a:ea typeface="Arial Unicode MS" pitchFamily="34" charset="-128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Tahoma" pitchFamily="32" charset="0"/>
          <a:ea typeface="Arial Unicode MS" pitchFamily="34" charset="-128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Tahoma" pitchFamily="32" charset="0"/>
          <a:ea typeface="Arial Unicode MS" pitchFamily="34" charset="-128"/>
          <a:cs typeface="Arial Unicode MS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99"/>
          </a:solidFill>
          <a:latin typeface="Tahoma" pitchFamily="32" charset="0"/>
          <a:cs typeface="Arial Unicode MS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99"/>
          </a:solidFill>
          <a:latin typeface="Tahoma" pitchFamily="32" charset="0"/>
          <a:cs typeface="Arial Unicode MS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99"/>
          </a:solidFill>
          <a:latin typeface="Tahoma" pitchFamily="32" charset="0"/>
          <a:cs typeface="Arial Unicode MS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99"/>
          </a:solidFill>
          <a:latin typeface="Tahoma" pitchFamily="32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vur.it/attachments/article/887/Linee%20guida%20per%20la%20compil~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vur.it/attachments/article/887/Linee%20guida%20per%20la%20compil~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vur.it/attachments/article/887/Linee%20guida%20per%20la%20compil~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366838" y="2019300"/>
            <a:ext cx="6769100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i="1">
                <a:solidFill>
                  <a:schemeClr val="bg1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/>
            <a:r>
              <a:rPr lang="it-IT" altLang="it-IT" sz="2400" b="1" i="0" dirty="0">
                <a:solidFill>
                  <a:srgbClr val="333399"/>
                </a:solidFill>
              </a:rPr>
              <a:t/>
            </a:r>
            <a:br>
              <a:rPr lang="it-IT" altLang="it-IT" sz="2400" b="1" i="0" dirty="0">
                <a:solidFill>
                  <a:srgbClr val="333399"/>
                </a:solidFill>
              </a:rPr>
            </a:br>
            <a:r>
              <a:rPr lang="it-IT" altLang="it-IT" sz="2400" b="1" i="0" dirty="0">
                <a:solidFill>
                  <a:srgbClr val="333399"/>
                </a:solidFill>
              </a:rPr>
              <a:t>Riunione </a:t>
            </a:r>
            <a:endParaRPr lang="it-IT" altLang="it-IT" sz="2400" b="1" i="0" dirty="0" smtClean="0">
              <a:solidFill>
                <a:srgbClr val="333399"/>
              </a:solidFill>
            </a:endParaRPr>
          </a:p>
          <a:p>
            <a:pPr algn="ctr" eaLnBrk="1" hangingPunct="1"/>
            <a:r>
              <a:rPr lang="it-IT" altLang="it-IT" sz="2400" b="1" i="0" dirty="0" smtClean="0">
                <a:solidFill>
                  <a:srgbClr val="333399"/>
                </a:solidFill>
              </a:rPr>
              <a:t>Presidio della </a:t>
            </a:r>
            <a:r>
              <a:rPr lang="it-IT" altLang="it-IT" sz="2400" b="1" i="0" dirty="0">
                <a:solidFill>
                  <a:srgbClr val="333399"/>
                </a:solidFill>
              </a:rPr>
              <a:t>Qualità di </a:t>
            </a:r>
            <a:r>
              <a:rPr lang="it-IT" altLang="it-IT" sz="2400" b="1" i="0" dirty="0" smtClean="0">
                <a:solidFill>
                  <a:srgbClr val="333399"/>
                </a:solidFill>
              </a:rPr>
              <a:t>Ateneo </a:t>
            </a:r>
          </a:p>
          <a:p>
            <a:pPr algn="ctr" eaLnBrk="1" hangingPunct="1"/>
            <a:r>
              <a:rPr lang="it-IT" altLang="it-IT" sz="2400" b="1" i="0" dirty="0" smtClean="0">
                <a:solidFill>
                  <a:srgbClr val="333399"/>
                </a:solidFill>
              </a:rPr>
              <a:t>Dipartimenti</a:t>
            </a:r>
          </a:p>
          <a:p>
            <a:pPr algn="ctr" eaLnBrk="1" hangingPunct="1"/>
            <a:r>
              <a:rPr lang="it-IT" altLang="it-IT" sz="2400" b="1" i="0" dirty="0" smtClean="0">
                <a:solidFill>
                  <a:srgbClr val="333399"/>
                </a:solidFill>
              </a:rPr>
              <a:t>Redazione SUA-</a:t>
            </a:r>
            <a:r>
              <a:rPr lang="it-IT" altLang="it-IT" sz="2400" b="1" i="0" dirty="0" err="1" smtClean="0">
                <a:solidFill>
                  <a:srgbClr val="333399"/>
                </a:solidFill>
              </a:rPr>
              <a:t>Rd</a:t>
            </a:r>
            <a:endParaRPr lang="it-IT" altLang="it-IT" sz="2400" b="1" i="0" dirty="0" smtClean="0">
              <a:solidFill>
                <a:srgbClr val="333399"/>
              </a:solidFill>
            </a:endParaRPr>
          </a:p>
          <a:p>
            <a:pPr algn="ctr" eaLnBrk="1" hangingPunct="1"/>
            <a:r>
              <a:rPr lang="it-IT" altLang="it-IT" sz="2400" b="1" i="0" dirty="0" smtClean="0">
                <a:solidFill>
                  <a:srgbClr val="333399"/>
                </a:solidFill>
              </a:rPr>
              <a:t>III Missione</a:t>
            </a:r>
            <a:endParaRPr lang="it-IT" altLang="it-IT" sz="2400" b="1" i="0" dirty="0">
              <a:solidFill>
                <a:srgbClr val="333399"/>
              </a:solidFill>
            </a:endParaRPr>
          </a:p>
          <a:p>
            <a:pPr algn="ctr" eaLnBrk="1" hangingPunct="1"/>
            <a:endParaRPr lang="it-IT" altLang="it-IT" sz="2400" i="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1484313"/>
            <a:ext cx="84963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</a:rPr>
              <a:t>I.2 </a:t>
            </a:r>
            <a:r>
              <a:rPr lang="it-IT" altLang="it-IT" sz="2000" dirty="0">
                <a:solidFill>
                  <a:srgbClr val="002060"/>
                </a:solidFill>
                <a:latin typeface="Tahoma" pitchFamily="34" charset="0"/>
              </a:rPr>
              <a:t>– </a:t>
            </a: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</a:rPr>
              <a:t>Brevetti</a:t>
            </a:r>
            <a:endParaRPr lang="it-IT" altLang="it-IT" sz="20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 typeface="+mj-lt"/>
              <a:buAutoNum type="alphaLcPeriod"/>
            </a:pP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Ciascun docente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afferente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ai Dipartimenti dell'Ateneo al 31/12/2014 dovrà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procedere, sul sito personale </a:t>
            </a:r>
            <a:r>
              <a:rPr lang="it-IT" altLang="it-IT" sz="1800" i="0" dirty="0" err="1" smtClean="0">
                <a:solidFill>
                  <a:srgbClr val="002060"/>
                </a:solidFill>
                <a:latin typeface="Tahoma" pitchFamily="34" charset="0"/>
              </a:rPr>
              <a:t>LoginMiur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, a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validare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 i brevetti pubblicati nel 2014 di cui sono inventori e ad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integrare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 la lista, se non esaustiva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. La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scadenza per la fase di validazione da parte del personale in </a:t>
            </a:r>
            <a:r>
              <a:rPr lang="it-IT" altLang="it-IT" sz="1800" i="0" dirty="0" err="1">
                <a:solidFill>
                  <a:srgbClr val="002060"/>
                </a:solidFill>
                <a:latin typeface="Tahoma" pitchFamily="34" charset="0"/>
              </a:rPr>
              <a:t>LoginMiur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 è fissata al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4 Marzo 2016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. </a:t>
            </a:r>
            <a:endParaRPr lang="it-IT" altLang="it-IT" sz="18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 typeface="+mj-lt"/>
              <a:buAutoNum type="alphaLcPeriod"/>
            </a:pP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Gli uffici centrali dell’Ateneo (area TRIN) </a:t>
            </a:r>
            <a:r>
              <a:rPr lang="it-IT" altLang="it-IT" sz="1800" b="1" i="0" dirty="0" smtClean="0">
                <a:solidFill>
                  <a:srgbClr val="002060"/>
                </a:solidFill>
                <a:latin typeface="Tahoma" pitchFamily="34" charset="0"/>
              </a:rPr>
              <a:t>valideranno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 la lista complessiva dei brevetti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di cui l’Istituzione è (co)titolare e la compilazione dei questionari circa la valorizzazione dei brevetti tramite la SUA-Terza Missione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entro l’11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Marzo 2016.</a:t>
            </a:r>
          </a:p>
          <a:p>
            <a:pPr marL="540000" indent="-3429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endParaRPr lang="it-IT" altLang="it-IT" sz="20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000250" y="407988"/>
            <a:ext cx="6069013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38036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1115840"/>
            <a:ext cx="8496300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</a:rPr>
              <a:t>I.4 -  </a:t>
            </a: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  <a:cs typeface="Arial Unicode MS" pitchFamily="34" charset="-128"/>
              </a:rPr>
              <a:t>Monitoraggio </a:t>
            </a:r>
            <a:r>
              <a:rPr lang="it-IT" altLang="it-IT" sz="2000" dirty="0">
                <a:solidFill>
                  <a:srgbClr val="002060"/>
                </a:solidFill>
                <a:latin typeface="Tahoma" pitchFamily="34" charset="0"/>
                <a:cs typeface="Arial Unicode MS" pitchFamily="34" charset="-128"/>
              </a:rPr>
              <a:t>attività </a:t>
            </a: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  <a:cs typeface="Arial Unicode MS" pitchFamily="34" charset="-128"/>
              </a:rPr>
              <a:t>Public Engagement (PE)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Questa sezione prevede la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descrizione dell’attività di monitoraggio del Public Engagement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 svolta dagli atenei e dai dipartimenti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Per “Public Engagement” l’ANVUR intende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l'insieme di attività senza scopo di lucro con valore educativo, culturale e di sviluppo della società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. </a:t>
            </a:r>
            <a:endParaRPr lang="it-IT" altLang="it-IT" sz="18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L'attività e i benefici dell'istruzione superiore e della ricerca possono essere comunicati e condivisi con il pubblico in numerosi modi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Le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  <a:hlinkClick r:id="rId3"/>
              </a:rPr>
              <a:t>Linee guida dell’ANVUR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esplicitano degli esempi in cui si possono declinare tali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attività, ma non si ritiene siano esaustivi.</a:t>
            </a: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33575" y="360363"/>
            <a:ext cx="63071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42860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57226" y="1344759"/>
            <a:ext cx="7802562" cy="3993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Per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monitoraggio delle attività di PE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si intende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:</a:t>
            </a: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100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la valutazione dell’impatto delle attività rivolte al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pubblico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it-IT" altLang="it-IT" sz="1100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il monitoraggio dei visitatori e l'analisi dei fruitori di mostre/musei/collezioni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permanenti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it-IT" altLang="it-IT" sz="1100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il monitoraggio dei destinatari delle pubblicazioni realizzate per il pubblico (es. numero e tipo lettori, gradimento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it-IT" altLang="it-IT" sz="1100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il monitoraggio dell’impegno dei docenti e del PTA (es. giornate o mesi/uomo)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Per ogni ateneo e dipartimento sono richieste le informazioni sulla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presenza di un sistema di monitoraggio della PE e sulle risorse dedicate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331913" y="325438"/>
            <a:ext cx="71278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29631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90665" y="1147417"/>
            <a:ext cx="8748796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Compilazione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di una breve scheda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sulle più significative iniziative di public engagement tenutesi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nell’anno (si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considerano iniziative tenutesi a partire dal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01/01/2014)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Le schede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possono segnalare: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Fino a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cinque iniziative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per ogni ateneo.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Fino a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tre iniziative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per ogni dipartimento</a:t>
            </a:r>
          </a:p>
          <a:p>
            <a:pPr algn="just" eaLnBrk="1" hangingPunct="1">
              <a:spcBef>
                <a:spcPts val="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Per ogni scheda viene richiesto di indicare: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Data di svolgimento dell’iniziativa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Titolo dell’iniziativa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Obiettivi dell’iniziativa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Presenza di un sistema di valutazione dell’iniziativa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Categoria/e di attività di public engagement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(sono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possibili risposte multiple)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Breve descrizione (500 battute)</a:t>
            </a:r>
          </a:p>
          <a:p>
            <a:pPr lvl="1" algn="just" eaLnBrk="1" hangingPunct="1">
              <a:spcBef>
                <a:spcPts val="0"/>
              </a:spcBef>
              <a:buFont typeface="Wingdings" pitchFamily="2" charset="2"/>
              <a:buChar char="Ø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Budget complessivo utilizzato</a:t>
            </a:r>
          </a:p>
          <a:p>
            <a:pPr marL="1200150" lvl="2" indent="-285750" algn="just" eaLnBrk="1" hangingPunct="1">
              <a:spcBef>
                <a:spcPts val="0"/>
              </a:spcBef>
              <a:buFont typeface="Courier New" pitchFamily="49" charset="0"/>
              <a:buChar char="o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(di cui) Finanziamenti esterni</a:t>
            </a:r>
          </a:p>
          <a:p>
            <a:pPr marL="1200150" lvl="2" indent="-285750" algn="just" eaLnBrk="1" hangingPunct="1">
              <a:spcBef>
                <a:spcPts val="0"/>
              </a:spcBef>
              <a:buFont typeface="Courier New" pitchFamily="49" charset="0"/>
              <a:buChar char="o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Impatto stimato (ad es. numero di partecipanti effettivi per eventi; numero documentato di accessi a risorse web; numero copie per pubblicazioni; audience stimata per eventi radio/TV, etc.)</a:t>
            </a:r>
          </a:p>
          <a:p>
            <a:pPr marL="1200150" lvl="2" indent="-285750" algn="just" eaLnBrk="1" hangingPunct="1">
              <a:spcBef>
                <a:spcPts val="0"/>
              </a:spcBef>
              <a:buFont typeface="Courier New" pitchFamily="49" charset="0"/>
              <a:buChar char="o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Link a siti web (se disponibili).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331913" y="325438"/>
            <a:ext cx="71278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31304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36550" y="1267737"/>
            <a:ext cx="8496300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dirty="0" smtClean="0">
                <a:solidFill>
                  <a:srgbClr val="002060"/>
                </a:solidFill>
                <a:latin typeface="Tahoma" pitchFamily="34" charset="0"/>
              </a:rPr>
              <a:t>I.7 </a:t>
            </a:r>
            <a:r>
              <a:rPr lang="it-IT" altLang="it-IT" dirty="0">
                <a:solidFill>
                  <a:srgbClr val="002060"/>
                </a:solidFill>
                <a:latin typeface="Tahoma" pitchFamily="34" charset="0"/>
              </a:rPr>
              <a:t>– Formazione Continua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Descrizione dell’attività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di formazione continua svolta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dall’ateneo. 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La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nozione di formazione continua o permanente (“</a:t>
            </a:r>
            <a:r>
              <a:rPr lang="it-IT" i="0" dirty="0" err="1">
                <a:solidFill>
                  <a:srgbClr val="002060"/>
                </a:solidFill>
                <a:latin typeface="Tahoma" pitchFamily="34" charset="0"/>
              </a:rPr>
              <a:t>lifelong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it-IT" i="0" dirty="0" err="1">
                <a:solidFill>
                  <a:srgbClr val="002060"/>
                </a:solidFill>
                <a:latin typeface="Tahoma" pitchFamily="34" charset="0"/>
              </a:rPr>
              <a:t>learning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”) si basa sull'assunto che il bagaglio di conoscenze, abilità e competenze apprese durante la fase della formazione iniziale (scuola e università) non sia, da solo, sufficiente a svolgere i compiti lavorativi in modo efficace. La formazione adulta è una componente fondamentale del </a:t>
            </a:r>
            <a:r>
              <a:rPr lang="it-IT" i="0" dirty="0" err="1">
                <a:solidFill>
                  <a:srgbClr val="002060"/>
                </a:solidFill>
                <a:latin typeface="Tahoma" pitchFamily="34" charset="0"/>
              </a:rPr>
              <a:t>lifelong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it-IT" i="0" dirty="0" err="1">
                <a:solidFill>
                  <a:srgbClr val="002060"/>
                </a:solidFill>
                <a:latin typeface="Tahoma" pitchFamily="34" charset="0"/>
              </a:rPr>
              <a:t>learning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. </a:t>
            </a:r>
            <a:endParaRPr 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La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normativa italiana definisce "formazione professionale continua" le "attività formative rivolte ai soggetti adulti, occupati o disoccupati, con particolare riferimento alle attività a cui il lavoratore partecipa per autonoma scelta, al fine di adeguare o d</a:t>
            </a:r>
            <a:r>
              <a:rPr lang="it-IT" sz="1200" i="0" dirty="0">
                <a:solidFill>
                  <a:srgbClr val="002060"/>
                </a:solidFill>
                <a:latin typeface="Tahoma" pitchFamily="34" charset="0"/>
              </a:rPr>
              <a:t>i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elevare il proprio livello professionale, e agli interventi formativi promossi dalle aziende in stretta connessione con l'innovazione tecnologica e organizzativa del processo produttivo” (circolare del Ministero del Lavoro n. 174/96). </a:t>
            </a:r>
            <a:endParaRPr 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Quindi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, nella definizione sono presenti sia i progetti di formazione continua decisi dai singoli individui sia quelli determinati dalle organizzazioni.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331913" y="325438"/>
            <a:ext cx="71278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12623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4" y="1162962"/>
            <a:ext cx="8664575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dirty="0" smtClean="0">
                <a:solidFill>
                  <a:srgbClr val="002060"/>
                </a:solidFill>
                <a:latin typeface="Tahoma" pitchFamily="34" charset="0"/>
              </a:rPr>
              <a:t>I.7 </a:t>
            </a:r>
            <a:r>
              <a:rPr lang="it-IT" altLang="it-IT" dirty="0">
                <a:solidFill>
                  <a:srgbClr val="002060"/>
                </a:solidFill>
                <a:latin typeface="Tahoma" pitchFamily="34" charset="0"/>
              </a:rPr>
              <a:t>– Formazione Continua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In questa sezione vengono considerate per il momento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solo le attività di formazione continua svolte in collaborazione con organizzazioni esterne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, in particolare:</a:t>
            </a:r>
          </a:p>
          <a:p>
            <a:pPr marL="540000" indent="-28575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i corsi di formazione continua</a:t>
            </a:r>
          </a:p>
          <a:p>
            <a:pPr marL="540000" indent="-28575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i corsi di formazione professionale a personale di organizzazioni esterne</a:t>
            </a:r>
          </a:p>
          <a:p>
            <a:pPr marL="540000" indent="-28575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lo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sviluppo di curricoli congiunti con organizzazioni esterne (imprese, enti pubblici e no profit).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a condizione che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non rilascino titoli di tipo accademico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e che siano disciplinate da una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apposita convenzione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fra il dipartimento interessato e l’organizzazione esterna.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Si possono assimilare alle attività suddette anche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iniziative svolte in assenza di una convenzione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, purché sulla base di atti formali del dipartimento o dell’ateneo (es. delibere di attivazione del corso), dalle quali si evinca l’obiettivo di una formazione funzionale alla specializzazione nel lavoro o all’inserimento nello stesso. </a:t>
            </a:r>
          </a:p>
          <a:p>
            <a:pPr marL="0" indent="0" algn="just" eaLnBrk="1" hangingPunct="1">
              <a:spcBef>
                <a:spcPct val="50000"/>
              </a:spcBef>
              <a:buFont typeface="Times New Roman" pitchFamily="18" charset="0"/>
              <a:buChar char="•"/>
            </a:pP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I7a Attività di formazione continua</a:t>
            </a:r>
          </a:p>
          <a:p>
            <a:pPr marL="0" indent="0" algn="just" eaLnBrk="1" hangingPunct="1">
              <a:spcBef>
                <a:spcPct val="50000"/>
              </a:spcBef>
              <a:buFont typeface="Times New Roman" pitchFamily="18" charset="0"/>
              <a:buChar char="•"/>
            </a:pP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I7b Curricula co-progettati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2066925" y="420688"/>
            <a:ext cx="6316663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338611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1131888"/>
            <a:ext cx="8496300" cy="493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Presidio della Qualità/TRIN 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Predisposizione di un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testo di descrizione generale delle attività di III Missione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 (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quadro I.0 di Ateneo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)</a:t>
            </a: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Predisposizione di un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«cappello introduttivo» comune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a tutti i dipartimenti</a:t>
            </a:r>
          </a:p>
          <a:p>
            <a:pPr marL="382587" lvl="1" indent="0" algn="just" eaLnBrk="1" hangingPunct="1">
              <a:spcBef>
                <a:spcPct val="50000"/>
              </a:spcBef>
            </a:pP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 startAt="2"/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Ogni Dipartimento </a:t>
            </a: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Redazione della descrizione delle proprie attività, contestualizzata rispetto al quadro delineato a livello di ateneo e agli obiettivi strategici, con particolare attenzione a:</a:t>
            </a:r>
          </a:p>
          <a:p>
            <a:pPr marL="725487" lvl="1" indent="-3429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contestualizzazione tematica e valorizzazione delle specificità di ciascuna struttura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(esiste una traiettoria strategica di contesto)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/>
            </a:r>
            <a:b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</a:b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(es. l’area architettura potrebbe avere meno contratti con imprese ma una marcata attività di servizio al territorio in collaborazione con gli enti locali, ecc.)</a:t>
            </a:r>
          </a:p>
          <a:p>
            <a:pPr marL="725487" lvl="1" indent="-342900" algn="just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rappresentazione organica e coerente secondo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un disegno strategico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(non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è una competizione tra le strutture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)</a:t>
            </a:r>
            <a:endParaRPr lang="it-IT" altLang="it-IT" sz="16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951038" y="430213"/>
            <a:ext cx="5602287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Organizzazione interna dell’attività di </a:t>
            </a:r>
            <a:r>
              <a:rPr lang="it-IT" altLang="it-IT" sz="2400" i="0" dirty="0" smtClean="0">
                <a:solidFill>
                  <a:srgbClr val="002060"/>
                </a:solidFill>
                <a:latin typeface="+mj-lt"/>
                <a:cs typeface="+mj-cs"/>
              </a:rPr>
              <a:t>compilazione del quadro I.0 </a:t>
            </a:r>
            <a:endParaRPr lang="it-IT" altLang="it-IT" sz="2400" i="0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0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2090864"/>
            <a:ext cx="8496300" cy="257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Evitare frasi </a:t>
            </a:r>
            <a:r>
              <a:rPr lang="it-IT" b="1" i="0" dirty="0" smtClean="0">
                <a:solidFill>
                  <a:srgbClr val="002060"/>
                </a:solidFill>
                <a:latin typeface="Tahoma" pitchFamily="34" charset="0"/>
              </a:rPr>
              <a:t>generiche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:</a:t>
            </a:r>
            <a:endParaRPr 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725487" lvl="1" indent="-34290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«Con "Terza Missione" si indica l'insieme delle attività che il Dipartimento intende promuovere a sostegno di un ulteriore estensione delle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già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consolidate interazioni con il sistema sociale, fornendo un contributo che nel complesso vada a complementare le azioni più tradizionali, concernenti l'apprendimento (interazione con gli studenti) e la ricerca (interazione con la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comunità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scientifica e il tessuto produttivo delle piccole, medie e grandi imprese), cogliendo inoltre le significative opportunità di collaborazione con altre organizzazioni di natura sociale e istituzionale.»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590800" y="303213"/>
            <a:ext cx="58689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Suggerimenti pratici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438150" y="1216910"/>
            <a:ext cx="8308975" cy="7848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SEMPLICITA’ – AMBIZIONE – CONCRETEZZA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 – DATI A SUPPORTO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Tahoma" pitchFamily="32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5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2328989"/>
            <a:ext cx="8496300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 startAt="2"/>
            </a:pPr>
            <a:r>
              <a:rPr lang="it-IT" b="1" i="0" dirty="0" smtClean="0">
                <a:solidFill>
                  <a:srgbClr val="002060"/>
                </a:solidFill>
                <a:latin typeface="Tahoma" pitchFamily="34" charset="0"/>
              </a:rPr>
              <a:t>Cura nella verifica dei dati numerici; attenzione alla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coerenza con altre informazioni quantitative inserite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(es. Attività conto terzi  - quadro I.3)</a:t>
            </a:r>
          </a:p>
          <a:p>
            <a:pPr marL="382587" lvl="1" indent="0" algn="just" eaLnBrk="1" hangingPunct="1">
              <a:spcBef>
                <a:spcPct val="50000"/>
              </a:spcBef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Più precisamente, l'andamento degli importi totali riconducibili alla terza missione negli ultimi tre anni è in crescita, con valori di circa 1.706.000, 2.133.000 e 2.286.000 Euro nel periodo 2011 – 2013.</a:t>
            </a:r>
          </a:p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 startAt="3"/>
            </a:pP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Evitare riferimenti poco comprensibili </a:t>
            </a:r>
            <a:r>
              <a:rPr lang="it-IT" b="1" i="0" dirty="0" smtClean="0">
                <a:solidFill>
                  <a:srgbClr val="002060"/>
                </a:solidFill>
                <a:latin typeface="Tahoma" pitchFamily="34" charset="0"/>
              </a:rPr>
              <a:t>da chi è esterno all’ateneo</a:t>
            </a:r>
            <a:endParaRPr lang="it-IT" b="1" i="0" dirty="0">
              <a:solidFill>
                <a:srgbClr val="002060"/>
              </a:solidFill>
              <a:latin typeface="Tahoma" pitchFamily="34" charset="0"/>
            </a:endParaRPr>
          </a:p>
          <a:p>
            <a:pPr marL="382587" lvl="1" indent="0" algn="just" eaLnBrk="1" hangingPunct="1">
              <a:spcBef>
                <a:spcPct val="50000"/>
              </a:spcBef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Nella maggior parte dei casi, la forma contrattuale è quella del semplice contratto di ricerca, ma sono abbastanza diffusi anche la consulenza, il concorso agli oneri di attività di ricerca e il contributo di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liberalità.</a:t>
            </a:r>
          </a:p>
          <a:p>
            <a:pPr marL="382587" lvl="1" indent="0" algn="just" eaLnBrk="1" hangingPunct="1">
              <a:spcBef>
                <a:spcPct val="50000"/>
              </a:spcBef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Il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concorso oneri è una forma contrattuale piuttosto atipica; il contributo di liberalità non è conto terzi (anche se è a sostegno della ricerca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).</a:t>
            </a:r>
            <a:endParaRPr lang="it-IT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114550" y="398463"/>
            <a:ext cx="58689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Suggerimenti pratici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438150" y="1216910"/>
            <a:ext cx="8308975" cy="7848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SEMPLICITA’ – AMBIZIONE – CONCRETEZZA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 – DATI A SUPPORTO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Tahoma" pitchFamily="32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2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41488" y="2357564"/>
            <a:ext cx="7821487" cy="287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 startAt="4"/>
            </a:pP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Utilizzare </a:t>
            </a:r>
            <a:r>
              <a:rPr lang="it-IT" b="1" i="0" dirty="0">
                <a:solidFill>
                  <a:srgbClr val="002060"/>
                </a:solidFill>
                <a:latin typeface="Tahoma" pitchFamily="34" charset="0"/>
              </a:rPr>
              <a:t>tempi verbali adeguati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attraverso l’uso combinato di passato (cosa ho fatto e cosa sono solito fare in modo consolidato), presente (quali sono le mie attività di punta in questo momento) e futuro (quali le linee di sviluppo) </a:t>
            </a:r>
            <a:endParaRPr 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endParaRPr 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 typeface="+mj-lt"/>
              <a:buAutoNum type="arabicPeriod" startAt="5"/>
            </a:pP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Le </a:t>
            </a:r>
            <a:r>
              <a:rPr lang="it-IT" b="1" i="0" dirty="0" smtClean="0">
                <a:solidFill>
                  <a:srgbClr val="002060"/>
                </a:solidFill>
                <a:latin typeface="Tahoma" pitchFamily="34" charset="0"/>
              </a:rPr>
              <a:t>esemplificazioni proposte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nelle linee-guida da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ANVUR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non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sono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restrittive,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ma vanno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interpretate, </a:t>
            </a:r>
            <a:r>
              <a:rPr lang="it-IT" i="0" dirty="0">
                <a:solidFill>
                  <a:srgbClr val="002060"/>
                </a:solidFill>
                <a:latin typeface="Tahoma" pitchFamily="34" charset="0"/>
              </a:rPr>
              <a:t>in maniera coerente, ma </a:t>
            </a:r>
            <a:r>
              <a:rPr lang="it-IT" i="0" dirty="0" smtClean="0">
                <a:solidFill>
                  <a:srgbClr val="002060"/>
                </a:solidFill>
                <a:latin typeface="Tahoma" pitchFamily="34" charset="0"/>
              </a:rPr>
              <a:t>aperta. 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marL="725487" lvl="1" indent="-342900" algn="just" eaLnBrk="1" hangingPunct="1">
              <a:spcBef>
                <a:spcPct val="50000"/>
              </a:spcBef>
              <a:buFont typeface="+mj-lt"/>
              <a:buAutoNum type="alphaLcParenR"/>
            </a:pPr>
            <a:endParaRPr lang="it-IT" altLang="it-IT" sz="14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6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606678" y="1216910"/>
            <a:ext cx="8194421" cy="7848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SEMPLICITA’ – AMBIZIONE – CONCRETEZZA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latin typeface="Tahoma" pitchFamily="32" charset="0"/>
                <a:cs typeface="Arial Unicode MS" charset="0"/>
              </a:rPr>
              <a:t> – DATI A SUPPORTO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Tahoma" pitchFamily="32" charset="0"/>
              <a:cs typeface="Arial Unicode MS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33575" y="303213"/>
            <a:ext cx="58689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Suggerimenti pratici</a:t>
            </a:r>
          </a:p>
        </p:txBody>
      </p:sp>
    </p:spTree>
    <p:extLst>
      <p:ext uri="{BB962C8B-B14F-4D97-AF65-F5344CB8AC3E}">
        <p14:creationId xmlns:p14="http://schemas.microsoft.com/office/powerpoint/2010/main" xmlns="" val="212092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12738" y="1223963"/>
            <a:ext cx="8229600" cy="45259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0363" indent="-360363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endParaRPr lang="it-IT" altLang="it-IT" sz="2000" smtClean="0">
              <a:solidFill>
                <a:srgbClr val="002060"/>
              </a:solidFill>
              <a:cs typeface="Arial" charset="0"/>
            </a:endParaRPr>
          </a:p>
          <a:p>
            <a:pPr>
              <a:spcBef>
                <a:spcPct val="0"/>
              </a:spcBef>
            </a:pPr>
            <a:endParaRPr lang="it-IT" altLang="it-IT" sz="2000" smtClean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704850" y="1311275"/>
            <a:ext cx="756285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610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Fine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2015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– Avvio della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Valutazione della Qualità della Ricerca, VQR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2011-2014:</a:t>
            </a:r>
          </a:p>
          <a:p>
            <a:pPr marL="285750" indent="-28575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Pubblicazioni</a:t>
            </a:r>
          </a:p>
          <a:p>
            <a:pPr marL="285750" indent="-28575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ati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relativi alla ricerca e alla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terza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missione</a:t>
            </a:r>
          </a:p>
          <a:p>
            <a:pPr algn="just" eaLnBrk="1" hangingPunct="1">
              <a:spcBef>
                <a:spcPct val="50000"/>
              </a:spcBef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Attivo un tavolo CODAU/ANVUR - Opera su:</a:t>
            </a:r>
          </a:p>
          <a:p>
            <a:pPr marL="285750" indent="-28575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interoperabilità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dei sistemi (utilizzo dei dati SUA-RD per la VQR senza duplicazioni di informazioni),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285750" indent="-28575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semplificazione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della procedura di raccolta dati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285750" indent="-285750" algn="just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risoluzione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di alcune problematiche rimaste insolute nelle scorse campagne valutative.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322263"/>
            <a:ext cx="5362575" cy="6048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400" dirty="0" smtClean="0">
                <a:solidFill>
                  <a:srgbClr val="002060"/>
                </a:solidFill>
              </a:rPr>
              <a:t>Il nuovo processo di valutazione della ricerca- VQR 2011-2014</a:t>
            </a:r>
          </a:p>
        </p:txBody>
      </p:sp>
    </p:spTree>
    <p:extLst>
      <p:ext uri="{BB962C8B-B14F-4D97-AF65-F5344CB8AC3E}">
        <p14:creationId xmlns:p14="http://schemas.microsoft.com/office/powerpoint/2010/main" xmlns="" val="1096988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04825" y="1484313"/>
            <a:ext cx="8153400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it-IT" sz="1800" i="0" dirty="0" smtClean="0">
                <a:solidFill>
                  <a:srgbClr val="002060"/>
                </a:solidFill>
                <a:latin typeface="Tahoma" pitchFamily="34" charset="0"/>
              </a:rPr>
              <a:t>Dipartimenti selezionati per visita CEV (DAUIN, DISEG)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sz="1800" b="1" i="0" dirty="0" smtClean="0">
                <a:solidFill>
                  <a:srgbClr val="002060"/>
                </a:solidFill>
                <a:latin typeface="Tahoma" pitchFamily="34" charset="0"/>
              </a:rPr>
              <a:t>25 Febbraio </a:t>
            </a:r>
            <a:r>
              <a:rPr lang="it-IT" sz="1800" i="0" dirty="0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it-IT" sz="1800" i="0" dirty="0" err="1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draft</a:t>
            </a:r>
            <a:r>
              <a:rPr lang="it-IT" sz="1800" i="0" dirty="0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 a PQA</a:t>
            </a:r>
            <a:r>
              <a:rPr lang="it-IT" sz="1800" i="0" dirty="0" smtClean="0">
                <a:solidFill>
                  <a:srgbClr val="002060"/>
                </a:solidFill>
                <a:latin typeface="Tahoma" pitchFamily="34" charset="0"/>
              </a:rPr>
              <a:t> </a:t>
            </a:r>
            <a:endParaRPr 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endParaRPr 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sz="1800" i="0" dirty="0" smtClean="0">
                <a:solidFill>
                  <a:srgbClr val="002060"/>
                </a:solidFill>
                <a:latin typeface="Tahoma" pitchFamily="34" charset="0"/>
              </a:rPr>
              <a:t>Tutti gli altri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b="1" i="0" dirty="0" smtClean="0">
                <a:solidFill>
                  <a:srgbClr val="002060"/>
                </a:solidFill>
                <a:latin typeface="Tahoma" pitchFamily="34" charset="0"/>
              </a:rPr>
              <a:t>29 Febbraio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it-IT" altLang="it-IT" sz="1800" i="0" dirty="0" err="1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draft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  <a:sym typeface="Wingdings" pitchFamily="2" charset="2"/>
              </a:rPr>
              <a:t> a PQA</a:t>
            </a: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endParaRPr lang="it-IT" altLang="it-IT" sz="18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400300" y="303213"/>
            <a:ext cx="44196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it-IT" altLang="it-IT" sz="2400" i="0" dirty="0" smtClean="0">
                <a:solidFill>
                  <a:srgbClr val="002060"/>
                </a:solidFill>
                <a:latin typeface="+mj-lt"/>
                <a:cs typeface="+mj-cs"/>
              </a:rPr>
              <a:t>Scadenze interne di compilazione del quadro I.0</a:t>
            </a:r>
            <a:endParaRPr lang="it-IT" altLang="it-IT" sz="2400" i="0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704849" y="1484313"/>
            <a:ext cx="7239001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Riaperta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la procedura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della Scheda Unica Annuale per la Terza Missione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per:</a:t>
            </a:r>
          </a:p>
          <a:p>
            <a:pPr marL="5400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integrare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 dati degli anni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2011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 e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2012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avviare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la compilazione anche per il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2014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</a:p>
          <a:p>
            <a:pPr marL="179637" indent="0" algn="just" eaLnBrk="1" hangingPunct="1">
              <a:spcBef>
                <a:spcPct val="50000"/>
              </a:spcBef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Dati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relativi alle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</a:rPr>
              <a:t>attività conto terzi </a:t>
            </a:r>
            <a:endParaRPr lang="it-IT" altLang="it-IT" b="1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Provengono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dai bilanci degli atenei e dei dipartimenti.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Considerata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la somma degli importi derivanti dalle attività, netto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IVA,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e di eventuali entrate di cassa di progetti competitivi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Base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di estrazione delle informazioni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Le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entrate di cassa registrate con i codici gestionali del sistema informativo SIOPE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10243" name="Rectangle 13"/>
          <p:cNvSpPr>
            <a:spLocks noChangeArrowheads="1"/>
          </p:cNvSpPr>
          <p:nvPr/>
        </p:nvSpPr>
        <p:spPr bwMode="auto">
          <a:xfrm>
            <a:off x="2057400" y="303213"/>
            <a:ext cx="59705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entrate conto terzi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1187450"/>
            <a:ext cx="1889876" cy="35394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dirty="0">
                <a:solidFill>
                  <a:srgbClr val="002060"/>
                </a:solidFill>
              </a:rPr>
              <a:t>Dati richiesti</a:t>
            </a:r>
          </a:p>
        </p:txBody>
      </p:sp>
    </p:spTree>
    <p:extLst>
      <p:ext uri="{BB962C8B-B14F-4D97-AF65-F5344CB8AC3E}">
        <p14:creationId xmlns:p14="http://schemas.microsoft.com/office/powerpoint/2010/main" xmlns="" val="2937098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542924" y="1825626"/>
            <a:ext cx="7985125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Attenzione !!!!</a:t>
            </a: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E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’ possibile che per ragioni contabili alcuni progetti competitivi registrino le entrate su capitoli di natura commerciale ereditando un codice SIOPE tra quelli selezionati per il conto terzi.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P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ertanto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tali incassi oltre a comparire nel quadro G.1 dei progetti potrebbero erroneamente essere ricompresi anche nel quadro I.3 del conto terzi.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E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’ necessario che i dati non siano duplicati nei due quadri: tali incassi andranno inseriti o nel quadro G.1 o nel quadro I.3. </a:t>
            </a:r>
            <a:endParaRPr lang="it-IT" altLang="it-IT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0" algn="just" eaLnBrk="1" hangingPunct="1">
              <a:spcBef>
                <a:spcPct val="50000"/>
              </a:spcBef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</a:rPr>
              <a:t>Il termine ultimo per la compilazione è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</a:rPr>
              <a:t>11 marzo 2016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</a:rPr>
              <a:t>.</a:t>
            </a: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endParaRPr lang="it-IT" altLang="it-IT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1187450"/>
            <a:ext cx="1889876" cy="35394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dirty="0">
                <a:solidFill>
                  <a:srgbClr val="002060"/>
                </a:solidFill>
              </a:rPr>
              <a:t>Dati richiesti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2057400" y="303213"/>
            <a:ext cx="59705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entrate conto terzi</a:t>
            </a:r>
          </a:p>
        </p:txBody>
      </p:sp>
    </p:spTree>
    <p:extLst>
      <p:ext uri="{BB962C8B-B14F-4D97-AF65-F5344CB8AC3E}">
        <p14:creationId xmlns:p14="http://schemas.microsoft.com/office/powerpoint/2010/main" xmlns="" val="2071098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8"/>
          <p:cNvSpPr txBox="1">
            <a:spLocks noChangeArrowheads="1"/>
          </p:cNvSpPr>
          <p:nvPr/>
        </p:nvSpPr>
        <p:spPr bwMode="auto">
          <a:xfrm>
            <a:off x="746125" y="1838325"/>
            <a:ext cx="7407275" cy="402696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rnd" algn="ctr">
            <a:solidFill>
              <a:srgbClr val="FF000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L’area PAF </a:t>
            </a:r>
            <a:endParaRPr lang="it-IT" altLang="it-IT" b="1" i="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5400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ha elaborato 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dati 2011-2012 e 2014 degli incassi conto terzi delle strutture dell’ateneo finalizzate alla rilevazione </a:t>
            </a:r>
            <a:r>
              <a:rPr lang="it-IT" altLang="it-IT" i="0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Anvur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2015 – Scheda Unica Annuale per la Terza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missione</a:t>
            </a:r>
          </a:p>
          <a:p>
            <a:pPr marL="5400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ha fornito alle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strutture dipartimentali i dati 2011-2012 e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2014 e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ciascuna struttura dovrà verificare la correttezza dei dati elaborati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La scadenza di tale attività è prevista per venerdì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26 febbraio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L’area TRIN procederà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all’inserimento dei dati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nell’applicativo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CINECA entro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l’11 marzo  </a:t>
            </a:r>
            <a:endParaRPr lang="it-IT" altLang="it-IT" b="1" i="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 dati inseriti </a:t>
            </a: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saranno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riversati e resi visibili </a:t>
            </a: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nelle schede SUA-RD di ciascun Dipartimento. 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46125" y="1277938"/>
            <a:ext cx="7407275" cy="35394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di attenzione e modalità di raccolta dati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2057400" y="303213"/>
            <a:ext cx="597058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entrate conto terzi</a:t>
            </a:r>
          </a:p>
        </p:txBody>
      </p:sp>
    </p:spTree>
    <p:extLst>
      <p:ext uri="{BB962C8B-B14F-4D97-AF65-F5344CB8AC3E}">
        <p14:creationId xmlns:p14="http://schemas.microsoft.com/office/powerpoint/2010/main" xmlns="" val="48206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250825" y="1046163"/>
            <a:ext cx="8640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just">
              <a:tabLst>
                <a:tab pos="176213" algn="l"/>
              </a:tabLst>
              <a:defRPr/>
            </a:pPr>
            <a:endParaRPr lang="it-IT" dirty="0">
              <a:solidFill>
                <a:srgbClr val="000066"/>
              </a:solidFill>
            </a:endParaRPr>
          </a:p>
          <a:p>
            <a:pPr algn="just">
              <a:tabLst>
                <a:tab pos="176213" algn="l"/>
              </a:tabLst>
              <a:defRPr/>
            </a:pPr>
            <a:endParaRPr lang="it-IT" dirty="0">
              <a:solidFill>
                <a:srgbClr val="000066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1385758"/>
              </p:ext>
            </p:extLst>
          </p:nvPr>
        </p:nvGraphicFramePr>
        <p:xfrm>
          <a:off x="827088" y="2852738"/>
          <a:ext cx="7488237" cy="31083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4109"/>
                <a:gridCol w="2448077"/>
                <a:gridCol w="1656051"/>
              </a:tblGrid>
              <a:tr h="365815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Anni 2011 e 2012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Chi compila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Scadenza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Entrate</a:t>
                      </a:r>
                      <a:r>
                        <a:rPr lang="it-IT" sz="1800" baseline="0" dirty="0" smtClean="0"/>
                        <a:t> conto terzi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(TRIN)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29 febbraio</a:t>
                      </a:r>
                      <a:endParaRPr lang="it-IT" sz="18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 anchor="ctr"/>
                </a:tc>
              </a:tr>
              <a:tr h="50272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Ufficio TT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(TRIN)</a:t>
                      </a:r>
                      <a:endParaRPr lang="it-IT" sz="18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272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Ufficio </a:t>
                      </a:r>
                      <a:r>
                        <a:rPr lang="it-IT" sz="1800" dirty="0" err="1" smtClean="0"/>
                        <a:t>Placement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(GESD)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272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Incubatori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(TRIN)</a:t>
                      </a:r>
                      <a:endParaRPr lang="it-IT" sz="18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272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Consorzi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(AFIS)</a:t>
                      </a:r>
                      <a:endParaRPr lang="it-IT" sz="18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65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Parchi scientifici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Ateneo (AFIS)</a:t>
                      </a:r>
                      <a:endParaRPr lang="it-IT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3" marR="91433"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20" name="Rectangle 13"/>
          <p:cNvSpPr>
            <a:spLocks noChangeArrowheads="1"/>
          </p:cNvSpPr>
          <p:nvPr/>
        </p:nvSpPr>
        <p:spPr bwMode="auto">
          <a:xfrm>
            <a:off x="2200276" y="303213"/>
            <a:ext cx="5295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quadro riepilogativo dei dati da inviare</a:t>
            </a:r>
          </a:p>
        </p:txBody>
      </p:sp>
      <p:sp>
        <p:nvSpPr>
          <p:cNvPr id="12321" name="Text Box 8"/>
          <p:cNvSpPr txBox="1">
            <a:spLocks noChangeArrowheads="1"/>
          </p:cNvSpPr>
          <p:nvPr/>
        </p:nvSpPr>
        <p:spPr bwMode="auto">
          <a:xfrm>
            <a:off x="269875" y="1268413"/>
            <a:ext cx="8280400" cy="1269578"/>
          </a:xfrm>
          <a:prstGeom prst="rect">
            <a:avLst/>
          </a:prstGeom>
          <a:noFill/>
          <a:ln w="9525" cap="rnd" algn="ctr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La valutazione della Terza Missione necessita anche dell’invio di altri dati e informazioni sinteticamente riportati nelle seguenti tabelle e ulteriormente dettagliati nelle </a:t>
            </a:r>
            <a:r>
              <a:rPr lang="it-IT" altLang="it-IT" b="1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linee guida </a:t>
            </a:r>
            <a:r>
              <a:rPr lang="it-IT" altLang="it-IT" b="1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dell’ANVUR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1400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  <a:hlinkClick r:id="rId2"/>
              </a:rPr>
              <a:t>http://www.anvur.it/attachments/article/887/Linee%20guida%20per%20la%20compil~.pdf</a:t>
            </a:r>
            <a:r>
              <a:rPr lang="it-IT" altLang="it-IT" sz="1400" i="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1400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).</a:t>
            </a:r>
          </a:p>
        </p:txBody>
      </p:sp>
      <p:sp>
        <p:nvSpPr>
          <p:cNvPr id="12322" name="CasellaDiTesto 5"/>
          <p:cNvSpPr txBox="1">
            <a:spLocks noChangeArrowheads="1"/>
          </p:cNvSpPr>
          <p:nvPr/>
        </p:nvSpPr>
        <p:spPr bwMode="auto">
          <a:xfrm>
            <a:off x="7092950" y="3573463"/>
            <a:ext cx="19431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it-IT" b="1">
                <a:solidFill>
                  <a:srgbClr val="FF0000"/>
                </a:solidFill>
              </a:rPr>
              <a:t>Nuova scadenza 11 marzo</a:t>
            </a:r>
          </a:p>
        </p:txBody>
      </p:sp>
    </p:spTree>
    <p:extLst>
      <p:ext uri="{BB962C8B-B14F-4D97-AF65-F5344CB8AC3E}">
        <p14:creationId xmlns:p14="http://schemas.microsoft.com/office/powerpoint/2010/main" xmlns="" val="426855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7952165"/>
              </p:ext>
            </p:extLst>
          </p:nvPr>
        </p:nvGraphicFramePr>
        <p:xfrm>
          <a:off x="611188" y="1196975"/>
          <a:ext cx="7920037" cy="49101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325"/>
                <a:gridCol w="3111648"/>
                <a:gridCol w="1208064"/>
              </a:tblGrid>
              <a:tr h="3762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Anno 2014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Chi compila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Scadenza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</a:tr>
              <a:tr h="35418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Descrizione attività di Terza Missione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</a:t>
                      </a:r>
                      <a:r>
                        <a:rPr lang="it-IT" sz="1600" baseline="0" dirty="0" smtClean="0"/>
                        <a:t> (TRIN) e Dipartimenti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Brevetti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</a:t>
                      </a:r>
                      <a:r>
                        <a:rPr lang="it-IT" sz="1600" baseline="0" dirty="0" smtClean="0"/>
                        <a:t> (TRIN) e docenti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Imprese spin-off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(TRIN) 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31</a:t>
                      </a:r>
                      <a:r>
                        <a:rPr lang="it-IT" sz="1600" baseline="0" dirty="0" smtClean="0"/>
                        <a:t> gennaio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Entrate</a:t>
                      </a:r>
                      <a:r>
                        <a:rPr lang="it-IT" sz="1600" baseline="0" dirty="0" smtClean="0"/>
                        <a:t> conto terzi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(TRIN)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596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Monitoraggio attività PE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(CORE) e Dipartimenti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 aprile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596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Immobili storici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</a:t>
                      </a:r>
                      <a:r>
                        <a:rPr lang="it-IT" sz="1600" baseline="0" dirty="0" smtClean="0"/>
                        <a:t> (EDILOG)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</a:t>
                      </a:r>
                      <a:r>
                        <a:rPr lang="it-IT" sz="1600" baseline="0" dirty="0" smtClean="0"/>
                        <a:t> aprile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596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Poli museali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(BIBLIOM)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 aprile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596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Formazione Continua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(GESD) e Dipartimenti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 aprile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596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Ufficio TT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(TRIN)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Ufficio </a:t>
                      </a:r>
                      <a:r>
                        <a:rPr lang="it-IT" sz="1600" dirty="0" err="1" smtClean="0"/>
                        <a:t>Placement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(GESD)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Incubatori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(TRIN)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Consorzi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(AFIS)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  <a:tr h="340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Parchi scientifici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(AFIS)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706" marB="45706" anchor="ctr"/>
                </a:tc>
              </a:tr>
            </a:tbl>
          </a:graphicData>
        </a:graphic>
      </p:graphicFrame>
      <p:sp>
        <p:nvSpPr>
          <p:cNvPr id="13377" name="CasellaDiTesto 3"/>
          <p:cNvSpPr txBox="1">
            <a:spLocks noChangeArrowheads="1"/>
          </p:cNvSpPr>
          <p:nvPr/>
        </p:nvSpPr>
        <p:spPr bwMode="auto">
          <a:xfrm>
            <a:off x="5724525" y="4508500"/>
            <a:ext cx="1584325" cy="9239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it-IT" b="1">
                <a:solidFill>
                  <a:srgbClr val="FF0000"/>
                </a:solidFill>
              </a:rPr>
              <a:t>Nuova scadenza 11 marzo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2200276" y="303213"/>
            <a:ext cx="5295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quadro riepilogativo dei dati da inviare</a:t>
            </a:r>
          </a:p>
        </p:txBody>
      </p:sp>
    </p:spTree>
    <p:extLst>
      <p:ext uri="{BB962C8B-B14F-4D97-AF65-F5344CB8AC3E}">
        <p14:creationId xmlns:p14="http://schemas.microsoft.com/office/powerpoint/2010/main" xmlns="" val="83477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554038" y="1412875"/>
          <a:ext cx="7920037" cy="1438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25"/>
                <a:gridCol w="3111648"/>
                <a:gridCol w="1208064"/>
              </a:tblGrid>
              <a:tr h="37610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Anno 2014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Chi compila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Quando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Descrizione attività di Terza Missione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Ateneo</a:t>
                      </a:r>
                      <a:r>
                        <a:rPr lang="it-IT" sz="1600" baseline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(TRIN) e Dipartimenti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 febbraio</a:t>
                      </a:r>
                    </a:p>
                  </a:txBody>
                  <a:tcPr marL="91430" marR="91430" marT="45689" marB="45689" anchor="ctr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Monitoraggio attività PE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Ateneo (CORE) e Dipartimenti</a:t>
                      </a: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aprile</a:t>
                      </a:r>
                    </a:p>
                  </a:txBody>
                  <a:tcPr marL="91430" marR="91430" marT="45689" marB="45689" anchor="ctr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Formazione Continua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Ateneo (GESD) e Dipartimenti</a:t>
                      </a: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aprile</a:t>
                      </a:r>
                    </a:p>
                  </a:txBody>
                  <a:tcPr marL="91430" marR="91430" marT="45689" marB="45689" anchor="ctr"/>
                </a:tc>
              </a:tr>
            </a:tbl>
          </a:graphicData>
        </a:graphic>
      </p:graphicFrame>
      <p:sp>
        <p:nvSpPr>
          <p:cNvPr id="14360" name="Rectangle 13"/>
          <p:cNvSpPr>
            <a:spLocks noChangeArrowheads="1"/>
          </p:cNvSpPr>
          <p:nvPr/>
        </p:nvSpPr>
        <p:spPr bwMode="auto">
          <a:xfrm>
            <a:off x="2057400" y="407988"/>
            <a:ext cx="57531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Terza missione: compilazione a cura dei Dipartimenti</a:t>
            </a:r>
          </a:p>
        </p:txBody>
      </p:sp>
      <p:sp>
        <p:nvSpPr>
          <p:cNvPr id="14361" name="Rectangle 13"/>
          <p:cNvSpPr>
            <a:spLocks noChangeArrowheads="1"/>
          </p:cNvSpPr>
          <p:nvPr/>
        </p:nvSpPr>
        <p:spPr bwMode="auto">
          <a:xfrm>
            <a:off x="539750" y="3284538"/>
            <a:ext cx="792003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/>
            <a:r>
              <a:rPr lang="it-IT" altLang="it-IT" sz="2000" b="1" i="0" dirty="0" smtClean="0">
                <a:solidFill>
                  <a:srgbClr val="002060"/>
                </a:solidFill>
                <a:latin typeface="Tahoma" pitchFamily="34" charset="0"/>
              </a:rPr>
              <a:t>ATTENZIONE !!!!</a:t>
            </a:r>
          </a:p>
          <a:p>
            <a:pPr algn="just" eaLnBrk="0" hangingPunct="0"/>
            <a:endParaRPr lang="it-IT" altLang="it-IT" sz="20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algn="just" eaLnBrk="0" hangingPunct="0"/>
            <a:r>
              <a:rPr lang="it-IT" altLang="it-IT" sz="2000" i="0" dirty="0" smtClean="0">
                <a:solidFill>
                  <a:srgbClr val="002060"/>
                </a:solidFill>
                <a:latin typeface="Tahoma" pitchFamily="34" charset="0"/>
              </a:rPr>
              <a:t>L’unica </a:t>
            </a:r>
            <a:r>
              <a:rPr lang="it-IT" altLang="it-IT" sz="2000" i="0" dirty="0">
                <a:solidFill>
                  <a:srgbClr val="002060"/>
                </a:solidFill>
                <a:latin typeface="Tahoma" pitchFamily="34" charset="0"/>
              </a:rPr>
              <a:t>sezione della SUA-RD che dovrà essere </a:t>
            </a:r>
            <a:r>
              <a:rPr lang="it-IT" altLang="it-IT" sz="2000" b="1" i="0" dirty="0">
                <a:solidFill>
                  <a:srgbClr val="002060"/>
                </a:solidFill>
                <a:latin typeface="Tahoma" pitchFamily="34" charset="0"/>
              </a:rPr>
              <a:t>compilata direttamente dai dipartimenti entro </a:t>
            </a:r>
            <a:r>
              <a:rPr lang="it-IT" altLang="it-IT" sz="2000" b="1" i="0" dirty="0" smtClean="0">
                <a:solidFill>
                  <a:srgbClr val="002060"/>
                </a:solidFill>
                <a:latin typeface="Tahoma" pitchFamily="34" charset="0"/>
              </a:rPr>
              <a:t>l’11 marzo</a:t>
            </a:r>
            <a:r>
              <a:rPr lang="it-IT" altLang="it-IT" sz="2000" i="0" dirty="0" smtClean="0">
                <a:solidFill>
                  <a:srgbClr val="002060"/>
                </a:solidFill>
                <a:latin typeface="Tahoma" pitchFamily="34" charset="0"/>
              </a:rPr>
              <a:t> è </a:t>
            </a:r>
            <a:r>
              <a:rPr lang="it-IT" altLang="it-IT" sz="2000" i="0" dirty="0">
                <a:solidFill>
                  <a:srgbClr val="002060"/>
                </a:solidFill>
                <a:latin typeface="Tahoma" pitchFamily="34" charset="0"/>
              </a:rPr>
              <a:t>quella relativa alla «</a:t>
            </a:r>
            <a:r>
              <a:rPr lang="it-IT" altLang="it-IT" sz="2000" b="1" i="0" dirty="0">
                <a:solidFill>
                  <a:srgbClr val="002060"/>
                </a:solidFill>
                <a:latin typeface="Tahoma" pitchFamily="34" charset="0"/>
              </a:rPr>
              <a:t>Descrizione dell’attività di terza missione</a:t>
            </a:r>
            <a:r>
              <a:rPr lang="it-IT" altLang="it-IT" sz="2000" i="0" dirty="0" smtClean="0">
                <a:solidFill>
                  <a:srgbClr val="002060"/>
                </a:solidFill>
                <a:latin typeface="Tahoma" pitchFamily="34" charset="0"/>
              </a:rPr>
              <a:t>».</a:t>
            </a:r>
            <a:endParaRPr lang="it-IT" altLang="it-IT" sz="20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3439135"/>
              </p:ext>
            </p:extLst>
          </p:nvPr>
        </p:nvGraphicFramePr>
        <p:xfrm>
          <a:off x="565150" y="1412875"/>
          <a:ext cx="7920039" cy="1438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326"/>
                <a:gridCol w="3111649"/>
                <a:gridCol w="1208064"/>
              </a:tblGrid>
              <a:tr h="376104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Anno 2014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Chi compila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Scadenza</a:t>
                      </a:r>
                      <a:endParaRPr lang="it-IT" sz="16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Descrizione attività di Terza Missione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</a:t>
                      </a:r>
                      <a:r>
                        <a:rPr lang="it-IT" sz="1600" baseline="0" dirty="0" smtClean="0"/>
                        <a:t> (TRIN) e Dipartimenti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29 febbraio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 anchor="ctr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Monitoraggio attività PE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(CORE) e Dipartimenti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 aprile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 anchor="ctr"/>
                </a:tc>
              </a:tr>
              <a:tr h="35405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Formazione Continua</a:t>
                      </a:r>
                      <a:endParaRPr lang="it-IT" sz="16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Ateneo (GESD) e Dipartimenti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 aprile</a:t>
                      </a:r>
                      <a:endParaRPr lang="it-IT" sz="16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0" marR="91430" marT="45689" marB="45689" anchor="ctr"/>
                </a:tc>
              </a:tr>
            </a:tbl>
          </a:graphicData>
        </a:graphic>
      </p:graphicFrame>
      <p:sp>
        <p:nvSpPr>
          <p:cNvPr id="7" name="CasellaDiTesto 3"/>
          <p:cNvSpPr txBox="1">
            <a:spLocks noChangeArrowheads="1"/>
          </p:cNvSpPr>
          <p:nvPr/>
        </p:nvSpPr>
        <p:spPr bwMode="auto">
          <a:xfrm>
            <a:off x="5883442" y="908050"/>
            <a:ext cx="2075113" cy="61555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it-IT" b="1" dirty="0">
                <a:solidFill>
                  <a:srgbClr val="FF0000"/>
                </a:solidFill>
              </a:rPr>
              <a:t>Nuova scadenza 11 marzo</a:t>
            </a:r>
          </a:p>
        </p:txBody>
      </p:sp>
      <p:cxnSp>
        <p:nvCxnSpPr>
          <p:cNvPr id="4" name="Connettore 2 3"/>
          <p:cNvCxnSpPr>
            <a:stCxn id="7" idx="2"/>
          </p:cNvCxnSpPr>
          <p:nvPr/>
        </p:nvCxnSpPr>
        <p:spPr bwMode="auto">
          <a:xfrm>
            <a:off x="6920999" y="1523603"/>
            <a:ext cx="457199" cy="3653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1184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0825" y="1484313"/>
            <a:ext cx="84963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000" dirty="0">
                <a:solidFill>
                  <a:srgbClr val="002060"/>
                </a:solidFill>
                <a:latin typeface="Tahoma" pitchFamily="34" charset="0"/>
              </a:rPr>
              <a:t>I.0 – Descrizione attività di Terza </a:t>
            </a:r>
            <a:r>
              <a:rPr lang="it-IT" altLang="it-IT" sz="2000" dirty="0" smtClean="0">
                <a:solidFill>
                  <a:srgbClr val="002060"/>
                </a:solidFill>
                <a:latin typeface="Tahoma" pitchFamily="34" charset="0"/>
              </a:rPr>
              <a:t>Missione</a:t>
            </a:r>
            <a:endParaRPr lang="it-IT" altLang="it-IT" sz="20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  <a:hlinkClick r:id="rId3"/>
              </a:rPr>
              <a:t>Le linee guida dell’ANVUR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per la scheda SUA-RD -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Terza missione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prevedono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un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campo di testo libero (Obiettivi e linee strategiche relative alle attività di terza </a:t>
            </a:r>
            <a:r>
              <a:rPr lang="it-IT" altLang="it-IT" sz="1800" b="1" i="0" dirty="0" smtClean="0">
                <a:solidFill>
                  <a:srgbClr val="002060"/>
                </a:solidFill>
                <a:latin typeface="Tahoma" pitchFamily="34" charset="0"/>
              </a:rPr>
              <a:t>missione, 10000 caratteri) </a:t>
            </a:r>
          </a:p>
          <a:p>
            <a:pPr marL="0" indent="0" algn="just" eaLnBrk="1" hangingPunct="1">
              <a:spcBef>
                <a:spcPct val="50000"/>
              </a:spcBef>
            </a:pP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in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cui gli </a:t>
            </a: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Atenei possono:</a:t>
            </a:r>
          </a:p>
          <a:p>
            <a:pPr marL="540000" indent="-28575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sz="1800" b="1" i="0" dirty="0" smtClean="0">
                <a:solidFill>
                  <a:srgbClr val="002060"/>
                </a:solidFill>
                <a:latin typeface="Tahoma" pitchFamily="34" charset="0"/>
              </a:rPr>
              <a:t>esporre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le linee strategiche e gli obiettivi principali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delle proprie attività di terza missione con riferimento alle singole attività rilevate, </a:t>
            </a:r>
            <a:endParaRPr lang="it-IT" altLang="it-IT" sz="1800" i="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540000" indent="-28575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it-IT" altLang="it-IT" sz="1800" i="0" dirty="0" smtClean="0">
                <a:solidFill>
                  <a:srgbClr val="002060"/>
                </a:solidFill>
                <a:latin typeface="Tahoma" pitchFamily="34" charset="0"/>
              </a:rPr>
              <a:t>eventualmente 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riportare ulteriori informazioni, oltre quelle richieste nelle singole sezioni, su </a:t>
            </a:r>
            <a:r>
              <a:rPr lang="it-IT" altLang="it-IT" sz="1800" b="1" i="0" dirty="0">
                <a:solidFill>
                  <a:srgbClr val="002060"/>
                </a:solidFill>
                <a:latin typeface="Tahoma" pitchFamily="34" charset="0"/>
              </a:rPr>
              <a:t>aspetti generali o specifici della propria Terza missione</a:t>
            </a:r>
            <a:r>
              <a:rPr lang="it-IT" altLang="it-IT" sz="1800" i="0" dirty="0">
                <a:solidFill>
                  <a:srgbClr val="002060"/>
                </a:solidFill>
                <a:latin typeface="Tahoma" pitchFamily="34" charset="0"/>
              </a:rPr>
              <a:t>. </a:t>
            </a:r>
          </a:p>
          <a:p>
            <a:pPr marL="540000" indent="-342900" algn="just" eaLnBrk="1" hangingPunct="1">
              <a:spcBef>
                <a:spcPct val="50000"/>
              </a:spcBef>
              <a:buFont typeface="Wingdings" pitchFamily="2" charset="2"/>
              <a:buChar char="Ø"/>
            </a:pPr>
            <a:endParaRPr lang="it-IT" altLang="it-IT" sz="2000" i="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000250" y="407988"/>
            <a:ext cx="6069013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it-IT" altLang="it-IT" sz="2400" i="0" dirty="0">
                <a:solidFill>
                  <a:srgbClr val="002060"/>
                </a:solidFill>
                <a:latin typeface="+mj-lt"/>
                <a:cs typeface="+mj-cs"/>
              </a:rPr>
              <a:t>Focus Linee Guida alla compilazione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ahoma"/>
        <a:ea typeface=""/>
        <a:cs typeface="Arial Unicode MS"/>
      </a:majorFont>
      <a:minorFont>
        <a:latin typeface="Tahoma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30891</TotalTime>
  <Words>2031</Words>
  <Application>Microsoft Office PowerPoint</Application>
  <PresentationFormat>Presentazione su schermo (4:3)</PresentationFormat>
  <Paragraphs>246</Paragraphs>
  <Slides>20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2_Tema di Office</vt:lpstr>
      <vt:lpstr>Diapositiva 1</vt:lpstr>
      <vt:lpstr>Il nuovo processo di valutazione della ricerca- VQR 2011-2014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di Budget</dc:title>
  <dc:creator>MARTINETTO SAPEL  SIMONE</dc:creator>
  <cp:lastModifiedBy>giulia</cp:lastModifiedBy>
  <cp:revision>1490</cp:revision>
  <cp:lastPrinted>2015-04-23T10:59:18Z</cp:lastPrinted>
  <dcterms:created xsi:type="dcterms:W3CDTF">2008-02-08T10:46:06Z</dcterms:created>
  <dcterms:modified xsi:type="dcterms:W3CDTF">2022-10-17T08:40:44Z</dcterms:modified>
</cp:coreProperties>
</file>